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4"/>
    <p:sldMasterId id="2147483665" r:id="rId5"/>
    <p:sldMasterId id="2147483685" r:id="rId6"/>
  </p:sldMasterIdLst>
  <p:notesMasterIdLst>
    <p:notesMasterId r:id="rId36"/>
  </p:notesMasterIdLst>
  <p:handoutMasterIdLst>
    <p:handoutMasterId r:id="rId37"/>
  </p:handoutMasterIdLst>
  <p:sldIdLst>
    <p:sldId id="257" r:id="rId7"/>
    <p:sldId id="986" r:id="rId8"/>
    <p:sldId id="964" r:id="rId9"/>
    <p:sldId id="1045" r:id="rId10"/>
    <p:sldId id="987" r:id="rId11"/>
    <p:sldId id="990" r:id="rId12"/>
    <p:sldId id="1019" r:id="rId13"/>
    <p:sldId id="1020" r:id="rId14"/>
    <p:sldId id="1023" r:id="rId15"/>
    <p:sldId id="1024" r:id="rId16"/>
    <p:sldId id="1025" r:id="rId17"/>
    <p:sldId id="1026" r:id="rId18"/>
    <p:sldId id="1027" r:id="rId19"/>
    <p:sldId id="1028" r:id="rId20"/>
    <p:sldId id="1029" r:id="rId21"/>
    <p:sldId id="1030" r:id="rId22"/>
    <p:sldId id="1031" r:id="rId23"/>
    <p:sldId id="1022" r:id="rId24"/>
    <p:sldId id="1037" r:id="rId25"/>
    <p:sldId id="1032" r:id="rId26"/>
    <p:sldId id="1038" r:id="rId27"/>
    <p:sldId id="991" r:id="rId28"/>
    <p:sldId id="1016" r:id="rId29"/>
    <p:sldId id="993" r:id="rId30"/>
    <p:sldId id="992" r:id="rId31"/>
    <p:sldId id="1033" r:id="rId32"/>
    <p:sldId id="1039" r:id="rId33"/>
    <p:sldId id="1035" r:id="rId34"/>
    <p:sldId id="1036" r:id="rId35"/>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41"/>
    <a:srgbClr val="12994A"/>
    <a:srgbClr val="FFFFCC"/>
    <a:srgbClr val="0000FF"/>
    <a:srgbClr val="FFFFFF"/>
    <a:srgbClr val="D9D9D9"/>
    <a:srgbClr val="F0F8FA"/>
    <a:srgbClr val="5FB5CD"/>
    <a:srgbClr val="F2F2F2"/>
    <a:srgbClr val="72C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3870" autoAdjust="0"/>
  </p:normalViewPr>
  <p:slideViewPr>
    <p:cSldViewPr snapToGrid="0">
      <p:cViewPr varScale="1">
        <p:scale>
          <a:sx n="62" d="100"/>
          <a:sy n="62" d="100"/>
        </p:scale>
        <p:origin x="936" y="42"/>
      </p:cViewPr>
      <p:guideLst>
        <p:guide orient="horz" pos="2160"/>
        <p:guide pos="3840"/>
      </p:guideLst>
    </p:cSldViewPr>
  </p:slideViewPr>
  <p:notesTextViewPr>
    <p:cViewPr>
      <p:scale>
        <a:sx n="1" d="1"/>
        <a:sy n="1" d="1"/>
      </p:scale>
      <p:origin x="0" y="0"/>
    </p:cViewPr>
  </p:notesTextViewPr>
  <p:notesViewPr>
    <p:cSldViewPr snapToGrid="0">
      <p:cViewPr varScale="1">
        <p:scale>
          <a:sx n="45" d="100"/>
          <a:sy n="45" d="100"/>
        </p:scale>
        <p:origin x="27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11F704-30BB-4DD4-9077-F37B69D8DEDC}"/>
              </a:ext>
            </a:extLst>
          </p:cNvPr>
          <p:cNvSpPr>
            <a:spLocks noGrp="1"/>
          </p:cNvSpPr>
          <p:nvPr>
            <p:ph type="hdr" sz="quarter"/>
          </p:nvPr>
        </p:nvSpPr>
        <p:spPr>
          <a:xfrm>
            <a:off x="0" y="0"/>
            <a:ext cx="2946400" cy="497052"/>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C6647311-19C8-4A49-A4D0-459FE4AC5CBF}"/>
              </a:ext>
            </a:extLst>
          </p:cNvPr>
          <p:cNvSpPr>
            <a:spLocks noGrp="1"/>
          </p:cNvSpPr>
          <p:nvPr>
            <p:ph type="dt" sz="quarter" idx="1"/>
          </p:nvPr>
        </p:nvSpPr>
        <p:spPr>
          <a:xfrm>
            <a:off x="3849688" y="0"/>
            <a:ext cx="2946400" cy="497052"/>
          </a:xfrm>
          <a:prstGeom prst="rect">
            <a:avLst/>
          </a:prstGeom>
        </p:spPr>
        <p:txBody>
          <a:bodyPr vert="horz" lIns="91440" tIns="45720" rIns="91440" bIns="45720" rtlCol="0"/>
          <a:lstStyle>
            <a:lvl1pPr algn="r">
              <a:defRPr sz="1200"/>
            </a:lvl1pPr>
          </a:lstStyle>
          <a:p>
            <a:fld id="{C9D89F81-9ABD-415D-8000-B2FE109F1148}" type="datetimeFigureOut">
              <a:rPr lang="it-IT" smtClean="0"/>
              <a:t>08/02/2022</a:t>
            </a:fld>
            <a:endParaRPr lang="it-IT"/>
          </a:p>
        </p:txBody>
      </p:sp>
      <p:sp>
        <p:nvSpPr>
          <p:cNvPr id="4" name="Footer Placeholder 3">
            <a:extLst>
              <a:ext uri="{FF2B5EF4-FFF2-40B4-BE49-F238E27FC236}">
                <a16:creationId xmlns:a16="http://schemas.microsoft.com/office/drawing/2014/main" id="{1E24EB7A-9BE1-4DA9-AE4F-0BAA0CB9AABC}"/>
              </a:ext>
            </a:extLst>
          </p:cNvPr>
          <p:cNvSpPr>
            <a:spLocks noGrp="1"/>
          </p:cNvSpPr>
          <p:nvPr>
            <p:ph type="ftr" sz="quarter" idx="2"/>
          </p:nvPr>
        </p:nvSpPr>
        <p:spPr>
          <a:xfrm>
            <a:off x="0" y="9429587"/>
            <a:ext cx="2946400" cy="497052"/>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143044CD-FE4B-4868-8D75-D0DA5169CFF9}"/>
              </a:ext>
            </a:extLst>
          </p:cNvPr>
          <p:cNvSpPr>
            <a:spLocks noGrp="1"/>
          </p:cNvSpPr>
          <p:nvPr>
            <p:ph type="sldNum" sz="quarter" idx="3"/>
          </p:nvPr>
        </p:nvSpPr>
        <p:spPr>
          <a:xfrm>
            <a:off x="3849688" y="9429587"/>
            <a:ext cx="2946400" cy="497052"/>
          </a:xfrm>
          <a:prstGeom prst="rect">
            <a:avLst/>
          </a:prstGeom>
        </p:spPr>
        <p:txBody>
          <a:bodyPr vert="horz" lIns="91440" tIns="45720" rIns="91440" bIns="45720" rtlCol="0" anchor="b"/>
          <a:lstStyle>
            <a:lvl1pPr algn="r">
              <a:defRPr sz="1200"/>
            </a:lvl1pPr>
          </a:lstStyle>
          <a:p>
            <a:fld id="{9FB89908-7117-4670-B002-D2A11E5EA423}" type="slidenum">
              <a:rPr lang="it-IT" smtClean="0"/>
              <a:t>‹N›</a:t>
            </a:fld>
            <a:endParaRPr lang="it-IT"/>
          </a:p>
        </p:txBody>
      </p:sp>
    </p:spTree>
    <p:extLst>
      <p:ext uri="{BB962C8B-B14F-4D97-AF65-F5344CB8AC3E}">
        <p14:creationId xmlns:p14="http://schemas.microsoft.com/office/powerpoint/2010/main" val="8186279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705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7052"/>
          </a:xfrm>
          <a:prstGeom prst="rect">
            <a:avLst/>
          </a:prstGeom>
        </p:spPr>
        <p:txBody>
          <a:bodyPr vert="horz" lIns="91440" tIns="45720" rIns="91440" bIns="45720" rtlCol="0"/>
          <a:lstStyle>
            <a:lvl1pPr algn="r">
              <a:defRPr sz="1200"/>
            </a:lvl1pPr>
          </a:lstStyle>
          <a:p>
            <a:fld id="{A629343C-D0F0-4669-9121-7888FAF3875A}" type="datetimeFigureOut">
              <a:rPr lang="it-IT" smtClean="0"/>
              <a:t>08/02/2022</a:t>
            </a:fld>
            <a:endParaRPr lang="it-IT"/>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7125"/>
            <a:ext cx="5438775" cy="3909283"/>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587"/>
            <a:ext cx="2946400" cy="49705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587"/>
            <a:ext cx="2946400" cy="497052"/>
          </a:xfrm>
          <a:prstGeom prst="rect">
            <a:avLst/>
          </a:prstGeom>
        </p:spPr>
        <p:txBody>
          <a:bodyPr vert="horz" lIns="91440" tIns="45720" rIns="91440" bIns="45720" rtlCol="0" anchor="b"/>
          <a:lstStyle>
            <a:lvl1pPr algn="r">
              <a:defRPr sz="1200"/>
            </a:lvl1pPr>
          </a:lstStyle>
          <a:p>
            <a:fld id="{6F227D01-6F5B-4FD0-A999-2E25F9B0AB8B}" type="slidenum">
              <a:rPr lang="it-IT" smtClean="0"/>
              <a:t>‹N›</a:t>
            </a:fld>
            <a:endParaRPr lang="it-IT"/>
          </a:p>
        </p:txBody>
      </p:sp>
    </p:spTree>
    <p:extLst>
      <p:ext uri="{BB962C8B-B14F-4D97-AF65-F5344CB8AC3E}">
        <p14:creationId xmlns:p14="http://schemas.microsoft.com/office/powerpoint/2010/main" val="14350376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16</a:t>
            </a:fld>
            <a:endParaRPr lang="it-IT"/>
          </a:p>
        </p:txBody>
      </p:sp>
    </p:spTree>
    <p:extLst>
      <p:ext uri="{BB962C8B-B14F-4D97-AF65-F5344CB8AC3E}">
        <p14:creationId xmlns:p14="http://schemas.microsoft.com/office/powerpoint/2010/main" val="31949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defTabSz="609585"/>
            <a:fld id="{0339C315-B8B6-49F2-BD77-6B581696EEAD}" type="datetime1">
              <a:rPr lang="it-IT" smtClean="0">
                <a:solidFill>
                  <a:prstClr val="black">
                    <a:tint val="75000"/>
                  </a:prstClr>
                </a:solidFill>
              </a:rPr>
              <a:t>08/02/2022</a:t>
            </a:fld>
            <a:endParaRPr lang="it-IT">
              <a:solidFill>
                <a:prstClr val="black">
                  <a:tint val="75000"/>
                </a:prstClr>
              </a:solidFill>
            </a:endParaRPr>
          </a:p>
        </p:txBody>
      </p:sp>
      <p:sp>
        <p:nvSpPr>
          <p:cNvPr id="10" name="Title 9">
            <a:extLst>
              <a:ext uri="{FF2B5EF4-FFF2-40B4-BE49-F238E27FC236}">
                <a16:creationId xmlns:a16="http://schemas.microsoft.com/office/drawing/2014/main" id="{06169D3D-413A-4921-A941-7B73A292A210}"/>
              </a:ext>
            </a:extLst>
          </p:cNvPr>
          <p:cNvSpPr>
            <a:spLocks noGrp="1"/>
          </p:cNvSpPr>
          <p:nvPr>
            <p:ph type="title"/>
          </p:nvPr>
        </p:nvSpPr>
        <p:spPr>
          <a:xfrm>
            <a:off x="944194" y="274639"/>
            <a:ext cx="10303613" cy="507239"/>
          </a:xfrm>
        </p:spPr>
        <p:txBody>
          <a:bodyPr>
            <a:normAutofit/>
          </a:bodyPr>
          <a:lstStyle>
            <a:lvl1pPr algn="l">
              <a:defRPr sz="2400" b="1">
                <a:solidFill>
                  <a:srgbClr val="008341"/>
                </a:solidFill>
              </a:defRPr>
            </a:lvl1pPr>
          </a:lstStyle>
          <a:p>
            <a:r>
              <a:rPr lang="en-US" dirty="0"/>
              <a:t>Click to edit Master title style</a:t>
            </a:r>
            <a:endParaRPr lang="it-IT" dirty="0"/>
          </a:p>
        </p:txBody>
      </p:sp>
      <p:sp>
        <p:nvSpPr>
          <p:cNvPr id="12" name="Text Placeholder 11">
            <a:extLst>
              <a:ext uri="{FF2B5EF4-FFF2-40B4-BE49-F238E27FC236}">
                <a16:creationId xmlns:a16="http://schemas.microsoft.com/office/drawing/2014/main" id="{FD81CF3D-4062-4E51-9AD9-449697377366}"/>
              </a:ext>
            </a:extLst>
          </p:cNvPr>
          <p:cNvSpPr>
            <a:spLocks noGrp="1"/>
          </p:cNvSpPr>
          <p:nvPr>
            <p:ph type="body" sz="quarter" idx="13"/>
          </p:nvPr>
        </p:nvSpPr>
        <p:spPr>
          <a:xfrm>
            <a:off x="944194" y="1223203"/>
            <a:ext cx="10302875" cy="4718050"/>
          </a:xfrm>
        </p:spPr>
        <p:txBody>
          <a:bodyPr/>
          <a:lstStyle>
            <a:lvl1pPr algn="just">
              <a:defRPr sz="2000"/>
            </a:lvl1pPr>
            <a:lvl2pPr algn="just">
              <a:defRPr sz="1800"/>
            </a:lvl2pPr>
            <a:lvl3pPr algn="just">
              <a:defRPr sz="1600"/>
            </a:lvl3pPr>
            <a:lvl4pPr algn="just">
              <a:defRPr sz="1400"/>
            </a:lvl4pPr>
            <a:lvl5pPr marL="2438339"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108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5" y="1025526"/>
            <a:ext cx="10972800" cy="1643063"/>
          </a:xfrm>
        </p:spPr>
        <p:txBody>
          <a:bodyPr/>
          <a:lstStyle>
            <a:lvl1pPr marL="0" indent="0" algn="l">
              <a:lnSpc>
                <a:spcPct val="85000"/>
              </a:lnSpc>
              <a:spcBef>
                <a:spcPts val="0"/>
              </a:spcBef>
              <a:buNone/>
              <a:defRPr sz="5000" b="1">
                <a:solidFill>
                  <a:srgbClr val="646464"/>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Tree>
    <p:extLst>
      <p:ext uri="{BB962C8B-B14F-4D97-AF65-F5344CB8AC3E}">
        <p14:creationId xmlns:p14="http://schemas.microsoft.com/office/powerpoint/2010/main" val="76881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rgbClr val="646464"/>
                </a:solidFill>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609600" y="1039814"/>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Tree>
    <p:extLst>
      <p:ext uri="{BB962C8B-B14F-4D97-AF65-F5344CB8AC3E}">
        <p14:creationId xmlns:p14="http://schemas.microsoft.com/office/powerpoint/2010/main" val="26896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705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609601" y="1044000"/>
            <a:ext cx="10967399" cy="5184000"/>
          </a:xfrm>
          <a:prstGeom prst="rect">
            <a:avLst/>
          </a:prstGeom>
          <a:noFill/>
          <a:ln w="9525">
            <a:noFill/>
            <a:miter lim="800000"/>
            <a:headEnd/>
            <a:tailEnd/>
          </a:ln>
          <a:effectLst/>
        </p:spPr>
      </p:pic>
    </p:spTree>
    <p:extLst>
      <p:ext uri="{BB962C8B-B14F-4D97-AF65-F5344CB8AC3E}">
        <p14:creationId xmlns:p14="http://schemas.microsoft.com/office/powerpoint/2010/main" val="39731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8715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dirty="0">
              <a:solidFill>
                <a:schemeClr val="bg1"/>
              </a:solidFill>
            </a:endParaRPr>
          </a:p>
        </p:txBody>
      </p:sp>
    </p:spTree>
    <p:extLst>
      <p:ext uri="{BB962C8B-B14F-4D97-AF65-F5344CB8AC3E}">
        <p14:creationId xmlns:p14="http://schemas.microsoft.com/office/powerpoint/2010/main" val="15079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dirty="0">
              <a:solidFill>
                <a:schemeClr val="bg1"/>
              </a:solidFill>
            </a:endParaRPr>
          </a:p>
        </p:txBody>
      </p:sp>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rgbClr val="646464"/>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646464"/>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rgbClr val="646464"/>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646464"/>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rgbClr val="646464"/>
                </a:solidFill>
                <a:latin typeface="Arial"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75295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a:xfrm>
            <a:off x="609600" y="6356351"/>
            <a:ext cx="2844800" cy="365125"/>
          </a:xfrm>
          <a:prstGeom prst="rect">
            <a:avLst/>
          </a:prstGeom>
        </p:spPr>
        <p:txBody>
          <a:bodyPr/>
          <a:lstStyle/>
          <a:p>
            <a:fld id="{5800B017-E1B9-48E3-9FAF-5A01829D660A}" type="datetime1">
              <a:rPr lang="it-IT" smtClean="0"/>
              <a:t>08/02/2022</a:t>
            </a:fld>
            <a:endParaRPr lang="de-DE" dirty="0"/>
          </a:p>
        </p:txBody>
      </p:sp>
      <p:sp>
        <p:nvSpPr>
          <p:cNvPr id="4" name="Fußzeilenplatzhalter 3"/>
          <p:cNvSpPr>
            <a:spLocks noGrp="1"/>
          </p:cNvSpPr>
          <p:nvPr>
            <p:ph type="ftr" sz="quarter" idx="11"/>
          </p:nvPr>
        </p:nvSpPr>
        <p:spPr>
          <a:xfrm>
            <a:off x="3276599" y="6356351"/>
            <a:ext cx="5639859"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8737600" y="6356351"/>
            <a:ext cx="2844800" cy="365125"/>
          </a:xfrm>
          <a:prstGeom prst="rect">
            <a:avLst/>
          </a:prstGeom>
        </p:spPr>
        <p:txBody>
          <a:bodyPr/>
          <a:lstStyle/>
          <a:p>
            <a:fld id="{9DC1E638-3F78-4E0D-883A-B278700C48C0}" type="slidenum">
              <a:rPr lang="de-DE" smtClean="0"/>
              <a:pPr/>
              <a:t>‹N›</a:t>
            </a:fld>
            <a:endParaRPr lang="de-DE" dirty="0"/>
          </a:p>
        </p:txBody>
      </p:sp>
      <p:sp>
        <p:nvSpPr>
          <p:cNvPr id="9" name="Textplatzhalter 7"/>
          <p:cNvSpPr>
            <a:spLocks noGrp="1"/>
          </p:cNvSpPr>
          <p:nvPr>
            <p:ph type="body" sz="quarter" idx="13"/>
          </p:nvPr>
        </p:nvSpPr>
        <p:spPr>
          <a:xfrm>
            <a:off x="431800" y="854994"/>
            <a:ext cx="11328400" cy="336244"/>
          </a:xfrm>
        </p:spPr>
        <p:txBody>
          <a:bodyPr lIns="0" tIns="0" rIns="0" bIns="0" anchor="t" anchorCtr="0">
            <a:noAutofit/>
          </a:bodyPr>
          <a:lstStyle>
            <a:lvl1pPr>
              <a:buNone/>
              <a:defRPr sz="2000"/>
            </a:lvl1pPr>
          </a:lstStyle>
          <a:p>
            <a:pPr lvl="0"/>
            <a:r>
              <a:rPr lang="de-DE" dirty="0"/>
              <a:t>Textmasterformate durch Klicken bearbeiten</a:t>
            </a:r>
          </a:p>
        </p:txBody>
      </p:sp>
    </p:spTree>
    <p:extLst>
      <p:ext uri="{BB962C8B-B14F-4D97-AF65-F5344CB8AC3E}">
        <p14:creationId xmlns:p14="http://schemas.microsoft.com/office/powerpoint/2010/main" val="33263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Fußzeilenplatzhalter 2"/>
          <p:cNvSpPr>
            <a:spLocks noGrp="1"/>
          </p:cNvSpPr>
          <p:nvPr>
            <p:ph type="ftr" sz="quarter" idx="10"/>
          </p:nvPr>
        </p:nvSpPr>
        <p:spPr>
          <a:xfrm>
            <a:off x="3276599" y="6356365"/>
            <a:ext cx="5639859" cy="365125"/>
          </a:xfrm>
          <a:prstGeom prst="rect">
            <a:avLst/>
          </a:prstGeom>
        </p:spPr>
        <p:txBody>
          <a:bodyPr/>
          <a:lstStyle>
            <a:lvl1pPr>
              <a:defRPr/>
            </a:lvl1pPr>
          </a:lstStyle>
          <a:p>
            <a:endParaRPr lang="de-DE"/>
          </a:p>
        </p:txBody>
      </p:sp>
    </p:spTree>
    <p:extLst>
      <p:ext uri="{BB962C8B-B14F-4D97-AF65-F5344CB8AC3E}">
        <p14:creationId xmlns:p14="http://schemas.microsoft.com/office/powerpoint/2010/main" val="4825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EEC48A-F426-49E3-B452-DCEACA0D0553}"/>
              </a:ext>
            </a:extLst>
          </p:cNvPr>
          <p:cNvSpPr>
            <a:spLocks noGrp="1"/>
          </p:cNvSpPr>
          <p:nvPr>
            <p:ph type="dt" sz="half" idx="10"/>
          </p:nvPr>
        </p:nvSpPr>
        <p:spPr/>
        <p:txBody>
          <a:bodyPr/>
          <a:lstStyle/>
          <a:p>
            <a:fld id="{1CF4518A-DB2F-4C2B-A22C-AAF850E27161}" type="datetime1">
              <a:rPr lang="it-IT" smtClean="0"/>
              <a:t>08/02/2022</a:t>
            </a:fld>
            <a:endParaRPr lang="it-IT"/>
          </a:p>
        </p:txBody>
      </p:sp>
      <p:sp>
        <p:nvSpPr>
          <p:cNvPr id="4" name="Segnaposto numero diapositiva 3">
            <a:extLst>
              <a:ext uri="{FF2B5EF4-FFF2-40B4-BE49-F238E27FC236}">
                <a16:creationId xmlns:a16="http://schemas.microsoft.com/office/drawing/2014/main" id="{27B7A8E1-71A7-433B-A7EF-623B4B6D5AB5}"/>
              </a:ext>
            </a:extLst>
          </p:cNvPr>
          <p:cNvSpPr>
            <a:spLocks noGrp="1"/>
          </p:cNvSpPr>
          <p:nvPr>
            <p:ph type="sldNum" sz="quarter" idx="12"/>
          </p:nvPr>
        </p:nvSpPr>
        <p:spPr>
          <a:xfrm>
            <a:off x="660400" y="5966884"/>
            <a:ext cx="516468" cy="365125"/>
          </a:xfrm>
        </p:spPr>
        <p:txBody>
          <a:bodyPr/>
          <a:lstStyle/>
          <a:p>
            <a:fld id="{4F6FB7D8-7B4D-4F38-A6D0-019280C015F5}" type="slidenum">
              <a:rPr lang="it-IT" smtClean="0"/>
              <a:t>‹N›</a:t>
            </a:fld>
            <a:endParaRPr lang="it-IT"/>
          </a:p>
        </p:txBody>
      </p:sp>
    </p:spTree>
    <p:extLst>
      <p:ext uri="{BB962C8B-B14F-4D97-AF65-F5344CB8AC3E}">
        <p14:creationId xmlns:p14="http://schemas.microsoft.com/office/powerpoint/2010/main" val="77988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31799" y="6356365"/>
            <a:ext cx="2844800" cy="365125"/>
          </a:xfrm>
          <a:prstGeom prst="rect">
            <a:avLst/>
          </a:prstGeom>
        </p:spPr>
        <p:txBody>
          <a:bodyPr/>
          <a:lstStyle/>
          <a:p>
            <a:fld id="{54208BE5-5F8B-468F-AF12-02907B72897D}" type="datetime1">
              <a:rPr lang="it-IT" noProof="0" smtClean="0"/>
              <a:t>08/02/2022</a:t>
            </a:fld>
            <a:endParaRPr lang="de-DE" noProof="0"/>
          </a:p>
        </p:txBody>
      </p:sp>
      <p:sp>
        <p:nvSpPr>
          <p:cNvPr id="3" name="Fußzeilenplatzhalter 2"/>
          <p:cNvSpPr>
            <a:spLocks noGrp="1"/>
          </p:cNvSpPr>
          <p:nvPr>
            <p:ph type="ftr" sz="quarter" idx="11"/>
          </p:nvPr>
        </p:nvSpPr>
        <p:spPr>
          <a:xfrm>
            <a:off x="3276599" y="6356365"/>
            <a:ext cx="5639859" cy="365125"/>
          </a:xfrm>
          <a:prstGeom prst="rect">
            <a:avLst/>
          </a:prstGeom>
        </p:spPr>
        <p:txBody>
          <a:bodyPr/>
          <a:lstStyle/>
          <a:p>
            <a:endParaRPr lang="de-DE" noProof="0" dirty="0"/>
          </a:p>
        </p:txBody>
      </p:sp>
      <p:sp>
        <p:nvSpPr>
          <p:cNvPr id="4" name="Foliennummernplatzhalter 3"/>
          <p:cNvSpPr>
            <a:spLocks noGrp="1"/>
          </p:cNvSpPr>
          <p:nvPr>
            <p:ph type="sldNum" sz="quarter" idx="12"/>
          </p:nvPr>
        </p:nvSpPr>
        <p:spPr>
          <a:xfrm>
            <a:off x="8916457" y="6356365"/>
            <a:ext cx="2844800" cy="365125"/>
          </a:xfrm>
          <a:prstGeom prst="rect">
            <a:avLst/>
          </a:prstGeom>
        </p:spPr>
        <p:txBody>
          <a:bodyPr/>
          <a:lstStyle/>
          <a:p>
            <a:fld id="{9DC1E638-3F78-4E0D-883A-B278700C48C0}" type="slidenum">
              <a:rPr lang="de-DE" noProof="0" smtClean="0"/>
              <a:pPr/>
              <a:t>‹N›</a:t>
            </a:fld>
            <a:endParaRPr lang="de-DE" noProof="0"/>
          </a:p>
        </p:txBody>
      </p:sp>
    </p:spTree>
    <p:extLst>
      <p:ext uri="{BB962C8B-B14F-4D97-AF65-F5344CB8AC3E}">
        <p14:creationId xmlns:p14="http://schemas.microsoft.com/office/powerpoint/2010/main" val="494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110400" y="777600"/>
            <a:ext cx="732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3110400" y="1753200"/>
            <a:ext cx="732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8709" y="2405084"/>
            <a:ext cx="12200709"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147809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srgbClr val="808080"/>
              </a:solidFill>
            </a:endParaRPr>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2692298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a:solidFill>
                <a:srgbClr val="808080"/>
              </a:solidFill>
            </a:endParaRPr>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338075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3451200" y="6323013"/>
            <a:ext cx="4579200" cy="201600"/>
          </a:xfrm>
        </p:spPr>
        <p:txBody>
          <a:bodyPr/>
          <a:lstStyle/>
          <a:p>
            <a:endParaRPr lang="en-GB" dirty="0">
              <a:solidFill>
                <a:srgbClr val="808080"/>
              </a:solidFill>
            </a:endParaRPr>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146380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2196001"/>
            <a:ext cx="53904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1600" y="2178000"/>
            <a:ext cx="53904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a:solidFill>
                <a:srgbClr val="808080"/>
              </a:solidFill>
            </a:endParaRPr>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10" name="Text Placeholder 9"/>
          <p:cNvSpPr>
            <a:spLocks noGrp="1"/>
          </p:cNvSpPr>
          <p:nvPr>
            <p:ph type="body" sz="quarter" idx="12"/>
          </p:nvPr>
        </p:nvSpPr>
        <p:spPr>
          <a:xfrm>
            <a:off x="609600" y="1490400"/>
            <a:ext cx="53904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201600" y="1490400"/>
            <a:ext cx="53904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1814692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3" name="Text Placeholder 2"/>
          <p:cNvSpPr>
            <a:spLocks noGrp="1"/>
          </p:cNvSpPr>
          <p:nvPr>
            <p:ph type="body" sz="quarter" idx="11"/>
          </p:nvPr>
        </p:nvSpPr>
        <p:spPr>
          <a:xfrm>
            <a:off x="607485" y="1025526"/>
            <a:ext cx="109728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410968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3077" name="Freeform 5"/>
          <p:cNvSpPr>
            <a:spLocks/>
          </p:cNvSpPr>
          <p:nvPr userDrawn="1"/>
        </p:nvSpPr>
        <p:spPr bwMode="gray">
          <a:xfrm>
            <a:off x="609600" y="1039814"/>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spTree>
    <p:extLst>
      <p:ext uri="{BB962C8B-B14F-4D97-AF65-F5344CB8AC3E}">
        <p14:creationId xmlns:p14="http://schemas.microsoft.com/office/powerpoint/2010/main" val="92410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spTree>
    <p:extLst>
      <p:ext uri="{BB962C8B-B14F-4D97-AF65-F5344CB8AC3E}">
        <p14:creationId xmlns:p14="http://schemas.microsoft.com/office/powerpoint/2010/main" val="1564540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609601" y="1044000"/>
            <a:ext cx="10967399" cy="5184000"/>
          </a:xfrm>
          <a:prstGeom prst="rect">
            <a:avLst/>
          </a:prstGeom>
          <a:noFill/>
          <a:ln w="9525">
            <a:noFill/>
            <a:miter lim="800000"/>
            <a:headEnd/>
            <a:tailEnd/>
          </a:ln>
          <a:effectLst/>
        </p:spPr>
      </p:pic>
    </p:spTree>
    <p:extLst>
      <p:ext uri="{BB962C8B-B14F-4D97-AF65-F5344CB8AC3E}">
        <p14:creationId xmlns:p14="http://schemas.microsoft.com/office/powerpoint/2010/main" val="316444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76678-3F53-4714-8719-076F953C04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EA63D2-8CDE-4891-8108-91B0DB62F62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C9B909-E713-4BC2-BC41-F32F5EBF0079}"/>
              </a:ext>
            </a:extLst>
          </p:cNvPr>
          <p:cNvSpPr>
            <a:spLocks noGrp="1"/>
          </p:cNvSpPr>
          <p:nvPr>
            <p:ph type="dt" sz="half" idx="10"/>
          </p:nvPr>
        </p:nvSpPr>
        <p:spPr/>
        <p:txBody>
          <a:bodyPr/>
          <a:lstStyle/>
          <a:p>
            <a:fld id="{3445D0B3-8FE0-4217-86DC-BFCC904F8DD4}" type="datetime1">
              <a:rPr lang="it-IT" smtClean="0"/>
              <a:t>08/02/2022</a:t>
            </a:fld>
            <a:endParaRPr lang="it-IT"/>
          </a:p>
        </p:txBody>
      </p:sp>
      <p:sp>
        <p:nvSpPr>
          <p:cNvPr id="5" name="Segnaposto piè di pagina 4">
            <a:extLst>
              <a:ext uri="{FF2B5EF4-FFF2-40B4-BE49-F238E27FC236}">
                <a16:creationId xmlns:a16="http://schemas.microsoft.com/office/drawing/2014/main" id="{07A4D82C-1AA1-48D7-B71F-C842289554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2503A6-82CA-4575-B9F2-FBF5368C3B7B}"/>
              </a:ext>
            </a:extLst>
          </p:cNvPr>
          <p:cNvSpPr>
            <a:spLocks noGrp="1"/>
          </p:cNvSpPr>
          <p:nvPr>
            <p:ph type="sldNum" sz="quarter" idx="12"/>
          </p:nvPr>
        </p:nvSpPr>
        <p:spPr/>
        <p:txBody>
          <a:bodyPr/>
          <a:lstStyle/>
          <a:p>
            <a:fld id="{3A5E8684-DC2F-4EF6-A666-4AF76AE64678}" type="slidenum">
              <a:rPr lang="it-IT" smtClean="0"/>
              <a:t>‹N›</a:t>
            </a:fld>
            <a:endParaRPr lang="it-IT"/>
          </a:p>
        </p:txBody>
      </p:sp>
    </p:spTree>
    <p:extLst>
      <p:ext uri="{BB962C8B-B14F-4D97-AF65-F5344CB8AC3E}">
        <p14:creationId xmlns:p14="http://schemas.microsoft.com/office/powerpoint/2010/main" val="1555803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dirty="0">
              <a:solidFill>
                <a:srgbClr val="808080"/>
              </a:solidFill>
            </a:endParaRPr>
          </a:p>
        </p:txBody>
      </p:sp>
    </p:spTree>
    <p:extLst>
      <p:ext uri="{BB962C8B-B14F-4D97-AF65-F5344CB8AC3E}">
        <p14:creationId xmlns:p14="http://schemas.microsoft.com/office/powerpoint/2010/main" val="201405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dirty="0">
              <a:solidFill>
                <a:srgbClr val="808080"/>
              </a:solidFill>
            </a:endParaRPr>
          </a:p>
        </p:txBody>
      </p:sp>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104097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76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041712" y="777600"/>
            <a:ext cx="732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41712" y="1753200"/>
            <a:ext cx="732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grpSp>
        <p:nvGrpSpPr>
          <p:cNvPr id="12" name="Group 11"/>
          <p:cNvGrpSpPr/>
          <p:nvPr userDrawn="1"/>
        </p:nvGrpSpPr>
        <p:grpSpPr>
          <a:xfrm>
            <a:off x="-8709" y="2405084"/>
            <a:ext cx="12200709"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41706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12192" y="3000376"/>
            <a:ext cx="3048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041712" y="777600"/>
            <a:ext cx="732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41712" y="1753200"/>
            <a:ext cx="732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32" name="Freeform 8"/>
          <p:cNvSpPr>
            <a:spLocks/>
          </p:cNvSpPr>
          <p:nvPr userDrawn="1"/>
        </p:nvSpPr>
        <p:spPr bwMode="gray">
          <a:xfrm>
            <a:off x="3030963" y="2405085"/>
            <a:ext cx="9161037"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7" name="TextBox 6"/>
          <p:cNvSpPr txBox="1"/>
          <p:nvPr userDrawn="1"/>
        </p:nvSpPr>
        <p:spPr>
          <a:xfrm>
            <a:off x="87091" y="4047893"/>
            <a:ext cx="2381045" cy="664797"/>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a:solidFill>
                  <a:schemeClr val="accent2"/>
                </a:solidFill>
              </a:rPr>
              <a:t>Placeholder image — to replace this image, select View&gt;Notes Page</a:t>
            </a:r>
          </a:p>
        </p:txBody>
      </p:sp>
    </p:spTree>
    <p:extLst>
      <p:ext uri="{BB962C8B-B14F-4D97-AF65-F5344CB8AC3E}">
        <p14:creationId xmlns:p14="http://schemas.microsoft.com/office/powerpoint/2010/main" val="16986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425600"/>
            <a:ext cx="10972800"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1"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16731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35992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425599"/>
            <a:ext cx="53848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25599"/>
            <a:ext cx="53848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3"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258612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2178001"/>
            <a:ext cx="53904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1600" y="2178001"/>
            <a:ext cx="53904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0" name="Text Placeholder 9"/>
          <p:cNvSpPr>
            <a:spLocks noGrp="1"/>
          </p:cNvSpPr>
          <p:nvPr>
            <p:ph type="body" sz="quarter" idx="12"/>
          </p:nvPr>
        </p:nvSpPr>
        <p:spPr>
          <a:xfrm>
            <a:off x="609600" y="1425600"/>
            <a:ext cx="53904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11" name="Text Placeholder 9"/>
          <p:cNvSpPr>
            <a:spLocks noGrp="1"/>
          </p:cNvSpPr>
          <p:nvPr>
            <p:ph type="body" sz="quarter" idx="13"/>
          </p:nvPr>
        </p:nvSpPr>
        <p:spPr>
          <a:xfrm>
            <a:off x="6201600" y="1425600"/>
            <a:ext cx="53904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4"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6836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BAAA824F-153D-4B8D-B2F0-FC15CAC4DB1E}" type="datetime1">
              <a:rPr lang="it-IT" smtClean="0">
                <a:solidFill>
                  <a:prstClr val="black">
                    <a:tint val="75000"/>
                  </a:prstClr>
                </a:solidFill>
              </a:rPr>
              <a:t>08/02/2022</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it-IT">
              <a:solidFill>
                <a:prstClr val="black">
                  <a:tint val="75000"/>
                </a:prstClr>
              </a:solidFill>
            </a:endParaRPr>
          </a:p>
        </p:txBody>
      </p:sp>
      <p:sp>
        <p:nvSpPr>
          <p:cNvPr id="6" name="Segnaposto numero diapositiva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fld id="{49BB6CCB-ABA9-DF47-8B77-5ED46CF7886A}" type="slidenum">
              <a:rPr lang="it-IT" smtClean="0">
                <a:solidFill>
                  <a:prstClr val="black">
                    <a:tint val="75000"/>
                  </a:prstClr>
                </a:solidFill>
              </a:rPr>
              <a:pPr defTabSz="609585"/>
              <a:t>‹N›</a:t>
            </a:fld>
            <a:endParaRPr lang="it-IT">
              <a:solidFill>
                <a:prstClr val="black">
                  <a:tint val="75000"/>
                </a:prstClr>
              </a:solidFill>
            </a:endParaRPr>
          </a:p>
        </p:txBody>
      </p:sp>
    </p:spTree>
    <p:extLst>
      <p:ext uri="{BB962C8B-B14F-4D97-AF65-F5344CB8AC3E}">
        <p14:creationId xmlns:p14="http://schemas.microsoft.com/office/powerpoint/2010/main" val="17162977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8" r:id="rId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425600"/>
            <a:ext cx="109728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p:nvSpPr>
        <p:spPr>
          <a:xfrm>
            <a:off x="609600" y="6415200"/>
            <a:ext cx="960000" cy="198000"/>
          </a:xfrm>
          <a:prstGeom prst="rect">
            <a:avLst/>
          </a:prstGeom>
          <a:noFill/>
        </p:spPr>
        <p:txBody>
          <a:bodyPr wrap="square" lIns="0" tIns="0" rIns="0" bIns="0" rtlCol="0">
            <a:noAutofit/>
          </a:bodyPr>
          <a:lstStyle/>
          <a:p>
            <a:r>
              <a:rPr lang="en-GB" sz="1100" dirty="0">
                <a:solidFill>
                  <a:srgbClr val="646464"/>
                </a:solidFill>
              </a:rPr>
              <a:t>Page </a:t>
            </a:r>
            <a:fld id="{9AE4D82F-B047-469B-AC52-A46321747EAF}" type="slidenum">
              <a:rPr lang="en-GB" sz="1100" smtClean="0">
                <a:solidFill>
                  <a:srgbClr val="646464"/>
                </a:solidFill>
              </a:rPr>
              <a:pPr/>
              <a:t>‹N›</a:t>
            </a:fld>
            <a:endParaRPr lang="en-GB" sz="1100" dirty="0">
              <a:solidFill>
                <a:srgbClr val="646464"/>
              </a:solidFill>
            </a:endParaRPr>
          </a:p>
        </p:txBody>
      </p:sp>
      <p:grpSp>
        <p:nvGrpSpPr>
          <p:cNvPr id="8" name="Group 7"/>
          <p:cNvGrpSpPr/>
          <p:nvPr/>
        </p:nvGrpSpPr>
        <p:grpSpPr bwMode="gray">
          <a:xfrm>
            <a:off x="11131552" y="6450014"/>
            <a:ext cx="450849"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grpSp>
      <p:sp>
        <p:nvSpPr>
          <p:cNvPr id="12" name="Footer Placeholder 4"/>
          <p:cNvSpPr txBox="1">
            <a:spLocks/>
          </p:cNvSpPr>
          <p:nvPr userDrawn="1"/>
        </p:nvSpPr>
        <p:spPr>
          <a:xfrm>
            <a:off x="3451200" y="6415200"/>
            <a:ext cx="4579200" cy="201600"/>
          </a:xfrm>
          <a:prstGeom prst="rect">
            <a:avLst/>
          </a:prstGeom>
        </p:spPr>
        <p:txBody>
          <a:bodyPr vert="horz" lIns="0" tIns="0" rIns="0" bIns="0" rtlCol="0" anchor="t" anchorCtr="0">
            <a:noAutofit/>
          </a:bodyPr>
          <a:lstStyle>
            <a:defPPr>
              <a:defRPr lang="en-US"/>
            </a:defPPr>
            <a:lvl1pPr marL="0" algn="ctr" defTabSz="914400" rtl="0" eaLnBrk="1" latinLnBrk="0" hangingPunct="1">
              <a:defRPr sz="1100" kern="1200">
                <a:solidFill>
                  <a:srgbClr val="64646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Flow chart toolkit</a:t>
            </a:r>
          </a:p>
        </p:txBody>
      </p:sp>
    </p:spTree>
    <p:extLst>
      <p:ext uri="{BB962C8B-B14F-4D97-AF65-F5344CB8AC3E}">
        <p14:creationId xmlns:p14="http://schemas.microsoft.com/office/powerpoint/2010/main" val="27220588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000" b="1" kern="1200">
          <a:solidFill>
            <a:srgbClr val="6464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646464"/>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646464"/>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646464"/>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425600"/>
            <a:ext cx="109728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1200" y="6415200"/>
            <a:ext cx="4579200" cy="201600"/>
          </a:xfrm>
          <a:prstGeom prst="rect">
            <a:avLst/>
          </a:prstGeom>
        </p:spPr>
        <p:txBody>
          <a:bodyPr vert="horz" lIns="0" tIns="0" rIns="0" bIns="0" rtlCol="0" anchor="t" anchorCtr="0">
            <a:noAutofit/>
          </a:bodyPr>
          <a:lstStyle>
            <a:lvl1pPr algn="l">
              <a:defRPr sz="1100">
                <a:solidFill>
                  <a:schemeClr val="bg1"/>
                </a:solidFill>
              </a:defRPr>
            </a:lvl1pPr>
          </a:lstStyle>
          <a:p>
            <a:endParaRPr lang="en-GB" dirty="0">
              <a:solidFill>
                <a:srgbClr val="808080"/>
              </a:solidFill>
            </a:endParaRPr>
          </a:p>
        </p:txBody>
      </p:sp>
      <p:sp>
        <p:nvSpPr>
          <p:cNvPr id="7" name="TextBox 6"/>
          <p:cNvSpPr txBox="1"/>
          <p:nvPr/>
        </p:nvSpPr>
        <p:spPr>
          <a:xfrm>
            <a:off x="609600" y="6415200"/>
            <a:ext cx="960000" cy="198000"/>
          </a:xfrm>
          <a:prstGeom prst="rect">
            <a:avLst/>
          </a:prstGeom>
          <a:noFill/>
        </p:spPr>
        <p:txBody>
          <a:bodyPr wrap="square" lIns="0" tIns="0" rIns="0" bIns="0" rtlCol="0">
            <a:noAutofit/>
          </a:bodyPr>
          <a:lstStyle/>
          <a:p>
            <a:r>
              <a:rPr lang="en-GB" sz="1100" dirty="0">
                <a:solidFill>
                  <a:srgbClr val="808080"/>
                </a:solidFill>
              </a:rPr>
              <a:t>Page </a:t>
            </a:r>
            <a:fld id="{9AE4D82F-B047-469B-AC52-A46321747EAF}" type="slidenum">
              <a:rPr lang="en-GB" sz="1100" smtClean="0">
                <a:solidFill>
                  <a:srgbClr val="808080"/>
                </a:solidFill>
              </a:rPr>
              <a:pPr/>
              <a:t>‹N›</a:t>
            </a:fld>
            <a:endParaRPr lang="en-GB" sz="1100" dirty="0">
              <a:solidFill>
                <a:srgbClr val="808080"/>
              </a:solidFill>
            </a:endParaRPr>
          </a:p>
        </p:txBody>
      </p:sp>
      <p:grpSp>
        <p:nvGrpSpPr>
          <p:cNvPr id="8" name="Group 7"/>
          <p:cNvGrpSpPr/>
          <p:nvPr/>
        </p:nvGrpSpPr>
        <p:grpSpPr bwMode="gray">
          <a:xfrm>
            <a:off x="11131552" y="6450014"/>
            <a:ext cx="450849"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grpSp>
    </p:spTree>
    <p:extLst>
      <p:ext uri="{BB962C8B-B14F-4D97-AF65-F5344CB8AC3E}">
        <p14:creationId xmlns:p14="http://schemas.microsoft.com/office/powerpoint/2010/main" val="41109887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54613B-24BF-42F4-898E-7A077E60428D}"/>
              </a:ext>
            </a:extLst>
          </p:cNvPr>
          <p:cNvSpPr txBox="1">
            <a:spLocks/>
          </p:cNvSpPr>
          <p:nvPr/>
        </p:nvSpPr>
        <p:spPr>
          <a:xfrm>
            <a:off x="1643406" y="1211868"/>
            <a:ext cx="9351145" cy="2708930"/>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it-IT" sz="2400" b="1" dirty="0">
                <a:solidFill>
                  <a:srgbClr val="008341"/>
                </a:solidFill>
              </a:rPr>
              <a:t>Programmazione 2021-2027:</a:t>
            </a:r>
          </a:p>
          <a:p>
            <a:br>
              <a:rPr lang="it-IT" sz="2400" b="1" dirty="0">
                <a:solidFill>
                  <a:srgbClr val="008341"/>
                </a:solidFill>
              </a:rPr>
            </a:br>
            <a:r>
              <a:rPr lang="it-IT" sz="2400" b="1" dirty="0">
                <a:solidFill>
                  <a:srgbClr val="008341"/>
                </a:solidFill>
              </a:rPr>
              <a:t>Seconda Conferenza di Valutazione e Forum pubblico della procedura di VAS del </a:t>
            </a:r>
          </a:p>
          <a:p>
            <a:r>
              <a:rPr lang="it-IT" sz="2400" b="1" dirty="0">
                <a:solidFill>
                  <a:srgbClr val="008341"/>
                </a:solidFill>
              </a:rPr>
              <a:t>Programma FESR</a:t>
            </a:r>
            <a:br>
              <a:rPr lang="it-IT" sz="2400" dirty="0"/>
            </a:br>
            <a:endParaRPr lang="it-IT" sz="2400" dirty="0"/>
          </a:p>
          <a:p>
            <a:r>
              <a:rPr lang="it-IT" sz="2400" b="1" dirty="0"/>
              <a:t>Rapporto ambientale</a:t>
            </a:r>
          </a:p>
          <a:p>
            <a:endParaRPr lang="it-IT" sz="2400" b="1" dirty="0"/>
          </a:p>
          <a:p>
            <a:endParaRPr lang="it-IT" sz="1800" b="1" dirty="0"/>
          </a:p>
          <a:p>
            <a:endParaRPr lang="it-IT" sz="1800" b="1" dirty="0"/>
          </a:p>
          <a:p>
            <a:pPr algn="r"/>
            <a:r>
              <a:rPr lang="it-IT" sz="1800" b="1" dirty="0" err="1"/>
              <a:t>GdL</a:t>
            </a:r>
            <a:r>
              <a:rPr lang="it-IT" sz="1800" b="1" dirty="0"/>
              <a:t> Silvia Vaghi, Elena Conte, Silvia Pezzoli, </a:t>
            </a:r>
          </a:p>
          <a:p>
            <a:pPr algn="r"/>
            <a:r>
              <a:rPr lang="it-IT" sz="1800" b="1" dirty="0"/>
              <a:t>Carlotta Sigismondi, Nicola Taverniti, Enrica Zucca</a:t>
            </a:r>
          </a:p>
          <a:p>
            <a:pPr algn="r"/>
            <a:r>
              <a:rPr lang="it-IT" sz="1800" b="1" dirty="0"/>
              <a:t>POLIEDRA – POLITECNICO DI MILANO</a:t>
            </a:r>
          </a:p>
          <a:p>
            <a:endParaRPr lang="it-IT" sz="2400" i="1" dirty="0"/>
          </a:p>
          <a:p>
            <a:endParaRPr lang="it-IT" sz="2400" i="1" dirty="0"/>
          </a:p>
          <a:p>
            <a:endParaRPr lang="it-IT" sz="2400" i="1" dirty="0"/>
          </a:p>
          <a:p>
            <a:endParaRPr lang="it-IT" sz="2400" i="1" dirty="0"/>
          </a:p>
        </p:txBody>
      </p:sp>
      <p:sp>
        <p:nvSpPr>
          <p:cNvPr id="3" name="Title 2">
            <a:extLst>
              <a:ext uri="{FF2B5EF4-FFF2-40B4-BE49-F238E27FC236}">
                <a16:creationId xmlns:a16="http://schemas.microsoft.com/office/drawing/2014/main" id="{2AD6B731-BF54-4F7E-9CF5-8BEA2BE60AE0}"/>
              </a:ext>
            </a:extLst>
          </p:cNvPr>
          <p:cNvSpPr txBox="1">
            <a:spLocks/>
          </p:cNvSpPr>
          <p:nvPr/>
        </p:nvSpPr>
        <p:spPr>
          <a:xfrm>
            <a:off x="1850322" y="6204840"/>
            <a:ext cx="9351145" cy="1040618"/>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it-IT" sz="2400" i="1" dirty="0"/>
              <a:t>Milano, 27 gennaio 2022</a:t>
            </a:r>
          </a:p>
        </p:txBody>
      </p:sp>
    </p:spTree>
    <p:extLst>
      <p:ext uri="{BB962C8B-B14F-4D97-AF65-F5344CB8AC3E}">
        <p14:creationId xmlns:p14="http://schemas.microsoft.com/office/powerpoint/2010/main" val="288840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10</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1 Un’Europa più intelligente </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751340" y="952113"/>
            <a:ext cx="7096511" cy="5760295"/>
          </a:xfrm>
          <a:prstGeom prst="rect">
            <a:avLst/>
          </a:prstGeom>
          <a:noFill/>
          <a:ln>
            <a:solidFill>
              <a:schemeClr val="tx2"/>
            </a:solidFill>
          </a:ln>
        </p:spPr>
        <p:txBody>
          <a:bodyPr wrap="square" rtlCol="0">
            <a:spAutoFit/>
          </a:bodyPr>
          <a:lstStyle/>
          <a:p>
            <a:pPr>
              <a:lnSpc>
                <a:spcPct val="115000"/>
              </a:lnSpc>
              <a:spcAft>
                <a:spcPts val="1000"/>
              </a:spcAft>
            </a:pPr>
            <a:r>
              <a:rPr lang="it-IT" sz="1600" b="1" cap="small" dirty="0" err="1">
                <a:effectLst/>
                <a:latin typeface="Calibri" panose="020F0502020204030204" pitchFamily="34" charset="0"/>
                <a:ea typeface="Calibri" panose="020F0502020204030204" pitchFamily="34" charset="0"/>
                <a:cs typeface="Times New Roman" panose="02020603050405020304" pitchFamily="18" charset="0"/>
              </a:rPr>
              <a:t>os</a:t>
            </a:r>
            <a:r>
              <a:rPr lang="it-IT" sz="1600" b="1" cap="small"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cap="small" dirty="0" err="1">
                <a:effectLst/>
                <a:latin typeface="Calibri" panose="020F0502020204030204" pitchFamily="34" charset="0"/>
                <a:ea typeface="Calibri" panose="020F0502020204030204" pitchFamily="34" charset="0"/>
                <a:cs typeface="Times New Roman" panose="02020603050405020304" pitchFamily="18" charset="0"/>
              </a:rPr>
              <a:t>a.iii</a:t>
            </a:r>
            <a:r>
              <a:rPr lang="it-IT" sz="1600" b="1" cap="small" dirty="0">
                <a:effectLst/>
                <a:latin typeface="Calibri" panose="020F0502020204030204" pitchFamily="34" charset="0"/>
                <a:ea typeface="Calibri" panose="020F0502020204030204" pitchFamily="34" charset="0"/>
                <a:cs typeface="Times New Roman" panose="02020603050405020304" pitchFamily="18" charset="0"/>
              </a:rPr>
              <a:t>) Rafforzare la crescita sostenibile e la competitività delle PMI e la creazione di posti di lavoro nelle PMI, anche grazie agli investimenti produttivi</a:t>
            </a:r>
          </a:p>
          <a:p>
            <a:pPr>
              <a:lnSpc>
                <a:spcPct val="115000"/>
              </a:lnSpc>
              <a:spcAft>
                <a:spcPts val="1000"/>
              </a:spcAft>
            </a:pPr>
            <a:endParaRPr lang="it-IT" sz="1600" b="1" u="sng"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Riduzione della necessità di spostamento, traffico, congestione (anche da ottimizzazione della logistica), con riduzione di  emissioni inquinanti e climalteranti </a:t>
            </a:r>
          </a:p>
          <a:p>
            <a:pPr>
              <a:lnSpc>
                <a:spcPct val="115000"/>
              </a:lnSpc>
              <a:spcAft>
                <a:spcPts val="1000"/>
              </a:spcAft>
            </a:pP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Accessibilità ai servizi per le categorie svantaggiate</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Dematerializzazione</a:t>
            </a:r>
            <a:r>
              <a:rPr lang="it-IT" sz="1600" dirty="0">
                <a:latin typeface="Calibri" panose="020F0502020204030204" pitchFamily="34" charset="0"/>
                <a:ea typeface="Calibri" panose="020F0502020204030204" pitchFamily="34" charset="0"/>
                <a:cs typeface="Times New Roman" panose="02020603050405020304" pitchFamily="18" charset="0"/>
              </a:rPr>
              <a:t> (riduzione uso materie prime e produzione rifiuti)</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Miglioramento delle prestazioni ambientali delle imprese </a:t>
            </a:r>
            <a:r>
              <a:rPr lang="it-IT" sz="1600" dirty="0">
                <a:latin typeface="Calibri" panose="020F0502020204030204" pitchFamily="34" charset="0"/>
                <a:ea typeface="Calibri" panose="020F0502020204030204" pitchFamily="34" charset="0"/>
                <a:cs typeface="Times New Roman" panose="02020603050405020304" pitchFamily="18" charset="0"/>
              </a:rPr>
              <a:t>(riduzione emissioni in aria, acqua, suolo, consumo di risorse, </a:t>
            </a:r>
            <a:r>
              <a:rPr lang="it-IT" sz="1600" dirty="0" err="1">
                <a:latin typeface="Calibri" panose="020F0502020204030204" pitchFamily="34" charset="0"/>
                <a:ea typeface="Calibri" panose="020F0502020204030204" pitchFamily="34" charset="0"/>
                <a:cs typeface="Times New Roman" panose="02020603050405020304" pitchFamily="18" charset="0"/>
              </a:rPr>
              <a:t>prod</a:t>
            </a:r>
            <a:r>
              <a:rPr lang="it-IT" sz="1600" dirty="0">
                <a:latin typeface="Calibri" panose="020F0502020204030204" pitchFamily="34" charset="0"/>
                <a:ea typeface="Calibri" panose="020F0502020204030204" pitchFamily="34" charset="0"/>
                <a:cs typeface="Times New Roman" panose="02020603050405020304" pitchFamily="18" charset="0"/>
              </a:rPr>
              <a:t>. di rifiuti – az.a.iii.3)</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Riduzione delle emissioni climalteranti</a:t>
            </a:r>
            <a:r>
              <a:rPr lang="it-IT" sz="1600" dirty="0">
                <a:effectLst/>
                <a:latin typeface="Calibri" panose="020F0502020204030204" pitchFamily="34" charset="0"/>
                <a:ea typeface="Calibri" panose="020F0502020204030204" pitchFamily="34" charset="0"/>
                <a:cs typeface="Times New Roman" panose="02020603050405020304" pitchFamily="18" charset="0"/>
              </a:rPr>
              <a:t> (efficientamento en. </a:t>
            </a:r>
            <a:r>
              <a:rPr lang="it-IT" sz="1600" dirty="0">
                <a:latin typeface="Calibri" panose="020F0502020204030204" pitchFamily="34" charset="0"/>
                <a:ea typeface="Calibri" panose="020F0502020204030204" pitchFamily="34" charset="0"/>
                <a:cs typeface="Times New Roman" panose="02020603050405020304" pitchFamily="18" charset="0"/>
              </a:rPr>
              <a:t>Strutture turistiche)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Potenziale incremento di consumi energetici e di emissioni </a:t>
            </a:r>
            <a:r>
              <a:rPr lang="it-IT" sz="1600" b="1" dirty="0">
                <a:latin typeface="Calibri" panose="020F0502020204030204" pitchFamily="34" charset="0"/>
                <a:ea typeface="Calibri" panose="020F0502020204030204" pitchFamily="34" charset="0"/>
                <a:cs typeface="Times New Roman" panose="02020603050405020304" pitchFamily="18" charset="0"/>
              </a:rPr>
              <a:t>climalteranti </a:t>
            </a:r>
            <a:r>
              <a:rPr lang="it-IT" sz="1600" dirty="0">
                <a:latin typeface="Calibri" panose="020F0502020204030204" pitchFamily="34" charset="0"/>
                <a:ea typeface="Calibri" panose="020F0502020204030204" pitchFamily="34" charset="0"/>
                <a:cs typeface="Times New Roman" panose="02020603050405020304" pitchFamily="18" charset="0"/>
              </a:rPr>
              <a:t>(nuovi macchinari; start up; </a:t>
            </a:r>
            <a:r>
              <a:rPr lang="it-IT" sz="1600" dirty="0">
                <a:effectLst/>
                <a:latin typeface="Calibri" panose="020F0502020204030204" pitchFamily="34" charset="0"/>
                <a:ea typeface="Calibri" panose="020F0502020204030204" pitchFamily="34" charset="0"/>
                <a:cs typeface="Times New Roman" panose="02020603050405020304" pitchFamily="18" charset="0"/>
              </a:rPr>
              <a:t>attrezzature elettriche ed elettroniche)</a:t>
            </a:r>
          </a:p>
          <a:p>
            <a:pPr>
              <a:lnSpc>
                <a:spcPct val="115000"/>
              </a:lnSpc>
              <a:spcAft>
                <a:spcPts val="1000"/>
              </a:spcAft>
            </a:pP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Potenziali inefficienze nell’utilizzo di materiali e/o gestione di rifiuti (</a:t>
            </a: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attrezzature e strumentazione elettriche ed elettroniche)</a:t>
            </a:r>
          </a:p>
          <a:p>
            <a:pPr>
              <a:lnSpc>
                <a:spcPct val="115000"/>
              </a:lnSpc>
              <a:spcAft>
                <a:spcPts val="1000"/>
              </a:spcAft>
            </a:pP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Potenziali effetti sul consumo di suolo, interferenza paesaggistica, interferenza naturalistica qualora sia prevista la realizzazione di edifici e infrastrutture</a:t>
            </a:r>
            <a:endPar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0DE28DB4-2808-4FDD-BD5C-128516F4BF74}"/>
              </a:ext>
            </a:extLst>
          </p:cNvPr>
          <p:cNvSpPr txBox="1"/>
          <p:nvPr/>
        </p:nvSpPr>
        <p:spPr>
          <a:xfrm>
            <a:off x="7940839" y="2087867"/>
            <a:ext cx="4251158" cy="641971"/>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Per start up e acquisto macchinari, indirizzare gli interventi verso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MTD</a:t>
            </a:r>
            <a:endParaRPr lang="it-IT" sz="1600" b="1" dirty="0"/>
          </a:p>
        </p:txBody>
      </p:sp>
      <p:sp>
        <p:nvSpPr>
          <p:cNvPr id="6" name="CasellaDiTesto 5">
            <a:extLst>
              <a:ext uri="{FF2B5EF4-FFF2-40B4-BE49-F238E27FC236}">
                <a16:creationId xmlns:a16="http://schemas.microsoft.com/office/drawing/2014/main" id="{8DDCE47D-8775-4D8D-860A-0AE561FD549A}"/>
              </a:ext>
            </a:extLst>
          </p:cNvPr>
          <p:cNvSpPr txBox="1"/>
          <p:nvPr/>
        </p:nvSpPr>
        <p:spPr>
          <a:xfrm>
            <a:off x="7980946" y="790037"/>
            <a:ext cx="4251158" cy="1208279"/>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Acquisto attrezzature in linea con standard comunitari più aggiornati in termini di efficienza energetica, materiali utilizzati, procedure per la gestione del fine vita e dei rifiuti </a:t>
            </a:r>
            <a:endParaRPr lang="it-IT" sz="1600"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E518E3D9-EC0C-4AF5-A959-B65B5784665F}"/>
              </a:ext>
            </a:extLst>
          </p:cNvPr>
          <p:cNvSpPr txBox="1"/>
          <p:nvPr/>
        </p:nvSpPr>
        <p:spPr>
          <a:xfrm>
            <a:off x="7900731" y="5756037"/>
            <a:ext cx="4291265" cy="925125"/>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Minimizzare il consumo di suolo; realizzazione degli interventi al di fuori dei varchi della RER, applicare VIC;  esame paesistico dei progetti</a:t>
            </a:r>
            <a:endParaRPr lang="it-IT" sz="1600" dirty="0">
              <a:solidFill>
                <a:schemeClr val="tx1">
                  <a:lumMod val="50000"/>
                  <a:lumOff val="50000"/>
                </a:schemeClr>
              </a:solidFill>
            </a:endParaRP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7940839" y="2841528"/>
            <a:ext cx="4251158" cy="2340897"/>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Nel settore turistico,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orientare gli interventi alla sostenibilità / qualificazione ambientale </a:t>
            </a:r>
            <a:r>
              <a:rPr lang="it-IT" sz="1600" dirty="0">
                <a:effectLst/>
                <a:latin typeface="Calibri" panose="020F0502020204030204" pitchFamily="34" charset="0"/>
                <a:ea typeface="Calibri" panose="020F0502020204030204" pitchFamily="34" charset="0"/>
                <a:cs typeface="Times New Roman" panose="02020603050405020304" pitchFamily="18" charset="0"/>
              </a:rPr>
              <a:t>delle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imprese ricettive </a:t>
            </a:r>
            <a:r>
              <a:rPr lang="it-IT" sz="1600" dirty="0">
                <a:effectLst/>
                <a:latin typeface="Calibri" panose="020F0502020204030204" pitchFamily="34" charset="0"/>
                <a:ea typeface="Calibri" panose="020F0502020204030204" pitchFamily="34" charset="0"/>
                <a:cs typeface="Times New Roman" panose="02020603050405020304" pitchFamily="18" charset="0"/>
              </a:rPr>
              <a:t>(efficienza uso dell’energia e dell’acqua, approvvigionamento prodotti…) e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dell’offerta turistica </a:t>
            </a:r>
            <a:r>
              <a:rPr lang="it-IT" sz="1600" dirty="0">
                <a:effectLst/>
                <a:latin typeface="Calibri" panose="020F0502020204030204" pitchFamily="34" charset="0"/>
                <a:ea typeface="Calibri" panose="020F0502020204030204" pitchFamily="34" charset="0"/>
                <a:cs typeface="Times New Roman" panose="02020603050405020304" pitchFamily="18" charset="0"/>
              </a:rPr>
              <a:t>(mobilità sostenibile, valorizzazione sostenibile delle risorse naturali, culturali e paesaggistiche, sensibilizzazione, turismo esperienziale, …)</a:t>
            </a:r>
            <a:endParaRPr lang="it-IT" sz="1600" dirty="0"/>
          </a:p>
        </p:txBody>
      </p:sp>
      <p:sp>
        <p:nvSpPr>
          <p:cNvPr id="10" name="CasellaDiTesto 9">
            <a:extLst>
              <a:ext uri="{FF2B5EF4-FFF2-40B4-BE49-F238E27FC236}">
                <a16:creationId xmlns:a16="http://schemas.microsoft.com/office/drawing/2014/main" id="{CDE5728E-1067-4744-808C-6E687CC915B0}"/>
              </a:ext>
            </a:extLst>
          </p:cNvPr>
          <p:cNvSpPr txBox="1"/>
          <p:nvPr/>
        </p:nvSpPr>
        <p:spPr>
          <a:xfrm>
            <a:off x="7900732" y="5289823"/>
            <a:ext cx="4291265" cy="358816"/>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Attenzione ai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flussi turistici </a:t>
            </a:r>
            <a:r>
              <a:rPr lang="it-IT" sz="1600" dirty="0">
                <a:effectLst/>
                <a:latin typeface="Calibri" panose="020F0502020204030204" pitchFamily="34" charset="0"/>
                <a:ea typeface="Calibri" panose="020F0502020204030204" pitchFamily="34" charset="0"/>
                <a:cs typeface="Times New Roman" panose="02020603050405020304" pitchFamily="18" charset="0"/>
              </a:rPr>
              <a:t>in aree sensibili</a:t>
            </a:r>
            <a:endParaRPr lang="it-IT" sz="1600" dirty="0"/>
          </a:p>
        </p:txBody>
      </p:sp>
    </p:spTree>
    <p:extLst>
      <p:ext uri="{BB962C8B-B14F-4D97-AF65-F5344CB8AC3E}">
        <p14:creationId xmlns:p14="http://schemas.microsoft.com/office/powerpoint/2010/main" val="302185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11</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1 Un’Europa più intelligente </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702903" y="2446869"/>
            <a:ext cx="7096511" cy="1801006"/>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OS A.IV) sviluppare le competenze per la specializzazione intelligente, la transizione industriale e l’imprenditorialità</a:t>
            </a:r>
          </a:p>
          <a:p>
            <a:pPr>
              <a:lnSpc>
                <a:spcPct val="115000"/>
              </a:lnSpc>
              <a:spcAft>
                <a:spcPts val="1000"/>
              </a:spcAft>
            </a:pPr>
            <a:endParaRPr lang="it-IT" sz="1700" b="1"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Sostegno alla transizione ecologica delle imprese (energia ed emissioni inquinanti e climalteranti, uso dei materiali e produzione di rifiuti, economia circolare,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8041051" y="2112803"/>
            <a:ext cx="4251158" cy="2340897"/>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Times New Roman" panose="02020603050405020304" pitchFamily="18" charset="0"/>
              </a:rPr>
              <a:t>Sviluppo di competenze e servizi specialistici di accompagnamento alle imprese legate a:</a:t>
            </a:r>
          </a:p>
          <a:p>
            <a:pPr lvl="0">
              <a:lnSpc>
                <a:spcPct val="115000"/>
              </a:lnSpc>
            </a:pPr>
            <a:r>
              <a:rPr lang="it-IT" sz="1600" dirty="0">
                <a:effectLst/>
                <a:latin typeface="Calibri" panose="020F0502020204030204" pitchFamily="34" charset="0"/>
                <a:ea typeface="Times New Roman" panose="02020603050405020304" pitchFamily="18" charset="0"/>
              </a:rPr>
              <a:t>- </a:t>
            </a:r>
            <a:r>
              <a:rPr lang="it-IT" sz="1600" b="1" dirty="0">
                <a:effectLst/>
                <a:latin typeface="Calibri" panose="020F0502020204030204" pitchFamily="34" charset="0"/>
                <a:ea typeface="Times New Roman" panose="02020603050405020304" pitchFamily="18" charset="0"/>
              </a:rPr>
              <a:t>valutazione della sostenibilità ambientale </a:t>
            </a:r>
            <a:r>
              <a:rPr lang="it-IT" sz="1600" dirty="0">
                <a:effectLst/>
                <a:latin typeface="Calibri" panose="020F0502020204030204" pitchFamily="34" charset="0"/>
                <a:ea typeface="Times New Roman" panose="02020603050405020304" pitchFamily="18" charset="0"/>
              </a:rPr>
              <a:t>di processi, prodotti, servizi e organizzazioni; </a:t>
            </a:r>
          </a:p>
          <a:p>
            <a:pPr lvl="0">
              <a:lnSpc>
                <a:spcPct val="115000"/>
              </a:lnSpc>
            </a:pPr>
            <a:r>
              <a:rPr lang="it-IT" sz="1600" dirty="0">
                <a:effectLst/>
                <a:latin typeface="Calibri" panose="020F0502020204030204" pitchFamily="34" charset="0"/>
                <a:ea typeface="Times New Roman" panose="02020603050405020304" pitchFamily="18" charset="0"/>
              </a:rPr>
              <a:t>- progettazione di p</a:t>
            </a:r>
            <a:r>
              <a:rPr lang="it-IT" sz="1600" b="1" dirty="0">
                <a:effectLst/>
                <a:latin typeface="Calibri" panose="020F0502020204030204" pitchFamily="34" charset="0"/>
                <a:ea typeface="Times New Roman" panose="02020603050405020304" pitchFamily="18" charset="0"/>
              </a:rPr>
              <a:t>ercorsi per la transizione verso nuovi modelli di business </a:t>
            </a:r>
            <a:r>
              <a:rPr lang="it-IT" sz="1600" dirty="0">
                <a:effectLst/>
                <a:latin typeface="Calibri" panose="020F0502020204030204" pitchFamily="34" charset="0"/>
                <a:ea typeface="Times New Roman" panose="02020603050405020304" pitchFamily="18" charset="0"/>
              </a:rPr>
              <a:t>nell’ambito dell’economia circolare e della sostenibilità ambientale. </a:t>
            </a:r>
            <a:endParaRPr lang="it-IT" sz="1600" dirty="0"/>
          </a:p>
        </p:txBody>
      </p:sp>
    </p:spTree>
    <p:extLst>
      <p:ext uri="{BB962C8B-B14F-4D97-AF65-F5344CB8AC3E}">
        <p14:creationId xmlns:p14="http://schemas.microsoft.com/office/powerpoint/2010/main" val="301149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12</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2 Un’Europa più verde</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706894" y="599620"/>
            <a:ext cx="7290232" cy="5838265"/>
          </a:xfrm>
          <a:prstGeom prst="rect">
            <a:avLst/>
          </a:prstGeom>
          <a:noFill/>
          <a:ln>
            <a:solidFill>
              <a:schemeClr val="tx2"/>
            </a:solidFill>
          </a:ln>
        </p:spPr>
        <p:txBody>
          <a:bodyPr wrap="square" rtlCol="0">
            <a:spAutoFit/>
          </a:bodyPr>
          <a:lstStyle/>
          <a:p>
            <a:pPr>
              <a:lnSpc>
                <a:spcPct val="115000"/>
              </a:lnSpc>
              <a:spcAft>
                <a:spcPts val="1000"/>
              </a:spcAft>
            </a:pPr>
            <a:r>
              <a:rPr lang="it-IT" sz="1600" b="1" cap="small" dirty="0">
                <a:effectLst/>
                <a:latin typeface="Calibri" panose="020F0502020204030204" pitchFamily="34" charset="0"/>
                <a:ea typeface="Calibri" panose="020F0502020204030204" pitchFamily="34" charset="0"/>
                <a:cs typeface="Times New Roman" panose="02020603050405020304" pitchFamily="18" charset="0"/>
              </a:rPr>
              <a:t>OS </a:t>
            </a:r>
            <a:r>
              <a:rPr lang="it-IT" sz="1600" b="1" cap="small" dirty="0" err="1">
                <a:effectLst/>
                <a:latin typeface="Calibri" panose="020F0502020204030204" pitchFamily="34" charset="0"/>
                <a:ea typeface="Calibri" panose="020F0502020204030204" pitchFamily="34" charset="0"/>
                <a:cs typeface="Times New Roman" panose="02020603050405020304" pitchFamily="18" charset="0"/>
              </a:rPr>
              <a:t>b.i</a:t>
            </a:r>
            <a:r>
              <a:rPr lang="it-IT" sz="1600" b="1" cap="small" dirty="0">
                <a:effectLst/>
                <a:latin typeface="Calibri" panose="020F0502020204030204" pitchFamily="34" charset="0"/>
                <a:ea typeface="Calibri" panose="020F0502020204030204" pitchFamily="34" charset="0"/>
                <a:cs typeface="Times New Roman" panose="02020603050405020304" pitchFamily="18" charset="0"/>
              </a:rPr>
              <a:t>) Promuovere l’efficienza energetica e ridurre le emissioni di gas a effetto serra</a:t>
            </a:r>
          </a:p>
          <a:p>
            <a:pPr>
              <a:lnSpc>
                <a:spcPct val="115000"/>
              </a:lnSpc>
              <a:spcAft>
                <a:spcPts val="1000"/>
              </a:spcAft>
            </a:pPr>
            <a:r>
              <a:rPr lang="it-IT" sz="1600" b="1" cap="small" dirty="0">
                <a:effectLst/>
                <a:latin typeface="Calibri" panose="020F0502020204030204" pitchFamily="34" charset="0"/>
                <a:ea typeface="Calibri" panose="020F0502020204030204" pitchFamily="34" charset="0"/>
                <a:cs typeface="Times New Roman" panose="02020603050405020304" pitchFamily="18" charset="0"/>
              </a:rPr>
              <a:t>Az. B.i.1, B.i.2</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Incremento </a:t>
            </a:r>
            <a:r>
              <a:rPr lang="it-IT" sz="1600" b="1" dirty="0">
                <a:latin typeface="Calibri" panose="020F0502020204030204" pitchFamily="34" charset="0"/>
                <a:ea typeface="Calibri" panose="020F0502020204030204" pitchFamily="34" charset="0"/>
                <a:cs typeface="Times New Roman" panose="02020603050405020304" pitchFamily="18" charset="0"/>
              </a:rPr>
              <a:t>efficienza energetica e riduzione emissioni climalteranti e inquinanti </a:t>
            </a:r>
            <a:r>
              <a:rPr lang="it-IT" sz="1600" dirty="0">
                <a:latin typeface="Calibri" panose="020F0502020204030204" pitchFamily="34" charset="0"/>
                <a:ea typeface="Calibri" panose="020F0502020204030204" pitchFamily="34" charset="0"/>
                <a:cs typeface="Times New Roman" panose="02020603050405020304" pitchFamily="18" charset="0"/>
              </a:rPr>
              <a:t>(riqualificazione energetica edifici e impianti illuminazione pubblica)</a:t>
            </a:r>
          </a:p>
          <a:p>
            <a:pPr>
              <a:lnSpc>
                <a:spcPct val="115000"/>
              </a:lnSpc>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Adattamento </a:t>
            </a:r>
            <a:r>
              <a:rPr lang="it-IT" sz="1600" dirty="0">
                <a:effectLst/>
                <a:latin typeface="Calibri" panose="020F0502020204030204" pitchFamily="34" charset="0"/>
                <a:ea typeface="Calibri" panose="020F0502020204030204" pitchFamily="34" charset="0"/>
                <a:cs typeface="Times New Roman" panose="02020603050405020304" pitchFamily="18" charset="0"/>
              </a:rPr>
              <a:t>al CC (az. </a:t>
            </a:r>
            <a:r>
              <a:rPr lang="it-IT" sz="1600" dirty="0">
                <a:latin typeface="Calibri" panose="020F0502020204030204" pitchFamily="34" charset="0"/>
                <a:ea typeface="Calibri" panose="020F0502020204030204" pitchFamily="34" charset="0"/>
                <a:cs typeface="Times New Roman" panose="02020603050405020304" pitchFamily="18" charset="0"/>
              </a:rPr>
              <a:t>b</a:t>
            </a:r>
            <a:r>
              <a:rPr lang="it-IT" sz="1600" dirty="0">
                <a:effectLst/>
                <a:latin typeface="Calibri" panose="020F0502020204030204" pitchFamily="34" charset="0"/>
                <a:ea typeface="Calibri" panose="020F0502020204030204" pitchFamily="34" charset="0"/>
                <a:cs typeface="Times New Roman" panose="02020603050405020304" pitchFamily="18" charset="0"/>
              </a:rPr>
              <a:t>.i.1 e applicazione CAM edilizia)</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Incremento </a:t>
            </a:r>
            <a:r>
              <a:rPr lang="it-IT" sz="1600" b="1" dirty="0">
                <a:latin typeface="Calibri" panose="020F0502020204030204" pitchFamily="34" charset="0"/>
                <a:ea typeface="Calibri" panose="020F0502020204030204" pitchFamily="34" charset="0"/>
                <a:cs typeface="Times New Roman" panose="02020603050405020304" pitchFamily="18" charset="0"/>
              </a:rPr>
              <a:t>efficienza nell’uso dell’acqua </a:t>
            </a:r>
            <a:r>
              <a:rPr lang="it-IT" sz="1600" dirty="0">
                <a:latin typeface="Calibri" panose="020F0502020204030204" pitchFamily="34" charset="0"/>
                <a:ea typeface="Calibri" panose="020F0502020204030204" pitchFamily="34" charset="0"/>
                <a:cs typeface="Times New Roman" panose="02020603050405020304" pitchFamily="18" charset="0"/>
              </a:rPr>
              <a:t>(CAM edilizia)</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Impiego di tecniche costruttive e materiali o componenti che, nel proprio ciclo di vita, garantiscano </a:t>
            </a:r>
            <a:r>
              <a:rPr lang="it-IT" sz="1600" b="1" dirty="0">
                <a:latin typeface="Calibri" panose="020F0502020204030204" pitchFamily="34" charset="0"/>
                <a:ea typeface="Calibri" panose="020F0502020204030204" pitchFamily="34" charset="0"/>
                <a:cs typeface="Times New Roman" panose="02020603050405020304" pitchFamily="18" charset="0"/>
              </a:rPr>
              <a:t>la minimizzazione degli impatti ambientali </a:t>
            </a:r>
            <a:r>
              <a:rPr lang="it-IT" sz="1600" dirty="0">
                <a:latin typeface="Calibri" panose="020F0502020204030204" pitchFamily="34" charset="0"/>
                <a:ea typeface="Calibri" panose="020F0502020204030204" pitchFamily="34" charset="0"/>
                <a:cs typeface="Times New Roman" panose="02020603050405020304" pitchFamily="18" charset="0"/>
              </a:rPr>
              <a:t>(</a:t>
            </a:r>
            <a:r>
              <a:rPr lang="it-IT" sz="1600" dirty="0">
                <a:effectLst/>
                <a:latin typeface="Calibri" panose="020F0502020204030204" pitchFamily="34" charset="0"/>
                <a:ea typeface="Calibri" panose="020F0502020204030204" pitchFamily="34" charset="0"/>
                <a:cs typeface="Times New Roman" panose="02020603050405020304" pitchFamily="18" charset="0"/>
              </a:rPr>
              <a:t>az. </a:t>
            </a:r>
            <a:r>
              <a:rPr lang="it-IT" sz="1600" dirty="0">
                <a:latin typeface="Calibri" panose="020F0502020204030204" pitchFamily="34" charset="0"/>
                <a:ea typeface="Calibri" panose="020F0502020204030204" pitchFamily="34" charset="0"/>
                <a:cs typeface="Times New Roman" panose="02020603050405020304" pitchFamily="18" charset="0"/>
              </a:rPr>
              <a:t>b</a:t>
            </a:r>
            <a:r>
              <a:rPr lang="it-IT" sz="1600" dirty="0">
                <a:effectLst/>
                <a:latin typeface="Calibri" panose="020F0502020204030204" pitchFamily="34" charset="0"/>
                <a:ea typeface="Calibri" panose="020F0502020204030204" pitchFamily="34" charset="0"/>
                <a:cs typeface="Times New Roman" panose="02020603050405020304" pitchFamily="18" charset="0"/>
              </a:rPr>
              <a:t>.i.1)</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Contenimento del </a:t>
            </a:r>
            <a:r>
              <a:rPr lang="it-IT" sz="1600" b="1" dirty="0">
                <a:latin typeface="Calibri" panose="020F0502020204030204" pitchFamily="34" charset="0"/>
                <a:ea typeface="Calibri" panose="020F0502020204030204" pitchFamily="34" charset="0"/>
                <a:cs typeface="Times New Roman" panose="02020603050405020304" pitchFamily="18" charset="0"/>
              </a:rPr>
              <a:t>consumo di suolo</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Riqualificazione dei contesti </a:t>
            </a:r>
            <a:r>
              <a:rPr lang="it-IT" sz="1600" dirty="0">
                <a:latin typeface="Calibri" panose="020F0502020204030204" pitchFamily="34" charset="0"/>
                <a:ea typeface="Calibri" panose="020F0502020204030204" pitchFamily="34" charset="0"/>
                <a:cs typeface="Times New Roman" panose="02020603050405020304" pitchFamily="18" charset="0"/>
              </a:rPr>
              <a:t>(recupero di edifici in stato di degrado); riqualificazione di edifici storico artistici e desinati alla conservazione / fruizione del patrimonio culturale </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Contenimento </a:t>
            </a:r>
            <a:r>
              <a:rPr lang="it-IT" sz="1600" b="1" dirty="0">
                <a:latin typeface="Calibri" panose="020F0502020204030204" pitchFamily="34" charset="0"/>
                <a:ea typeface="Calibri" panose="020F0502020204030204" pitchFamily="34" charset="0"/>
                <a:cs typeface="Times New Roman" panose="02020603050405020304" pitchFamily="18" charset="0"/>
              </a:rPr>
              <a:t>inquinamento luminoso</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Miglioramento della </a:t>
            </a:r>
            <a:r>
              <a:rPr lang="it-IT" sz="1600" b="1" dirty="0">
                <a:latin typeface="Calibri" panose="020F0502020204030204" pitchFamily="34" charset="0"/>
                <a:ea typeface="Calibri" panose="020F0502020204030204" pitchFamily="34" charset="0"/>
                <a:cs typeface="Times New Roman" panose="02020603050405020304" pitchFamily="18" charset="0"/>
              </a:rPr>
              <a:t>qualità indoor degli edifici</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Incremento del </a:t>
            </a:r>
            <a:r>
              <a:rPr lang="it-IT" sz="1600" b="1" dirty="0">
                <a:latin typeface="Calibri" panose="020F0502020204030204" pitchFamily="34" charset="0"/>
                <a:ea typeface="Calibri" panose="020F0502020204030204" pitchFamily="34" charset="0"/>
                <a:cs typeface="Times New Roman" panose="02020603050405020304" pitchFamily="18" charset="0"/>
              </a:rPr>
              <a:t>consumo di materia prime </a:t>
            </a:r>
            <a:r>
              <a:rPr lang="it-IT" sz="1600" dirty="0">
                <a:latin typeface="Calibri" panose="020F0502020204030204" pitchFamily="34" charset="0"/>
                <a:ea typeface="Calibri" panose="020F0502020204030204" pitchFamily="34" charset="0"/>
                <a:cs typeface="Times New Roman" panose="02020603050405020304" pitchFamily="18" charset="0"/>
              </a:rPr>
              <a:t>per riqualificazione energetica edifici; produzione </a:t>
            </a:r>
            <a:r>
              <a:rPr lang="it-IT" sz="1600" b="1" dirty="0">
                <a:latin typeface="Calibri" panose="020F0502020204030204" pitchFamily="34" charset="0"/>
                <a:ea typeface="Calibri" panose="020F0502020204030204" pitchFamily="34" charset="0"/>
                <a:cs typeface="Times New Roman" panose="02020603050405020304" pitchFamily="18" charset="0"/>
              </a:rPr>
              <a:t>rifiuti C&amp;D</a:t>
            </a:r>
            <a:r>
              <a:rPr lang="it-IT" sz="1600" dirty="0">
                <a:latin typeface="Calibri" panose="020F0502020204030204" pitchFamily="34" charset="0"/>
                <a:ea typeface="Calibri" panose="020F0502020204030204" pitchFamily="34" charset="0"/>
                <a:cs typeface="Times New Roman" panose="02020603050405020304" pitchFamily="18" charset="0"/>
              </a:rPr>
              <a:t>;  Produzione di </a:t>
            </a:r>
            <a:r>
              <a:rPr lang="it-IT" sz="1600" b="1" dirty="0">
                <a:latin typeface="Calibri" panose="020F0502020204030204" pitchFamily="34" charset="0"/>
                <a:ea typeface="Calibri" panose="020F0502020204030204" pitchFamily="34" charset="0"/>
                <a:cs typeface="Times New Roman" panose="02020603050405020304" pitchFamily="18" charset="0"/>
              </a:rPr>
              <a:t>rifiuti speciali </a:t>
            </a:r>
            <a:r>
              <a:rPr lang="it-IT" sz="1600" dirty="0">
                <a:latin typeface="Calibri" panose="020F0502020204030204" pitchFamily="34" charset="0"/>
                <a:ea typeface="Calibri" panose="020F0502020204030204" pitchFamily="34" charset="0"/>
                <a:cs typeface="Times New Roman" panose="02020603050405020304" pitchFamily="18" charset="0"/>
              </a:rPr>
              <a:t>(illuminazione pubblica) </a:t>
            </a: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 Potenziali </a:t>
            </a:r>
            <a:r>
              <a:rPr lang="it-IT" sz="1600" b="1" dirty="0">
                <a:latin typeface="Calibri" panose="020F0502020204030204" pitchFamily="34" charset="0"/>
                <a:ea typeface="Calibri" panose="020F0502020204030204" pitchFamily="34" charset="0"/>
                <a:cs typeface="Times New Roman" panose="02020603050405020304" pitchFamily="18" charset="0"/>
              </a:rPr>
              <a:t>interventi incongrui rispetto ai contesti </a:t>
            </a:r>
            <a:r>
              <a:rPr lang="it-IT" sz="1600" dirty="0">
                <a:latin typeface="Calibri" panose="020F0502020204030204" pitchFamily="34" charset="0"/>
                <a:ea typeface="Calibri" panose="020F0502020204030204" pitchFamily="34" charset="0"/>
                <a:cs typeface="Times New Roman" panose="02020603050405020304" pitchFamily="18" charset="0"/>
              </a:rPr>
              <a:t>architettonici di riferimento</a:t>
            </a: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8101263" y="5258375"/>
            <a:ext cx="4090737" cy="1491434"/>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latin typeface="Calibri" panose="020F0502020204030204" pitchFamily="34" charset="0"/>
                <a:ea typeface="Calibri" panose="020F0502020204030204" pitchFamily="34" charset="0"/>
              </a:rPr>
              <a:t>Azione attuata </a:t>
            </a:r>
            <a:r>
              <a:rPr lang="it-IT" sz="1600" b="1" dirty="0">
                <a:effectLst/>
                <a:latin typeface="Calibri" panose="020F0502020204030204" pitchFamily="34" charset="0"/>
                <a:ea typeface="Calibri" panose="020F0502020204030204" pitchFamily="34" charset="0"/>
              </a:rPr>
              <a:t>riconoscendo le esigenze di tutela degli edifici storico-artistici </a:t>
            </a:r>
            <a:r>
              <a:rPr lang="it-IT" sz="1600" dirty="0">
                <a:effectLst/>
                <a:latin typeface="Calibri" panose="020F0502020204030204" pitchFamily="34" charset="0"/>
                <a:ea typeface="Calibri" panose="020F0502020204030204" pitchFamily="34" charset="0"/>
              </a:rPr>
              <a:t>e le </a:t>
            </a:r>
            <a:r>
              <a:rPr lang="it-IT" sz="1600" b="1" dirty="0">
                <a:effectLst/>
                <a:latin typeface="Calibri" panose="020F0502020204030204" pitchFamily="34" charset="0"/>
                <a:ea typeface="Calibri" panose="020F0502020204030204" pitchFamily="34" charset="0"/>
              </a:rPr>
              <a:t>specificità dei contesti </a:t>
            </a:r>
            <a:r>
              <a:rPr lang="it-IT" sz="1600" dirty="0">
                <a:effectLst/>
                <a:latin typeface="Calibri" panose="020F0502020204030204" pitchFamily="34" charset="0"/>
                <a:ea typeface="Calibri" panose="020F0502020204030204" pitchFamily="34" charset="0"/>
              </a:rPr>
              <a:t>urbani di riferimento, con flessibilità nel perseguire gli obiettivi di efficientamento</a:t>
            </a:r>
            <a:endParaRPr lang="it-IT" sz="1600" dirty="0"/>
          </a:p>
        </p:txBody>
      </p:sp>
      <p:sp>
        <p:nvSpPr>
          <p:cNvPr id="5" name="CasellaDiTesto 4">
            <a:extLst>
              <a:ext uri="{FF2B5EF4-FFF2-40B4-BE49-F238E27FC236}">
                <a16:creationId xmlns:a16="http://schemas.microsoft.com/office/drawing/2014/main" id="{95554E85-4E3A-4F81-87A8-F889C69A11CE}"/>
              </a:ext>
            </a:extLst>
          </p:cNvPr>
          <p:cNvSpPr txBox="1"/>
          <p:nvPr/>
        </p:nvSpPr>
        <p:spPr>
          <a:xfrm>
            <a:off x="8121444" y="3814680"/>
            <a:ext cx="4090737" cy="1077218"/>
          </a:xfrm>
          <a:prstGeom prst="rect">
            <a:avLst/>
          </a:prstGeom>
          <a:solidFill>
            <a:schemeClr val="accent3">
              <a:lumMod val="40000"/>
              <a:lumOff val="60000"/>
            </a:schemeClr>
          </a:solidFill>
        </p:spPr>
        <p:txBody>
          <a:bodyPr wrap="square" rtlCol="0">
            <a:spAutoFit/>
          </a:bodyPr>
          <a:lstStyle/>
          <a:p>
            <a:r>
              <a:rPr lang="it-IT" sz="1600" dirty="0">
                <a:effectLst/>
                <a:latin typeface="Calibri" panose="020F0502020204030204" pitchFamily="34" charset="0"/>
                <a:ea typeface="Calibri" panose="020F0502020204030204" pitchFamily="34" charset="0"/>
                <a:cs typeface="Calibri" panose="020F0502020204030204" pitchFamily="34" charset="0"/>
              </a:rPr>
              <a:t>CAM Illuminazione pubblica </a:t>
            </a:r>
          </a:p>
          <a:p>
            <a:r>
              <a:rPr lang="it-IT" sz="1600" dirty="0">
                <a:effectLst/>
                <a:latin typeface="Calibri" panose="020F0502020204030204" pitchFamily="34" charset="0"/>
                <a:ea typeface="Calibri" panose="020F0502020204030204" pitchFamily="34" charset="0"/>
                <a:cs typeface="Calibri" panose="020F0502020204030204" pitchFamily="34" charset="0"/>
              </a:rPr>
              <a:t>CAM Edilizia </a:t>
            </a:r>
          </a:p>
          <a:p>
            <a:pPr marL="285750" indent="-285750">
              <a:buFont typeface="Wingdings" panose="05000000000000000000" pitchFamily="2" charset="2"/>
              <a:buChar char="à"/>
            </a:pPr>
            <a:r>
              <a:rPr lang="it-IT" sz="16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Sostenibilità e riciclabilità dei materiali, recupero dei rifiuti C&amp;D, … </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CasellaDiTesto 9">
            <a:extLst>
              <a:ext uri="{FF2B5EF4-FFF2-40B4-BE49-F238E27FC236}">
                <a16:creationId xmlns:a16="http://schemas.microsoft.com/office/drawing/2014/main" id="{8AF14161-65CD-491E-BE9D-7B00E319F381}"/>
              </a:ext>
            </a:extLst>
          </p:cNvPr>
          <p:cNvSpPr txBox="1"/>
          <p:nvPr/>
        </p:nvSpPr>
        <p:spPr>
          <a:xfrm>
            <a:off x="8101262" y="2617040"/>
            <a:ext cx="4090738" cy="1077218"/>
          </a:xfrm>
          <a:prstGeom prst="rect">
            <a:avLst/>
          </a:prstGeom>
          <a:solidFill>
            <a:schemeClr val="accent3">
              <a:lumMod val="40000"/>
              <a:lumOff val="60000"/>
            </a:schemeClr>
          </a:solidFill>
        </p:spPr>
        <p:txBody>
          <a:bodyPr wrap="square">
            <a:spAutoFit/>
          </a:bodyPr>
          <a:lstStyle/>
          <a:p>
            <a:r>
              <a:rPr lang="it-IT" sz="1600" dirty="0">
                <a:effectLst/>
                <a:latin typeface="Calibri" panose="020F0502020204030204" pitchFamily="34" charset="0"/>
                <a:ea typeface="Calibri" panose="020F0502020204030204" pitchFamily="34" charset="0"/>
              </a:rPr>
              <a:t>Adozione di apparecchiature per l’erogazione dell’acqua che garantiscono il </a:t>
            </a:r>
            <a:r>
              <a:rPr lang="it-IT" sz="1600" b="1" dirty="0">
                <a:effectLst/>
                <a:latin typeface="Calibri" panose="020F0502020204030204" pitchFamily="34" charset="0"/>
                <a:ea typeface="Calibri" panose="020F0502020204030204" pitchFamily="34" charset="0"/>
              </a:rPr>
              <a:t>risparmio idrico</a:t>
            </a:r>
            <a:r>
              <a:rPr lang="it-IT" sz="1600" dirty="0">
                <a:effectLst/>
                <a:latin typeface="Calibri" panose="020F0502020204030204" pitchFamily="34" charset="0"/>
                <a:ea typeface="Calibri" panose="020F0502020204030204" pitchFamily="34" charset="0"/>
              </a:rPr>
              <a:t>, con riferimento ad esempio alle prime due classi della </a:t>
            </a:r>
            <a:r>
              <a:rPr lang="it-IT" sz="1600" dirty="0" err="1">
                <a:effectLst/>
                <a:latin typeface="Calibri" panose="020F0502020204030204" pitchFamily="34" charset="0"/>
                <a:ea typeface="Calibri" panose="020F0502020204030204" pitchFamily="34" charset="0"/>
              </a:rPr>
              <a:t>European</a:t>
            </a:r>
            <a:r>
              <a:rPr lang="it-IT" sz="1600" dirty="0">
                <a:effectLst/>
                <a:latin typeface="Calibri" panose="020F0502020204030204" pitchFamily="34" charset="0"/>
                <a:ea typeface="Calibri" panose="020F0502020204030204" pitchFamily="34" charset="0"/>
              </a:rPr>
              <a:t> Water Label </a:t>
            </a:r>
            <a:endParaRPr lang="it-IT" sz="1600" dirty="0"/>
          </a:p>
        </p:txBody>
      </p:sp>
    </p:spTree>
    <p:extLst>
      <p:ext uri="{BB962C8B-B14F-4D97-AF65-F5344CB8AC3E}">
        <p14:creationId xmlns:p14="http://schemas.microsoft.com/office/powerpoint/2010/main" val="30626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13</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2 Un’Europa più verde</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660400" y="1026208"/>
            <a:ext cx="7312525" cy="4078361"/>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OS </a:t>
            </a: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b.i</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 Promuovere l’efficienza energetica e ridurre le emissioni di gas a effetto serra</a:t>
            </a:r>
          </a:p>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Azione b.i.3. Sostegno all’efficientamento energetico degli edifici e impianti produttivi delle PMI</a:t>
            </a:r>
          </a:p>
          <a:p>
            <a:pPr>
              <a:lnSpc>
                <a:spcPct val="115000"/>
              </a:lnSpc>
              <a:spcAft>
                <a:spcPts val="1000"/>
              </a:spcAft>
            </a:pP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it-IT" sz="17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Incremento efficienza energetica e riduzione emissioni climalteranti e inquinanti</a:t>
            </a:r>
          </a:p>
          <a:p>
            <a:pPr>
              <a:lnSpc>
                <a:spcPct val="115000"/>
              </a:lnSpc>
              <a:spcAft>
                <a:spcPts val="1000"/>
              </a:spcAft>
            </a:pPr>
            <a:r>
              <a:rPr lang="it-IT" sz="1700" dirty="0">
                <a:latin typeface="Calibri" panose="020F0502020204030204" pitchFamily="34" charset="0"/>
                <a:ea typeface="Calibri" panose="020F0502020204030204" pitchFamily="34" charset="0"/>
                <a:cs typeface="Times New Roman" panose="02020603050405020304" pitchFamily="18" charset="0"/>
              </a:rPr>
              <a:t>+ Sostituzione delle coperture </a:t>
            </a:r>
            <a:r>
              <a:rPr lang="it-IT" sz="1700" b="1" dirty="0">
                <a:latin typeface="Calibri" panose="020F0502020204030204" pitchFamily="34" charset="0"/>
                <a:ea typeface="Calibri" panose="020F0502020204030204" pitchFamily="34" charset="0"/>
                <a:cs typeface="Times New Roman" panose="02020603050405020304" pitchFamily="18" charset="0"/>
              </a:rPr>
              <a:t>in eternit </a:t>
            </a:r>
            <a:r>
              <a:rPr lang="it-IT" sz="1700" dirty="0">
                <a:latin typeface="Calibri" panose="020F0502020204030204" pitchFamily="34" charset="0"/>
                <a:ea typeface="Calibri" panose="020F0502020204030204" pitchFamily="34" charset="0"/>
                <a:cs typeface="Times New Roman" panose="02020603050405020304" pitchFamily="18" charset="0"/>
              </a:rPr>
              <a:t>contestuale all’efficientamento energetico (riduzione dell’esposizione)</a:t>
            </a:r>
          </a:p>
          <a:p>
            <a:pPr>
              <a:lnSpc>
                <a:spcPct val="115000"/>
              </a:lnSpc>
              <a:spcAft>
                <a:spcPts val="1000"/>
              </a:spcAft>
            </a:pPr>
            <a:r>
              <a:rPr lang="it-IT" sz="17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Incremento del consumo di materia prime per riqualificazione energetica edifici; produzione rifiuti C&amp;D</a:t>
            </a: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8101263" y="3598020"/>
            <a:ext cx="4090737" cy="1774588"/>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latin typeface="Calibri" panose="020F0502020204030204" pitchFamily="34" charset="0"/>
                <a:ea typeface="Calibri" panose="020F0502020204030204" pitchFamily="34" charset="0"/>
              </a:rPr>
              <a:t>Favorire interventi capaci di raggiungere contestualmente </a:t>
            </a:r>
            <a:r>
              <a:rPr lang="it-IT" sz="1600" b="1" dirty="0">
                <a:latin typeface="Calibri" panose="020F0502020204030204" pitchFamily="34" charset="0"/>
                <a:ea typeface="Calibri" panose="020F0502020204030204" pitchFamily="34" charset="0"/>
              </a:rPr>
              <a:t>risultati positivi su altri aspetti di produzione sostenibile </a:t>
            </a:r>
            <a:r>
              <a:rPr lang="it-IT" sz="1600" dirty="0">
                <a:latin typeface="Calibri" panose="020F0502020204030204" pitchFamily="34" charset="0"/>
                <a:ea typeface="Calibri" panose="020F0502020204030204" pitchFamily="34" charset="0"/>
              </a:rPr>
              <a:t>(es. risparmio di risorse, ottimizzazione ciclo dell’acqua, gestione di rifiuti, salubrità, sicurezza dei lavoratori …).</a:t>
            </a:r>
            <a:endParaRPr lang="it-IT" sz="1600" dirty="0"/>
          </a:p>
        </p:txBody>
      </p:sp>
      <p:sp>
        <p:nvSpPr>
          <p:cNvPr id="5" name="CasellaDiTesto 4">
            <a:extLst>
              <a:ext uri="{FF2B5EF4-FFF2-40B4-BE49-F238E27FC236}">
                <a16:creationId xmlns:a16="http://schemas.microsoft.com/office/drawing/2014/main" id="{95554E85-4E3A-4F81-87A8-F889C69A11CE}"/>
              </a:ext>
            </a:extLst>
          </p:cNvPr>
          <p:cNvSpPr txBox="1"/>
          <p:nvPr/>
        </p:nvSpPr>
        <p:spPr>
          <a:xfrm>
            <a:off x="8101263" y="1267876"/>
            <a:ext cx="4090737" cy="1815882"/>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ea typeface="Calibri" panose="020F0502020204030204" pitchFamily="34" charset="0"/>
              </a:rPr>
              <a:t>- Promozione dell’</a:t>
            </a:r>
            <a:r>
              <a:rPr lang="it-IT" sz="1600" dirty="0">
                <a:effectLst/>
                <a:latin typeface="Calibri" panose="020F0502020204030204" pitchFamily="34" charset="0"/>
                <a:ea typeface="Calibri" panose="020F0502020204030204" pitchFamily="34" charset="0"/>
              </a:rPr>
              <a:t>utilizzo di </a:t>
            </a:r>
            <a:r>
              <a:rPr lang="it-IT" sz="1600" b="1" dirty="0">
                <a:effectLst/>
                <a:latin typeface="Calibri" panose="020F0502020204030204" pitchFamily="34" charset="0"/>
                <a:ea typeface="Calibri" panose="020F0502020204030204" pitchFamily="34" charset="0"/>
              </a:rPr>
              <a:t>materiali </a:t>
            </a:r>
            <a:r>
              <a:rPr lang="it-IT" sz="1600" dirty="0">
                <a:effectLst/>
                <a:latin typeface="Calibri" panose="020F0502020204030204" pitchFamily="34" charset="0"/>
                <a:ea typeface="Calibri" panose="020F0502020204030204" pitchFamily="34" charset="0"/>
              </a:rPr>
              <a:t>riciclati, riciclabili e a basso impatto ambientale certificati e </a:t>
            </a:r>
            <a:r>
              <a:rPr lang="it-IT" sz="1600" b="1" dirty="0">
                <a:effectLst/>
                <a:latin typeface="Calibri" panose="020F0502020204030204" pitchFamily="34" charset="0"/>
                <a:ea typeface="Calibri" panose="020F0502020204030204" pitchFamily="34" charset="0"/>
              </a:rPr>
              <a:t>di tecniche costruttive </a:t>
            </a:r>
            <a:r>
              <a:rPr lang="it-IT" sz="1600" dirty="0">
                <a:effectLst/>
                <a:latin typeface="Calibri" panose="020F0502020204030204" pitchFamily="34" charset="0"/>
                <a:ea typeface="Calibri" panose="020F0502020204030204" pitchFamily="34" charset="0"/>
              </a:rPr>
              <a:t>attente alla sostenibilità globale (es. bioedilizia)</a:t>
            </a:r>
          </a:p>
          <a:p>
            <a:r>
              <a:rPr lang="it-IT" sz="1600" dirty="0">
                <a:latin typeface="Calibri" panose="020F0502020204030204" pitchFamily="34" charset="0"/>
                <a:ea typeface="Calibri" panose="020F0502020204030204" pitchFamily="34" charset="0"/>
              </a:rPr>
              <a:t>- </a:t>
            </a:r>
            <a:r>
              <a:rPr lang="it-IT" sz="1600" b="1" dirty="0">
                <a:latin typeface="Calibri" panose="020F0502020204030204" pitchFamily="34" charset="0"/>
                <a:ea typeface="Calibri" panose="020F0502020204030204" pitchFamily="34" charset="0"/>
              </a:rPr>
              <a:t>G</a:t>
            </a:r>
            <a:r>
              <a:rPr lang="it-IT" sz="1600" b="1" dirty="0">
                <a:effectLst/>
                <a:latin typeface="Calibri" panose="020F0502020204030204" pitchFamily="34" charset="0"/>
                <a:ea typeface="Calibri" panose="020F0502020204030204" pitchFamily="34" charset="0"/>
              </a:rPr>
              <a:t>estione dei rifiuti da cantiere </a:t>
            </a:r>
            <a:r>
              <a:rPr lang="it-IT" sz="1600" dirty="0">
                <a:effectLst/>
                <a:latin typeface="Calibri" panose="020F0502020204030204" pitchFamily="34" charset="0"/>
                <a:ea typeface="Calibri" panose="020F0502020204030204" pitchFamily="34" charset="0"/>
              </a:rPr>
              <a:t>coerente con gli obiettivi comunitari e nazionali di riciclo e recupero dei rifiuti C&amp;D.</a:t>
            </a:r>
            <a:endParaRPr lang="it-IT" sz="1600" dirty="0"/>
          </a:p>
        </p:txBody>
      </p:sp>
    </p:spTree>
    <p:extLst>
      <p:ext uri="{BB962C8B-B14F-4D97-AF65-F5344CB8AC3E}">
        <p14:creationId xmlns:p14="http://schemas.microsoft.com/office/powerpoint/2010/main" val="405009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14</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2 Un’Europa più verde</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660400" y="727202"/>
            <a:ext cx="7312525" cy="6171690"/>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OS </a:t>
            </a: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b.ii</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 Promuovere le energie rinnovabili in conformità della direttiva (UE) 2018/2001, compresi i criteri di sostenibilità ivi stabiliti</a:t>
            </a:r>
          </a:p>
          <a:p>
            <a:pPr>
              <a:lnSpc>
                <a:spcPct val="115000"/>
              </a:lnSpc>
              <a:spcAft>
                <a:spcPts val="1000"/>
              </a:spcAft>
            </a:pPr>
            <a:endParaRPr lang="it-IT" sz="1600" b="1"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Riduzione emissioni climalteranti e inquinanti</a:t>
            </a:r>
            <a:r>
              <a:rPr lang="it-IT" sz="1600" dirty="0">
                <a:latin typeface="Calibri" panose="020F0502020204030204" pitchFamily="34" charset="0"/>
                <a:ea typeface="Calibri" panose="020F0502020204030204" pitchFamily="34" charset="0"/>
                <a:cs typeface="Times New Roman" panose="02020603050405020304" pitchFamily="18" charset="0"/>
              </a:rPr>
              <a:t>; miglioramento performance emissive </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legna (</a:t>
            </a:r>
            <a:r>
              <a:rPr lang="it-IT" sz="16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trasform</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in pellet /cippato)</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Adattamento al CC / resilienza del sistema energetico</a:t>
            </a:r>
            <a:r>
              <a:rPr lang="it-IT" sz="1600" dirty="0">
                <a:effectLst/>
                <a:latin typeface="Calibri" panose="020F0502020204030204" pitchFamily="34" charset="0"/>
                <a:ea typeface="Calibri" panose="020F0502020204030204" pitchFamily="34" charset="0"/>
                <a:cs typeface="Times New Roman" panose="02020603050405020304" pitchFamily="18" charset="0"/>
              </a:rPr>
              <a:t>; biomassa contributo a resilienza del sistema bosco a scala locale </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R</a:t>
            </a:r>
            <a:r>
              <a:rPr lang="it-IT" sz="16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ecupero di materia ed energia </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a:t>
            </a:r>
            <a:r>
              <a:rPr lang="it-IT" sz="1600" dirty="0">
                <a:effectLst/>
                <a:latin typeface="Calibri" panose="020F0502020204030204" pitchFamily="34" charset="0"/>
                <a:ea typeface="Calibri" panose="020F0502020204030204" pitchFamily="34" charset="0"/>
                <a:cs typeface="Times New Roman" panose="02020603050405020304" pitchFamily="18" charset="0"/>
              </a:rPr>
              <a:t>estione sostenibile di fanghi)</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dirty="0">
                <a:latin typeface="Calibri" panose="020F0502020204030204" pitchFamily="34" charset="0"/>
                <a:ea typeface="Calibri" panose="020F0502020204030204" pitchFamily="34" charset="0"/>
                <a:cs typeface="Times New Roman" panose="02020603050405020304" pitchFamily="18" charset="0"/>
              </a:rPr>
              <a:t>- Variazione delle portate e alterazione degli </a:t>
            </a:r>
            <a:r>
              <a:rPr lang="it-IT" sz="1600" b="1" dirty="0">
                <a:latin typeface="Calibri" panose="020F0502020204030204" pitchFamily="34" charset="0"/>
                <a:ea typeface="Calibri" panose="020F0502020204030204" pitchFamily="34" charset="0"/>
                <a:cs typeface="Times New Roman" panose="02020603050405020304" pitchFamily="18" charset="0"/>
              </a:rPr>
              <a:t>habitat acquatici </a:t>
            </a:r>
            <a:r>
              <a:rPr lang="it-IT" sz="1600" dirty="0">
                <a:latin typeface="Calibri" panose="020F0502020204030204" pitchFamily="34" charset="0"/>
                <a:ea typeface="Calibri" panose="020F0502020204030204" pitchFamily="34" charset="0"/>
                <a:cs typeface="Times New Roman" panose="02020603050405020304" pitchFamily="18" charset="0"/>
              </a:rPr>
              <a:t>(idroelettrico)</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Uso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materie prime </a:t>
            </a:r>
            <a:r>
              <a:rPr lang="it-IT" sz="1600" dirty="0">
                <a:effectLst/>
                <a:latin typeface="Calibri" panose="020F0502020204030204" pitchFamily="34" charset="0"/>
                <a:ea typeface="Calibri" panose="020F0502020204030204" pitchFamily="34" charset="0"/>
                <a:cs typeface="Times New Roman" panose="02020603050405020304" pitchFamily="18" charset="0"/>
              </a:rPr>
              <a:t>per la produzione di pannelli FV /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generazione di rifiuti </a:t>
            </a:r>
            <a:r>
              <a:rPr lang="it-IT" sz="1600" dirty="0">
                <a:effectLst/>
                <a:latin typeface="Calibri" panose="020F0502020204030204" pitchFamily="34" charset="0"/>
                <a:ea typeface="Calibri" panose="020F0502020204030204" pitchFamily="34" charset="0"/>
                <a:cs typeface="Times New Roman" panose="02020603050405020304" pitchFamily="18" charset="0"/>
              </a:rPr>
              <a:t>alla dismissione; g</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enerazione di </a:t>
            </a:r>
            <a:r>
              <a:rPr lang="it-IT" sz="16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rifiuti da batterie</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Emissioni </a:t>
            </a:r>
            <a:r>
              <a:rPr lang="it-IT" sz="16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inquinanti atmosferici </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 scala locale (biomassa)</a:t>
            </a:r>
          </a:p>
          <a:p>
            <a:pPr>
              <a:lnSpc>
                <a:spcPct val="115000"/>
              </a:lnSpc>
              <a:spcAft>
                <a:spcPts val="1000"/>
              </a:spcAft>
            </a:pPr>
            <a:r>
              <a:rPr lang="it-IT"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Potenziale interferenza con aree naturali sensibili e con le specie presenti (FV, eolico, idroelettrico)</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Potenziale consumo di suolo nuovi impianti </a:t>
            </a:r>
          </a:p>
          <a:p>
            <a:pPr>
              <a:lnSpc>
                <a:spcPct val="115000"/>
              </a:lnSpc>
              <a:spcAft>
                <a:spcPts val="1000"/>
              </a:spcAft>
            </a:pPr>
            <a:r>
              <a:rPr lang="it-IT"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Potenziale impatto paesaggistico (FV, eolico, idroelettrico), particolare attenzione alle aree ad elevata sensibilità paesaggistica  / centri storici / edifici soggetti a vincoli </a:t>
            </a:r>
            <a:endParaRPr lang="it-IT" sz="1600" b="1" cap="small"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8101253" y="3063940"/>
            <a:ext cx="4090737" cy="871008"/>
          </a:xfrm>
          <a:prstGeom prst="rect">
            <a:avLst/>
          </a:prstGeom>
          <a:solidFill>
            <a:schemeClr val="accent3">
              <a:lumMod val="40000"/>
              <a:lumOff val="60000"/>
            </a:schemeClr>
          </a:solidFill>
        </p:spPr>
        <p:txBody>
          <a:bodyPr wrap="square" rtlCol="0">
            <a:spAutoFit/>
          </a:bodyPr>
          <a:lstStyle/>
          <a:p>
            <a:pPr algn="just">
              <a:lnSpc>
                <a:spcPct val="107000"/>
              </a:lnSpc>
              <a:spcAft>
                <a:spcPts val="600"/>
              </a:spcAft>
            </a:pPr>
            <a:r>
              <a:rPr lang="it-IT" sz="1600" dirty="0">
                <a:latin typeface="Calibri" panose="020F0502020204030204" pitchFamily="34" charset="0"/>
              </a:rPr>
              <a:t>Idroelettrico: favorire revamping di impianti esistenti e utilizzo di impianti di “derivazione a rilascio immediato” nei fiumi di pianura</a:t>
            </a:r>
          </a:p>
        </p:txBody>
      </p:sp>
      <p:sp>
        <p:nvSpPr>
          <p:cNvPr id="5" name="CasellaDiTesto 4">
            <a:extLst>
              <a:ext uri="{FF2B5EF4-FFF2-40B4-BE49-F238E27FC236}">
                <a16:creationId xmlns:a16="http://schemas.microsoft.com/office/drawing/2014/main" id="{95554E85-4E3A-4F81-87A8-F889C69A11CE}"/>
              </a:ext>
            </a:extLst>
          </p:cNvPr>
          <p:cNvSpPr txBox="1"/>
          <p:nvPr/>
        </p:nvSpPr>
        <p:spPr>
          <a:xfrm>
            <a:off x="8101263" y="266473"/>
            <a:ext cx="4090737" cy="1077218"/>
          </a:xfrm>
          <a:prstGeom prst="rect">
            <a:avLst/>
          </a:prstGeom>
          <a:solidFill>
            <a:schemeClr val="accent3">
              <a:lumMod val="40000"/>
              <a:lumOff val="60000"/>
            </a:schemeClr>
          </a:solidFill>
        </p:spPr>
        <p:txBody>
          <a:bodyPr wrap="square" rtlCol="0">
            <a:spAutoFit/>
          </a:bodyPr>
          <a:lstStyle/>
          <a:p>
            <a:r>
              <a:rPr lang="it-IT" sz="1600" dirty="0">
                <a:effectLst/>
                <a:latin typeface="Calibri" panose="020F0502020204030204" pitchFamily="34" charset="0"/>
                <a:ea typeface="Calibri" panose="020F0502020204030204" pitchFamily="34" charset="0"/>
                <a:cs typeface="Calibri" panose="020F0502020204030204" pitchFamily="34" charset="0"/>
              </a:rPr>
              <a:t>Utilizzo di sistemi durabili e/o riciclabili facilmente scomponibili e sostituibili.</a:t>
            </a:r>
            <a:r>
              <a:rPr lang="it-IT" sz="1600" dirty="0">
                <a:effectLst/>
                <a:latin typeface="Calibri" panose="020F0502020204030204" pitchFamily="34" charset="0"/>
                <a:ea typeface="Times New Roman" panose="02020603050405020304" pitchFamily="18" charset="0"/>
                <a:cs typeface="Calibri" panose="020F0502020204030204" pitchFamily="34" charset="0"/>
              </a:rPr>
              <a:t> </a:t>
            </a:r>
          </a:p>
          <a:p>
            <a:r>
              <a:rPr lang="it-IT" sz="1600" dirty="0">
                <a:latin typeface="Calibri" panose="020F0502020204030204" pitchFamily="34" charset="0"/>
                <a:ea typeface="Times New Roman" panose="02020603050405020304" pitchFamily="18" charset="0"/>
                <a:cs typeface="Calibri" panose="020F0502020204030204" pitchFamily="34" charset="0"/>
              </a:rPr>
              <a:t>Allungare il ciclo di vita delle batterie (riutilizzo per altri usi prima dello smaltimento)</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asellaDiTesto 6">
            <a:extLst>
              <a:ext uri="{FF2B5EF4-FFF2-40B4-BE49-F238E27FC236}">
                <a16:creationId xmlns:a16="http://schemas.microsoft.com/office/drawing/2014/main" id="{0502769E-A2DF-4324-9EB9-8C3E64EAB6AC}"/>
              </a:ext>
            </a:extLst>
          </p:cNvPr>
          <p:cNvSpPr txBox="1"/>
          <p:nvPr/>
        </p:nvSpPr>
        <p:spPr>
          <a:xfrm>
            <a:off x="8101263" y="4388319"/>
            <a:ext cx="4090737" cy="1208279"/>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Calibri" panose="020F0502020204030204" pitchFamily="34" charset="0"/>
              </a:rPr>
              <a:t>Biomassa (di origine locale / scarti agroindustriali): utilizzo di impianti altamente performanti, a basse emissioni; bilancio emissivo complessivo degli interventi</a:t>
            </a:r>
            <a:endParaRPr lang="it-IT" sz="1600" dirty="0"/>
          </a:p>
        </p:txBody>
      </p:sp>
      <p:sp>
        <p:nvSpPr>
          <p:cNvPr id="10" name="CasellaDiTesto 9">
            <a:extLst>
              <a:ext uri="{FF2B5EF4-FFF2-40B4-BE49-F238E27FC236}">
                <a16:creationId xmlns:a16="http://schemas.microsoft.com/office/drawing/2014/main" id="{8A9EE19F-40BC-455A-B428-DA0FE804D251}"/>
              </a:ext>
            </a:extLst>
          </p:cNvPr>
          <p:cNvSpPr txBox="1"/>
          <p:nvPr/>
        </p:nvSpPr>
        <p:spPr>
          <a:xfrm>
            <a:off x="8101254" y="1663903"/>
            <a:ext cx="4090737" cy="1323439"/>
          </a:xfrm>
          <a:prstGeom prst="rect">
            <a:avLst/>
          </a:prstGeom>
          <a:solidFill>
            <a:schemeClr val="accent3">
              <a:lumMod val="40000"/>
              <a:lumOff val="60000"/>
            </a:schemeClr>
          </a:solidFill>
        </p:spPr>
        <p:txBody>
          <a:bodyPr wrap="square" rtlCol="0">
            <a:spAutoFit/>
          </a:bodyPr>
          <a:lstStyle/>
          <a:p>
            <a:r>
              <a:rPr lang="it-IT" sz="1600" dirty="0">
                <a:effectLst/>
                <a:latin typeface="Calibri" panose="020F0502020204030204" pitchFamily="34" charset="0"/>
                <a:ea typeface="Calibri" panose="020F0502020204030204" pitchFamily="34" charset="0"/>
                <a:cs typeface="Calibri" panose="020F0502020204030204" pitchFamily="34" charset="0"/>
              </a:rPr>
              <a:t>Attuazione dell’azione coerente con il PREAC (individuazione delle aree vocate all’installazione delle diverse tipologie di FER); tenere conto delle pressioni già esistenti sulle risorse – es. corso d’acqua </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B23BCD5B-311D-4219-863A-FB8CB988BB5C}"/>
              </a:ext>
            </a:extLst>
          </p:cNvPr>
          <p:cNvSpPr txBox="1"/>
          <p:nvPr/>
        </p:nvSpPr>
        <p:spPr>
          <a:xfrm>
            <a:off x="8101252" y="3991372"/>
            <a:ext cx="4090737" cy="344069"/>
          </a:xfrm>
          <a:prstGeom prst="rect">
            <a:avLst/>
          </a:prstGeom>
          <a:solidFill>
            <a:schemeClr val="accent3">
              <a:lumMod val="40000"/>
              <a:lumOff val="60000"/>
            </a:schemeClr>
          </a:solidFill>
        </p:spPr>
        <p:txBody>
          <a:bodyPr wrap="square" rtlCol="0">
            <a:spAutoFit/>
          </a:bodyPr>
          <a:lstStyle/>
          <a:p>
            <a:pPr algn="just">
              <a:lnSpc>
                <a:spcPct val="107000"/>
              </a:lnSpc>
              <a:spcAft>
                <a:spcPts val="600"/>
              </a:spcAft>
            </a:pPr>
            <a:r>
              <a:rPr lang="it-IT" sz="1600" dirty="0">
                <a:latin typeface="Calibri" panose="020F0502020204030204" pitchFamily="34" charset="0"/>
              </a:rPr>
              <a:t>Solare: integrato sulle coperture esistenti</a:t>
            </a:r>
          </a:p>
        </p:txBody>
      </p:sp>
      <p:sp>
        <p:nvSpPr>
          <p:cNvPr id="6" name="CasellaDiTesto 5">
            <a:extLst>
              <a:ext uri="{FF2B5EF4-FFF2-40B4-BE49-F238E27FC236}">
                <a16:creationId xmlns:a16="http://schemas.microsoft.com/office/drawing/2014/main" id="{8012FD41-3D6B-44A5-90BE-244E0D65D53D}"/>
              </a:ext>
            </a:extLst>
          </p:cNvPr>
          <p:cNvSpPr txBox="1"/>
          <p:nvPr/>
        </p:nvSpPr>
        <p:spPr>
          <a:xfrm>
            <a:off x="8101263" y="5662713"/>
            <a:ext cx="4090737" cy="1134478"/>
          </a:xfrm>
          <a:prstGeom prst="rect">
            <a:avLst/>
          </a:prstGeom>
          <a:solidFill>
            <a:schemeClr val="accent3">
              <a:lumMod val="40000"/>
              <a:lumOff val="60000"/>
            </a:schemeClr>
          </a:solidFill>
        </p:spPr>
        <p:txBody>
          <a:bodyPr wrap="square" rtlCol="0">
            <a:spAutoFit/>
          </a:bodyPr>
          <a:lstStyle/>
          <a:p>
            <a:pPr algn="just">
              <a:lnSpc>
                <a:spcPct val="107000"/>
              </a:lnSpc>
              <a:spcBef>
                <a:spcPts val="600"/>
              </a:spcBef>
              <a:spcAft>
                <a:spcPts val="600"/>
              </a:spcAft>
            </a:pPr>
            <a:r>
              <a:rPr lang="it-IT" sz="1600" dirty="0">
                <a:solidFill>
                  <a:srgbClr val="525252"/>
                </a:solidFill>
                <a:latin typeface="Calibri" panose="020F0502020204030204" pitchFamily="34" charset="0"/>
              </a:rPr>
              <a:t>Minimizzazione consumo di suolo; valutazione dell’impatto paesaggistico, inserimento / mitigazione degli impatti; VIC a scala di progetto</a:t>
            </a:r>
          </a:p>
        </p:txBody>
      </p:sp>
    </p:spTree>
    <p:extLst>
      <p:ext uri="{BB962C8B-B14F-4D97-AF65-F5344CB8AC3E}">
        <p14:creationId xmlns:p14="http://schemas.microsoft.com/office/powerpoint/2010/main" val="293324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15</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2 Un’Europa più verde</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660400" y="1364137"/>
            <a:ext cx="7143315" cy="5039072"/>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Obiettivo specifico </a:t>
            </a: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b.iii</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 Sviluppare sistemi, reti e impianti di stoccaggio energetici intelligenti al di fuori della Rete Transeuropea dell’Energia (</a:t>
            </a: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rte</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-e)</a:t>
            </a:r>
          </a:p>
          <a:p>
            <a:pPr>
              <a:lnSpc>
                <a:spcPct val="115000"/>
              </a:lnSpc>
              <a:spcAft>
                <a:spcPts val="1000"/>
              </a:spcAft>
            </a:pPr>
            <a:endParaRPr lang="it-IT" sz="1600" b="1"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Riduzione emissioni climalteranti e inquinanti</a:t>
            </a:r>
          </a:p>
          <a:p>
            <a:pPr>
              <a:lnSpc>
                <a:spcPct val="115000"/>
              </a:lnSpc>
              <a:spcAft>
                <a:spcPts val="1000"/>
              </a:spcAft>
            </a:pPr>
            <a:r>
              <a:rPr lang="it-IT" sz="1600" cap="small"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Adattamento al CC / resilienza del sistema energetico</a:t>
            </a:r>
            <a:endParaRPr lang="it-IT" sz="1600" b="1" cap="smal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R</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ecupero di materia ed energia (g</a:t>
            </a:r>
            <a:r>
              <a:rPr lang="it-IT" sz="1600" dirty="0">
                <a:effectLst/>
                <a:latin typeface="Calibri" panose="020F0502020204030204" pitchFamily="34" charset="0"/>
                <a:ea typeface="Calibri" panose="020F0502020204030204" pitchFamily="34" charset="0"/>
                <a:cs typeface="Times New Roman" panose="02020603050405020304" pitchFamily="18" charset="0"/>
              </a:rPr>
              <a:t>estione sostenibile di fanghi e FORSU)</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G</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enerazione di rifiuti da batterie</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Generazione di </a:t>
            </a:r>
            <a:r>
              <a:rPr lang="it-IT" sz="16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emissioni da cantiere </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(polvere, rumore, …)</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Potenziale interferenza con aree naturali sensibili e con le specie presenti</a:t>
            </a:r>
          </a:p>
          <a:p>
            <a:pPr>
              <a:lnSpc>
                <a:spcPct val="115000"/>
              </a:lnSpc>
              <a:spcAft>
                <a:spcPts val="1000"/>
              </a:spcAft>
            </a:pPr>
            <a:r>
              <a:rPr lang="it-IT"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Potenziale impatto paesaggistico, particolare attenzione alle aree ad elevata sensibilità paesaggistica  / centri storici / edifici soggetti a vincoli </a:t>
            </a:r>
            <a:endParaRPr lang="it-IT" sz="1600" b="1" cap="small"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Tx/>
              <a:buChar char="-"/>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1600" b="1" cap="smal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8101260" y="2685266"/>
            <a:ext cx="4090737" cy="871008"/>
          </a:xfrm>
          <a:prstGeom prst="rect">
            <a:avLst/>
          </a:prstGeom>
          <a:solidFill>
            <a:schemeClr val="accent3">
              <a:lumMod val="40000"/>
              <a:lumOff val="60000"/>
            </a:schemeClr>
          </a:solidFill>
        </p:spPr>
        <p:txBody>
          <a:bodyPr wrap="square" rtlCol="0">
            <a:spAutoFit/>
          </a:bodyPr>
          <a:lstStyle/>
          <a:p>
            <a:pPr algn="just">
              <a:lnSpc>
                <a:spcPct val="107000"/>
              </a:lnSpc>
              <a:spcAft>
                <a:spcPts val="600"/>
              </a:spcAft>
            </a:pPr>
            <a:r>
              <a:rPr lang="it-IT" sz="1600" dirty="0">
                <a:effectLst/>
                <a:latin typeface="Calibri" panose="020F0502020204030204" pitchFamily="34" charset="0"/>
                <a:ea typeface="Calibri" panose="020F0502020204030204" pitchFamily="34" charset="0"/>
                <a:cs typeface="Calibri" panose="020F0502020204030204" pitchFamily="34" charset="0"/>
              </a:rPr>
              <a:t>Impianti biometano: evitare dispersioni in atmosfera di gas (copertura delle vasche di raccolta e stoccaggio del </a:t>
            </a:r>
            <a:r>
              <a:rPr lang="it-IT" sz="1600" dirty="0" err="1">
                <a:effectLst/>
                <a:latin typeface="Calibri" panose="020F0502020204030204" pitchFamily="34" charset="0"/>
                <a:ea typeface="Calibri" panose="020F0502020204030204" pitchFamily="34" charset="0"/>
                <a:cs typeface="Calibri" panose="020F0502020204030204" pitchFamily="34" charset="0"/>
              </a:rPr>
              <a:t>digestato</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CasellaDiTesto 6">
            <a:extLst>
              <a:ext uri="{FF2B5EF4-FFF2-40B4-BE49-F238E27FC236}">
                <a16:creationId xmlns:a16="http://schemas.microsoft.com/office/drawing/2014/main" id="{0502769E-A2DF-4324-9EB9-8C3E64EAB6AC}"/>
              </a:ext>
            </a:extLst>
          </p:cNvPr>
          <p:cNvSpPr txBox="1"/>
          <p:nvPr/>
        </p:nvSpPr>
        <p:spPr>
          <a:xfrm>
            <a:off x="8101263" y="3682280"/>
            <a:ext cx="4090737" cy="358816"/>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latin typeface="Calibri" panose="020F0502020204030204" pitchFamily="34" charset="0"/>
              </a:rPr>
              <a:t>Applicazione buone pratiche di cantiere </a:t>
            </a:r>
            <a:endParaRPr lang="it-IT" sz="1600" dirty="0"/>
          </a:p>
        </p:txBody>
      </p:sp>
      <p:sp>
        <p:nvSpPr>
          <p:cNvPr id="8" name="CasellaDiTesto 7">
            <a:extLst>
              <a:ext uri="{FF2B5EF4-FFF2-40B4-BE49-F238E27FC236}">
                <a16:creationId xmlns:a16="http://schemas.microsoft.com/office/drawing/2014/main" id="{83FFB1FE-E8D2-4A43-91D8-C11454BA9E5F}"/>
              </a:ext>
            </a:extLst>
          </p:cNvPr>
          <p:cNvSpPr txBox="1"/>
          <p:nvPr/>
        </p:nvSpPr>
        <p:spPr>
          <a:xfrm>
            <a:off x="8101261" y="1261338"/>
            <a:ext cx="4090737" cy="1077218"/>
          </a:xfrm>
          <a:prstGeom prst="rect">
            <a:avLst/>
          </a:prstGeom>
          <a:solidFill>
            <a:schemeClr val="accent3">
              <a:lumMod val="40000"/>
              <a:lumOff val="60000"/>
            </a:schemeClr>
          </a:solidFill>
        </p:spPr>
        <p:txBody>
          <a:bodyPr wrap="square" rtlCol="0">
            <a:spAutoFit/>
          </a:bodyPr>
          <a:lstStyle/>
          <a:p>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Utilizzo di sistemi durabili e/o riciclabili facilmente scomponibili e sostituibili.</a:t>
            </a:r>
            <a:r>
              <a:rPr lang="it-IT" sz="16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p>
          <a:p>
            <a:r>
              <a:rPr lang="it-IT" sz="16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Allungare il ciclo di vita delle batterie (riutilizzo per altri usi prima dello smaltimento)</a:t>
            </a:r>
            <a:endParaRPr lang="it-IT" sz="16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CasellaDiTesto 9">
            <a:extLst>
              <a:ext uri="{FF2B5EF4-FFF2-40B4-BE49-F238E27FC236}">
                <a16:creationId xmlns:a16="http://schemas.microsoft.com/office/drawing/2014/main" id="{5CCB0E3B-BC11-4F3E-8126-1293C35657F9}"/>
              </a:ext>
            </a:extLst>
          </p:cNvPr>
          <p:cNvSpPr txBox="1"/>
          <p:nvPr/>
        </p:nvSpPr>
        <p:spPr>
          <a:xfrm>
            <a:off x="8101259" y="4273224"/>
            <a:ext cx="4090737" cy="1134478"/>
          </a:xfrm>
          <a:prstGeom prst="rect">
            <a:avLst/>
          </a:prstGeom>
          <a:solidFill>
            <a:schemeClr val="accent3">
              <a:lumMod val="40000"/>
              <a:lumOff val="60000"/>
            </a:schemeClr>
          </a:solidFill>
        </p:spPr>
        <p:txBody>
          <a:bodyPr wrap="square" rtlCol="0">
            <a:spAutoFit/>
          </a:bodyPr>
          <a:lstStyle/>
          <a:p>
            <a:pPr algn="just">
              <a:lnSpc>
                <a:spcPct val="107000"/>
              </a:lnSpc>
              <a:spcBef>
                <a:spcPts val="600"/>
              </a:spcBef>
              <a:spcAft>
                <a:spcPts val="600"/>
              </a:spcAft>
            </a:pPr>
            <a:r>
              <a:rPr lang="it-IT" sz="1600" dirty="0">
                <a:solidFill>
                  <a:srgbClr val="525252"/>
                </a:solidFill>
                <a:latin typeface="Calibri" panose="020F0502020204030204" pitchFamily="34" charset="0"/>
              </a:rPr>
              <a:t>Minimizzazione consumo di suolo; valutazione dell’impatto paesaggistico, inserimento / mitigazione degli impatti; VIC a scala di progetto</a:t>
            </a:r>
          </a:p>
        </p:txBody>
      </p:sp>
    </p:spTree>
    <p:extLst>
      <p:ext uri="{BB962C8B-B14F-4D97-AF65-F5344CB8AC3E}">
        <p14:creationId xmlns:p14="http://schemas.microsoft.com/office/powerpoint/2010/main" val="264603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16</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2 Un’Europa più verde</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660400" y="1698200"/>
            <a:ext cx="7440862" cy="4025269"/>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OS b.vi) Promuovere la transizione verso un'economia circolare ed efficiente sotto il profilo delle risorse </a:t>
            </a:r>
          </a:p>
          <a:p>
            <a:pPr>
              <a:lnSpc>
                <a:spcPct val="115000"/>
              </a:lnSpc>
              <a:spcAft>
                <a:spcPts val="1000"/>
              </a:spcAft>
            </a:pPr>
            <a:endParaRPr lang="it-IT" sz="1700" b="1"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700" b="1" cap="small" dirty="0">
                <a:latin typeface="Calibri" panose="020F0502020204030204" pitchFamily="34" charset="0"/>
                <a:ea typeface="Calibri" panose="020F0502020204030204" pitchFamily="34" charset="0"/>
                <a:cs typeface="Times New Roman" panose="02020603050405020304" pitchFamily="18" charset="0"/>
              </a:rPr>
              <a:t>+ </a:t>
            </a:r>
            <a:r>
              <a:rPr lang="it-IT" sz="1700" dirty="0">
                <a:latin typeface="Calibri" panose="020F0502020204030204" pitchFamily="34" charset="0"/>
                <a:ea typeface="Calibri" panose="020F0502020204030204" pitchFamily="34" charset="0"/>
                <a:cs typeface="Times New Roman" panose="02020603050405020304" pitchFamily="18" charset="0"/>
              </a:rPr>
              <a:t>Riduzione delle </a:t>
            </a:r>
            <a:r>
              <a:rPr lang="it-IT" sz="1700" b="1" dirty="0">
                <a:latin typeface="Calibri" panose="020F0502020204030204" pitchFamily="34" charset="0"/>
                <a:ea typeface="Calibri" panose="020F0502020204030204" pitchFamily="34" charset="0"/>
                <a:cs typeface="Times New Roman" panose="02020603050405020304" pitchFamily="18" charset="0"/>
              </a:rPr>
              <a:t>emissioni climalteranti</a:t>
            </a:r>
          </a:p>
          <a:p>
            <a:pPr>
              <a:lnSpc>
                <a:spcPct val="115000"/>
              </a:lnSpc>
              <a:spcAft>
                <a:spcPts val="1000"/>
              </a:spcAft>
            </a:pPr>
            <a:r>
              <a:rPr lang="it-IT" sz="1700" b="1" dirty="0">
                <a:latin typeface="Calibri" panose="020F0502020204030204" pitchFamily="34" charset="0"/>
                <a:cs typeface="Times New Roman" panose="02020603050405020304" pitchFamily="18" charset="0"/>
              </a:rPr>
              <a:t>+ </a:t>
            </a:r>
            <a:r>
              <a:rPr lang="it-IT" sz="1700" dirty="0">
                <a:latin typeface="Calibri" panose="020F0502020204030204" pitchFamily="34" charset="0"/>
                <a:cs typeface="Times New Roman" panose="02020603050405020304" pitchFamily="18" charset="0"/>
              </a:rPr>
              <a:t>Minimizzazione impatti ambientali processi produttivi (</a:t>
            </a:r>
            <a:r>
              <a:rPr lang="it-IT" sz="1700" b="1" dirty="0">
                <a:latin typeface="Calibri" panose="020F0502020204030204" pitchFamily="34" charset="0"/>
                <a:cs typeface="Times New Roman" panose="02020603050405020304" pitchFamily="18" charset="0"/>
              </a:rPr>
              <a:t>riduzione emissioni acque, aria, suolo</a:t>
            </a:r>
            <a:r>
              <a:rPr lang="it-IT" sz="1700" dirty="0">
                <a:latin typeface="Calibri" panose="020F0502020204030204" pitchFamily="34" charset="0"/>
                <a:cs typeface="Times New Roman" panose="02020603050405020304" pitchFamily="18" charset="0"/>
              </a:rPr>
              <a:t>, …)</a:t>
            </a:r>
          </a:p>
          <a:p>
            <a:pPr>
              <a:lnSpc>
                <a:spcPct val="115000"/>
              </a:lnSpc>
              <a:spcAft>
                <a:spcPts val="1000"/>
              </a:spcAft>
            </a:pPr>
            <a:r>
              <a:rPr lang="it-IT" sz="1700" b="1" dirty="0">
                <a:latin typeface="Calibri" panose="020F0502020204030204" pitchFamily="34" charset="0"/>
                <a:cs typeface="Times New Roman" panose="02020603050405020304" pitchFamily="18" charset="0"/>
              </a:rPr>
              <a:t>+</a:t>
            </a:r>
            <a:r>
              <a:rPr lang="it-IT" sz="1700" dirty="0">
                <a:latin typeface="Calibri" panose="020F0502020204030204" pitchFamily="34" charset="0"/>
                <a:cs typeface="Times New Roman" panose="02020603050405020304" pitchFamily="18" charset="0"/>
              </a:rPr>
              <a:t> Supporto alla </a:t>
            </a:r>
            <a:r>
              <a:rPr lang="it-IT" sz="1700" b="1" dirty="0">
                <a:latin typeface="Calibri" panose="020F0502020204030204" pitchFamily="34" charset="0"/>
                <a:cs typeface="Times New Roman" panose="02020603050405020304" pitchFamily="18" charset="0"/>
              </a:rPr>
              <a:t>transizione verso l’economia circolare</a:t>
            </a:r>
            <a:r>
              <a:rPr lang="it-IT" sz="1700" dirty="0">
                <a:latin typeface="Calibri" panose="020F0502020204030204" pitchFamily="34" charset="0"/>
                <a:cs typeface="Times New Roman" panose="02020603050405020304" pitchFamily="18" charset="0"/>
              </a:rPr>
              <a:t>, uso razionale delle materie prime (anche sostituzione con materiali </a:t>
            </a:r>
            <a:r>
              <a:rPr lang="it-IT" sz="1700" dirty="0" err="1">
                <a:latin typeface="Calibri" panose="020F0502020204030204" pitchFamily="34" charset="0"/>
                <a:cs typeface="Times New Roman" panose="02020603050405020304" pitchFamily="18" charset="0"/>
              </a:rPr>
              <a:t>bio-based</a:t>
            </a:r>
            <a:r>
              <a:rPr lang="it-IT" sz="1700" dirty="0">
                <a:latin typeface="Calibri" panose="020F0502020204030204" pitchFamily="34" charset="0"/>
                <a:cs typeface="Times New Roman" panose="02020603050405020304" pitchFamily="18" charset="0"/>
              </a:rPr>
              <a:t>), prevenzione rifiuti, riutilizzo, recupero; attenzione ad alcune </a:t>
            </a:r>
            <a:r>
              <a:rPr lang="it-IT" sz="1700" b="1" dirty="0">
                <a:latin typeface="Calibri" panose="020F0502020204030204" pitchFamily="34" charset="0"/>
                <a:cs typeface="Times New Roman" panose="02020603050405020304" pitchFamily="18" charset="0"/>
              </a:rPr>
              <a:t>filiere specifiche</a:t>
            </a:r>
          </a:p>
          <a:p>
            <a:pPr>
              <a:lnSpc>
                <a:spcPct val="115000"/>
              </a:lnSpc>
              <a:spcAft>
                <a:spcPts val="1000"/>
              </a:spcAft>
            </a:pPr>
            <a:r>
              <a:rPr lang="it-IT" sz="1700" dirty="0">
                <a:latin typeface="Calibri" panose="020F0502020204030204" pitchFamily="34" charset="0"/>
                <a:cs typeface="Times New Roman" panose="02020603050405020304" pitchFamily="18" charset="0"/>
              </a:rPr>
              <a:t>- Potenziali </a:t>
            </a:r>
            <a:r>
              <a:rPr lang="it-IT" sz="1700" b="1" dirty="0">
                <a:latin typeface="Calibri" panose="020F0502020204030204" pitchFamily="34" charset="0"/>
                <a:cs typeface="Times New Roman" panose="02020603050405020304" pitchFamily="18" charset="0"/>
              </a:rPr>
              <a:t>emissioni inquinanti </a:t>
            </a:r>
            <a:r>
              <a:rPr lang="it-IT" sz="1700" dirty="0">
                <a:latin typeface="Calibri" panose="020F0502020204030204" pitchFamily="34" charset="0"/>
                <a:cs typeface="Times New Roman" panose="02020603050405020304" pitchFamily="18" charset="0"/>
              </a:rPr>
              <a:t>da processi e tecnologie innovative per il recupero / riciclo </a:t>
            </a:r>
          </a:p>
        </p:txBody>
      </p:sp>
      <p:sp>
        <p:nvSpPr>
          <p:cNvPr id="5" name="CasellaDiTesto 4">
            <a:extLst>
              <a:ext uri="{FF2B5EF4-FFF2-40B4-BE49-F238E27FC236}">
                <a16:creationId xmlns:a16="http://schemas.microsoft.com/office/drawing/2014/main" id="{95554E85-4E3A-4F81-87A8-F889C69A11CE}"/>
              </a:ext>
            </a:extLst>
          </p:cNvPr>
          <p:cNvSpPr txBox="1"/>
          <p:nvPr/>
        </p:nvSpPr>
        <p:spPr>
          <a:xfrm>
            <a:off x="8302172" y="4107614"/>
            <a:ext cx="3889827" cy="1569660"/>
          </a:xfrm>
          <a:prstGeom prst="rect">
            <a:avLst/>
          </a:prstGeom>
          <a:solidFill>
            <a:schemeClr val="accent3">
              <a:lumMod val="40000"/>
              <a:lumOff val="60000"/>
            </a:schemeClr>
          </a:solidFill>
        </p:spPr>
        <p:txBody>
          <a:bodyPr wrap="square" rtlCol="0">
            <a:spAutoFit/>
          </a:bodyPr>
          <a:lstStyle/>
          <a:p>
            <a:r>
              <a:rPr lang="it-IT" sz="1600" dirty="0">
                <a:effectLst/>
                <a:latin typeface="Calibri" panose="020F0502020204030204" pitchFamily="34" charset="0"/>
                <a:ea typeface="Calibri" panose="020F0502020204030204" pitchFamily="34" charset="0"/>
                <a:cs typeface="Times New Roman" panose="02020603050405020304" pitchFamily="18" charset="0"/>
              </a:rPr>
              <a:t>Tecnologie innovative per il recupero: considerare anche il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bilancio energetico </a:t>
            </a:r>
            <a:r>
              <a:rPr lang="it-IT" sz="1600" dirty="0">
                <a:effectLst/>
                <a:latin typeface="Calibri" panose="020F0502020204030204" pitchFamily="34" charset="0"/>
                <a:ea typeface="Calibri" panose="020F0502020204030204" pitchFamily="34" charset="0"/>
                <a:cs typeface="Times New Roman" panose="02020603050405020304" pitchFamily="18" charset="0"/>
              </a:rPr>
              <a:t>e di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emissioni di CO</a:t>
            </a:r>
            <a:r>
              <a:rPr lang="it-IT" sz="1600" b="1" baseline="-25000" dirty="0">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emissioni inquinanti,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connesso alle operazioni di recupero  </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individuare soluzioni che permettano di raggiungere i maggiori co-benefici </a:t>
            </a:r>
            <a:endParaRPr lang="it-IT" sz="1600" dirty="0"/>
          </a:p>
        </p:txBody>
      </p:sp>
      <p:sp>
        <p:nvSpPr>
          <p:cNvPr id="7" name="CasellaDiTesto 6">
            <a:extLst>
              <a:ext uri="{FF2B5EF4-FFF2-40B4-BE49-F238E27FC236}">
                <a16:creationId xmlns:a16="http://schemas.microsoft.com/office/drawing/2014/main" id="{0502769E-A2DF-4324-9EB9-8C3E64EAB6AC}"/>
              </a:ext>
            </a:extLst>
          </p:cNvPr>
          <p:cNvSpPr txBox="1"/>
          <p:nvPr/>
        </p:nvSpPr>
        <p:spPr>
          <a:xfrm>
            <a:off x="8302173" y="1573198"/>
            <a:ext cx="3889827" cy="871008"/>
          </a:xfrm>
          <a:prstGeom prst="rect">
            <a:avLst/>
          </a:prstGeom>
          <a:solidFill>
            <a:schemeClr val="accent3">
              <a:lumMod val="40000"/>
              <a:lumOff val="60000"/>
            </a:schemeClr>
          </a:solidFill>
        </p:spPr>
        <p:txBody>
          <a:bodyPr wrap="square" rtlCol="0">
            <a:spAutoFit/>
          </a:bodyPr>
          <a:lstStyle/>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Sostegno alle imprese  anche per rispondere alla domanda generata dall’applicazione dei Criteri ambientali Minimi del GPP</a:t>
            </a:r>
          </a:p>
        </p:txBody>
      </p:sp>
      <p:sp>
        <p:nvSpPr>
          <p:cNvPr id="8" name="CasellaDiTesto 7">
            <a:extLst>
              <a:ext uri="{FF2B5EF4-FFF2-40B4-BE49-F238E27FC236}">
                <a16:creationId xmlns:a16="http://schemas.microsoft.com/office/drawing/2014/main" id="{CCB8F18C-7D34-4449-916D-F636BB539015}"/>
              </a:ext>
            </a:extLst>
          </p:cNvPr>
          <p:cNvSpPr txBox="1"/>
          <p:nvPr/>
        </p:nvSpPr>
        <p:spPr>
          <a:xfrm>
            <a:off x="8302173" y="2557992"/>
            <a:ext cx="3889827" cy="871008"/>
          </a:xfrm>
          <a:prstGeom prst="rect">
            <a:avLst/>
          </a:prstGeom>
          <a:solidFill>
            <a:schemeClr val="accent3">
              <a:lumMod val="40000"/>
              <a:lumOff val="60000"/>
            </a:schemeClr>
          </a:solidFill>
        </p:spPr>
        <p:txBody>
          <a:bodyPr wrap="square" rtlCol="0">
            <a:spAutoFit/>
          </a:bodyPr>
          <a:lstStyle/>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Sostenere / premiare la riconversione delle aree produttive in aree produttive ecologicamente attrezzate (APEA)</a:t>
            </a:r>
          </a:p>
        </p:txBody>
      </p:sp>
    </p:spTree>
    <p:extLst>
      <p:ext uri="{BB962C8B-B14F-4D97-AF65-F5344CB8AC3E}">
        <p14:creationId xmlns:p14="http://schemas.microsoft.com/office/powerpoint/2010/main" val="401712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17</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OS 2 Un’Europa più verde</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918634" y="1003474"/>
            <a:ext cx="6103257" cy="4511107"/>
          </a:xfrm>
          <a:prstGeom prst="rect">
            <a:avLst/>
          </a:prstGeom>
          <a:noFill/>
          <a:ln>
            <a:solidFill>
              <a:schemeClr val="tx2"/>
            </a:solidFill>
          </a:ln>
        </p:spPr>
        <p:txBody>
          <a:bodyPr wrap="square" rtlCol="0">
            <a:spAutoFit/>
          </a:bodyPr>
          <a:lstStyle/>
          <a:p>
            <a:pPr algn="just">
              <a:lnSpc>
                <a:spcPct val="107000"/>
              </a:lnSpc>
              <a:spcAft>
                <a:spcPts val="600"/>
              </a:spcAft>
            </a:pPr>
            <a:r>
              <a:rPr lang="it-IT" sz="1700" b="1" cap="small" dirty="0">
                <a:effectLst/>
                <a:latin typeface="Calibri" panose="020F0502020204030204" pitchFamily="34" charset="0"/>
                <a:ea typeface="Times New Roman" panose="02020603050405020304" pitchFamily="18" charset="0"/>
                <a:cs typeface="Calibri" panose="020F0502020204030204" pitchFamily="34" charset="0"/>
              </a:rPr>
              <a:t>OS B.VIII) </a:t>
            </a:r>
            <a:r>
              <a:rPr lang="it-IT" sz="1700" b="1" cap="small" dirty="0">
                <a:latin typeface="Calibri" panose="020F0502020204030204" pitchFamily="34" charset="0"/>
                <a:ea typeface="Times New Roman" panose="02020603050405020304" pitchFamily="18" charset="0"/>
                <a:cs typeface="Calibri" panose="020F0502020204030204" pitchFamily="34" charset="0"/>
              </a:rPr>
              <a:t>P</a:t>
            </a:r>
            <a:r>
              <a:rPr lang="it-IT" sz="1700" b="1" cap="small" dirty="0">
                <a:effectLst/>
                <a:latin typeface="Calibri" panose="020F0502020204030204" pitchFamily="34" charset="0"/>
                <a:ea typeface="Times New Roman" panose="02020603050405020304" pitchFamily="18" charset="0"/>
                <a:cs typeface="Calibri" panose="020F0502020204030204" pitchFamily="34" charset="0"/>
              </a:rPr>
              <a:t>romuovere la mobilità urbana multimodale sostenibile quale parte della transizione verso un’economia a zero emissioni nette di carbonio</a:t>
            </a:r>
          </a:p>
          <a:p>
            <a:pPr algn="just">
              <a:lnSpc>
                <a:spcPct val="107000"/>
              </a:lnSpc>
              <a:spcAft>
                <a:spcPts val="600"/>
              </a:spcAft>
            </a:pPr>
            <a:endParaRPr lang="it-IT" sz="1600" b="1" cap="small"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 Riduzione delle </a:t>
            </a:r>
            <a:r>
              <a:rPr lang="it-IT" sz="1600" b="1" dirty="0">
                <a:effectLst/>
                <a:latin typeface="Calibri" panose="020F0502020204030204" pitchFamily="34" charset="0"/>
                <a:ea typeface="Times New Roman" panose="02020603050405020304" pitchFamily="18" charset="0"/>
                <a:cs typeface="Calibri" panose="020F0502020204030204" pitchFamily="34" charset="0"/>
              </a:rPr>
              <a:t>emissioni inquinanti e climalteranti </a:t>
            </a:r>
            <a:r>
              <a:rPr lang="it-IT" sz="1600" dirty="0">
                <a:effectLst/>
                <a:latin typeface="Calibri" panose="020F0502020204030204" pitchFamily="34" charset="0"/>
                <a:ea typeface="Times New Roman" panose="02020603050405020304" pitchFamily="18" charset="0"/>
                <a:cs typeface="Calibri" panose="020F0502020204030204" pitchFamily="34" charset="0"/>
              </a:rPr>
              <a:t>(potenziamento nodi di interscambio e mobilità sostenibile) </a:t>
            </a:r>
          </a:p>
          <a:p>
            <a:pPr algn="just">
              <a:lnSpc>
                <a:spcPct val="107000"/>
              </a:lnSpc>
              <a:spcAft>
                <a:spcPts val="600"/>
              </a:spcAft>
            </a:pPr>
            <a:r>
              <a:rPr lang="it-IT" sz="1600" dirty="0">
                <a:latin typeface="Calibri" panose="020F0502020204030204" pitchFamily="34" charset="0"/>
                <a:ea typeface="Times New Roman" panose="02020603050405020304" pitchFamily="18" charset="0"/>
                <a:cs typeface="Calibri" panose="020F0502020204030204" pitchFamily="34" charset="0"/>
              </a:rPr>
              <a:t>- </a:t>
            </a:r>
            <a:r>
              <a:rPr lang="it-IT" sz="1600" b="1" dirty="0">
                <a:latin typeface="Calibri" panose="020F0502020204030204" pitchFamily="34" charset="0"/>
                <a:ea typeface="Times New Roman" panose="02020603050405020304" pitchFamily="18" charset="0"/>
                <a:cs typeface="Calibri" panose="020F0502020204030204" pitchFamily="34" charset="0"/>
              </a:rPr>
              <a:t>Incremento consumi energetici ed emissioni </a:t>
            </a:r>
            <a:r>
              <a:rPr lang="it-IT" sz="1600" dirty="0">
                <a:latin typeface="Calibri" panose="020F0502020204030204" pitchFamily="34" charset="0"/>
                <a:ea typeface="Times New Roman" panose="02020603050405020304" pitchFamily="18" charset="0"/>
                <a:cs typeface="Calibri" panose="020F0502020204030204" pitchFamily="34" charset="0"/>
              </a:rPr>
              <a:t>(ITS)</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600"/>
              </a:spcAft>
            </a:pPr>
            <a:r>
              <a:rPr lang="it-IT" sz="1600" dirty="0">
                <a:latin typeface="Calibri" panose="020F0502020204030204" pitchFamily="34" charset="0"/>
                <a:ea typeface="Times New Roman" panose="02020603050405020304" pitchFamily="18" charset="0"/>
                <a:cs typeface="Calibri" panose="020F0502020204030204" pitchFamily="34" charset="0"/>
              </a:rPr>
              <a:t>- Consumo di </a:t>
            </a:r>
            <a:r>
              <a:rPr lang="it-IT" sz="1600" b="1" dirty="0">
                <a:latin typeface="Calibri" panose="020F0502020204030204" pitchFamily="34" charset="0"/>
                <a:ea typeface="Times New Roman" panose="02020603050405020304" pitchFamily="18" charset="0"/>
                <a:cs typeface="Calibri" panose="020F0502020204030204" pitchFamily="34" charset="0"/>
              </a:rPr>
              <a:t>materiali da costruzione</a:t>
            </a:r>
            <a:r>
              <a:rPr lang="it-IT" sz="1600" dirty="0">
                <a:latin typeface="Calibri" panose="020F0502020204030204" pitchFamily="34" charset="0"/>
                <a:ea typeface="Times New Roman" panose="02020603050405020304" pitchFamily="18" charset="0"/>
                <a:cs typeface="Calibri" panose="020F0502020204030204" pitchFamily="34" charset="0"/>
              </a:rPr>
              <a:t> e produzione di </a:t>
            </a:r>
            <a:r>
              <a:rPr lang="it-IT" sz="1600" b="1" dirty="0">
                <a:latin typeface="Calibri" panose="020F0502020204030204" pitchFamily="34" charset="0"/>
                <a:ea typeface="Times New Roman" panose="02020603050405020304" pitchFamily="18" charset="0"/>
                <a:cs typeface="Calibri" panose="020F0502020204030204" pitchFamily="34" charset="0"/>
              </a:rPr>
              <a:t>rifiuti </a:t>
            </a:r>
            <a:endParaRPr lang="it-IT" sz="16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600"/>
              </a:spcAft>
            </a:pPr>
            <a:r>
              <a:rPr lang="it-IT" sz="1600" dirty="0">
                <a:latin typeface="Calibri" panose="020F0502020204030204" pitchFamily="34" charset="0"/>
                <a:ea typeface="Times New Roman" panose="02020603050405020304" pitchFamily="18" charset="0"/>
                <a:cs typeface="Calibri" panose="020F0502020204030204" pitchFamily="34" charset="0"/>
              </a:rPr>
              <a:t>- </a:t>
            </a:r>
            <a:r>
              <a:rPr lang="it-IT" sz="1600" b="1" dirty="0">
                <a:latin typeface="Calibri" panose="020F0502020204030204" pitchFamily="34" charset="0"/>
                <a:ea typeface="Times New Roman" panose="02020603050405020304" pitchFamily="18" charset="0"/>
                <a:cs typeface="Calibri" panose="020F0502020204030204" pitchFamily="34" charset="0"/>
              </a:rPr>
              <a:t>Consumi energetici ed emissioni </a:t>
            </a:r>
            <a:r>
              <a:rPr lang="it-IT" sz="1600" dirty="0">
                <a:latin typeface="Calibri" panose="020F0502020204030204" pitchFamily="34" charset="0"/>
                <a:ea typeface="Times New Roman" panose="02020603050405020304" pitchFamily="18" charset="0"/>
                <a:cs typeface="Calibri" panose="020F0502020204030204" pitchFamily="34" charset="0"/>
              </a:rPr>
              <a:t>(polveri, rumore) da </a:t>
            </a:r>
            <a:r>
              <a:rPr lang="it-IT" sz="1600" b="1" dirty="0">
                <a:latin typeface="Calibri" panose="020F0502020204030204" pitchFamily="34" charset="0"/>
                <a:ea typeface="Times New Roman" panose="02020603050405020304" pitchFamily="18" charset="0"/>
                <a:cs typeface="Calibri" panose="020F0502020204030204" pitchFamily="34" charset="0"/>
              </a:rPr>
              <a:t>cantiere</a:t>
            </a:r>
          </a:p>
          <a:p>
            <a:pPr algn="just">
              <a:lnSpc>
                <a:spcPct val="107000"/>
              </a:lnSpc>
              <a:spcAft>
                <a:spcPts val="600"/>
              </a:spcAft>
            </a:pPr>
            <a:r>
              <a:rPr lang="it-IT" sz="1600" dirty="0">
                <a:latin typeface="Calibri" panose="020F0502020204030204" pitchFamily="34" charset="0"/>
                <a:ea typeface="Times New Roman" panose="02020603050405020304" pitchFamily="18" charset="0"/>
                <a:cs typeface="Calibri" panose="020F0502020204030204" pitchFamily="34" charset="0"/>
              </a:rPr>
              <a:t>- Potenziale incremento del </a:t>
            </a:r>
            <a:r>
              <a:rPr lang="it-IT" sz="1600" b="1" dirty="0">
                <a:latin typeface="Calibri" panose="020F0502020204030204" pitchFamily="34" charset="0"/>
                <a:ea typeface="Times New Roman" panose="02020603050405020304" pitchFamily="18" charset="0"/>
                <a:cs typeface="Calibri" panose="020F0502020204030204" pitchFamily="34" charset="0"/>
              </a:rPr>
              <a:t>traffico locale </a:t>
            </a:r>
            <a:r>
              <a:rPr lang="it-IT" sz="1600" dirty="0">
                <a:latin typeface="Calibri" panose="020F0502020204030204" pitchFamily="34" charset="0"/>
                <a:ea typeface="Times New Roman" panose="02020603050405020304" pitchFamily="18" charset="0"/>
                <a:cs typeface="Calibri" panose="020F0502020204030204" pitchFamily="34" charset="0"/>
              </a:rPr>
              <a:t>e della </a:t>
            </a:r>
            <a:r>
              <a:rPr lang="it-IT" sz="1600" b="1" dirty="0">
                <a:latin typeface="Calibri" panose="020F0502020204030204" pitchFamily="34" charset="0"/>
                <a:ea typeface="Times New Roman" panose="02020603050405020304" pitchFamily="18" charset="0"/>
                <a:cs typeface="Calibri" panose="020F0502020204030204" pitchFamily="34" charset="0"/>
              </a:rPr>
              <a:t>congestione</a:t>
            </a:r>
            <a:r>
              <a:rPr lang="it-IT" sz="1600" dirty="0">
                <a:latin typeface="Calibri" panose="020F0502020204030204" pitchFamily="34" charset="0"/>
                <a:ea typeface="Times New Roman" panose="02020603050405020304" pitchFamily="18" charset="0"/>
                <a:cs typeface="Calibri" panose="020F0502020204030204" pitchFamily="34" charset="0"/>
              </a:rPr>
              <a:t> in prossimità dei nodi di interscambio</a:t>
            </a:r>
          </a:p>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 </a:t>
            </a:r>
            <a:r>
              <a:rPr lang="it-IT" sz="1600" b="1" dirty="0">
                <a:effectLst/>
                <a:latin typeface="Calibri" panose="020F0502020204030204" pitchFamily="34" charset="0"/>
                <a:ea typeface="Times New Roman" panose="02020603050405020304" pitchFamily="18" charset="0"/>
                <a:cs typeface="Calibri" panose="020F0502020204030204" pitchFamily="34" charset="0"/>
              </a:rPr>
              <a:t>Impermeabilizzazione</a:t>
            </a:r>
            <a:r>
              <a:rPr lang="it-IT" sz="1600" dirty="0">
                <a:effectLst/>
                <a:latin typeface="Calibri" panose="020F0502020204030204" pitchFamily="34" charset="0"/>
                <a:ea typeface="Times New Roman" panose="02020603050405020304" pitchFamily="18" charset="0"/>
                <a:cs typeface="Calibri" panose="020F0502020204030204" pitchFamily="34" charset="0"/>
              </a:rPr>
              <a:t> </a:t>
            </a:r>
            <a:r>
              <a:rPr lang="it-IT" sz="1600" dirty="0">
                <a:latin typeface="Calibri" panose="020F0502020204030204" pitchFamily="34" charset="0"/>
                <a:ea typeface="Times New Roman" panose="02020603050405020304" pitchFamily="18" charset="0"/>
                <a:cs typeface="Calibri" panose="020F0502020204030204" pitchFamily="34" charset="0"/>
              </a:rPr>
              <a:t>nuovo suolo (es. parcheggi di interscambio)</a:t>
            </a:r>
          </a:p>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 Potenziali interferenze </a:t>
            </a:r>
            <a:r>
              <a:rPr lang="it-IT" sz="1600" dirty="0">
                <a:latin typeface="Calibri" panose="020F0502020204030204" pitchFamily="34" charset="0"/>
                <a:ea typeface="Times New Roman" panose="02020603050405020304" pitchFamily="18" charset="0"/>
                <a:cs typeface="Calibri" panose="020F0502020204030204" pitchFamily="34" charset="0"/>
              </a:rPr>
              <a:t>con il </a:t>
            </a:r>
            <a:r>
              <a:rPr lang="it-IT" sz="1600" b="1" dirty="0">
                <a:latin typeface="Calibri" panose="020F0502020204030204" pitchFamily="34" charset="0"/>
                <a:ea typeface="Times New Roman" panose="02020603050405020304" pitchFamily="18" charset="0"/>
                <a:cs typeface="Calibri" panose="020F0502020204030204" pitchFamily="34" charset="0"/>
              </a:rPr>
              <a:t>sistema naturalistico e reti ecologiche</a:t>
            </a:r>
          </a:p>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 Potenziali interferenze con </a:t>
            </a:r>
            <a:r>
              <a:rPr lang="it-IT" sz="1600" b="1" dirty="0">
                <a:effectLst/>
                <a:latin typeface="Calibri" panose="020F0502020204030204" pitchFamily="34" charset="0"/>
                <a:ea typeface="Times New Roman" panose="02020603050405020304" pitchFamily="18" charset="0"/>
                <a:cs typeface="Calibri" panose="020F0502020204030204" pitchFamily="34" charset="0"/>
              </a:rPr>
              <a:t>il sistema paesaggistico e dei beni culturali </a:t>
            </a:r>
          </a:p>
        </p:txBody>
      </p:sp>
      <p:sp>
        <p:nvSpPr>
          <p:cNvPr id="9" name="CasellaDiTesto 8">
            <a:extLst>
              <a:ext uri="{FF2B5EF4-FFF2-40B4-BE49-F238E27FC236}">
                <a16:creationId xmlns:a16="http://schemas.microsoft.com/office/drawing/2014/main" id="{C82B38D4-4BA3-4015-82BF-FCFF828CDC6C}"/>
              </a:ext>
            </a:extLst>
          </p:cNvPr>
          <p:cNvSpPr txBox="1"/>
          <p:nvPr/>
        </p:nvSpPr>
        <p:spPr>
          <a:xfrm>
            <a:off x="7416799" y="3292410"/>
            <a:ext cx="4775200" cy="358816"/>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latin typeface="Calibri" panose="020F0502020204030204" pitchFamily="34" charset="0"/>
              </a:rPr>
              <a:t>Adozione di </a:t>
            </a:r>
            <a:r>
              <a:rPr lang="it-IT" sz="1600" b="1" dirty="0">
                <a:latin typeface="Calibri" panose="020F0502020204030204" pitchFamily="34" charset="0"/>
              </a:rPr>
              <a:t>buone pratiche di cantiere </a:t>
            </a:r>
            <a:endParaRPr lang="it-IT" sz="1600" b="1" dirty="0"/>
          </a:p>
        </p:txBody>
      </p:sp>
      <p:sp>
        <p:nvSpPr>
          <p:cNvPr id="5" name="CasellaDiTesto 4">
            <a:extLst>
              <a:ext uri="{FF2B5EF4-FFF2-40B4-BE49-F238E27FC236}">
                <a16:creationId xmlns:a16="http://schemas.microsoft.com/office/drawing/2014/main" id="{95554E85-4E3A-4F81-87A8-F889C69A11CE}"/>
              </a:ext>
            </a:extLst>
          </p:cNvPr>
          <p:cNvSpPr txBox="1"/>
          <p:nvPr/>
        </p:nvSpPr>
        <p:spPr>
          <a:xfrm>
            <a:off x="7416801" y="996515"/>
            <a:ext cx="4775200" cy="584775"/>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ea typeface="Calibri" panose="020F0502020204030204" pitchFamily="34" charset="0"/>
              </a:rPr>
              <a:t>Promozione di </a:t>
            </a:r>
            <a:r>
              <a:rPr lang="it-IT" sz="1600" b="1" dirty="0">
                <a:latin typeface="Calibri" panose="020F0502020204030204" pitchFamily="34" charset="0"/>
                <a:ea typeface="Calibri" panose="020F0502020204030204" pitchFamily="34" charset="0"/>
              </a:rPr>
              <a:t>mezzi a basse o nulle emissioni </a:t>
            </a:r>
            <a:r>
              <a:rPr lang="it-IT" sz="1600" dirty="0">
                <a:latin typeface="Calibri" panose="020F0502020204030204" pitchFamily="34" charset="0"/>
                <a:ea typeface="Calibri" panose="020F0502020204030204" pitchFamily="34" charset="0"/>
              </a:rPr>
              <a:t>(mobilità ciclopedonale, mobilità elettrica)</a:t>
            </a:r>
            <a:endParaRPr lang="it-IT" sz="1600" dirty="0"/>
          </a:p>
        </p:txBody>
      </p:sp>
      <p:sp>
        <p:nvSpPr>
          <p:cNvPr id="7" name="CasellaDiTesto 6">
            <a:extLst>
              <a:ext uri="{FF2B5EF4-FFF2-40B4-BE49-F238E27FC236}">
                <a16:creationId xmlns:a16="http://schemas.microsoft.com/office/drawing/2014/main" id="{0502769E-A2DF-4324-9EB9-8C3E64EAB6AC}"/>
              </a:ext>
            </a:extLst>
          </p:cNvPr>
          <p:cNvSpPr txBox="1"/>
          <p:nvPr/>
        </p:nvSpPr>
        <p:spPr>
          <a:xfrm>
            <a:off x="7416799" y="4447271"/>
            <a:ext cx="4775201" cy="925125"/>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latin typeface="Calibri" panose="020F0502020204030204" pitchFamily="34" charset="0"/>
              </a:rPr>
              <a:t>Valutazione degli interventi rispetto ai </a:t>
            </a:r>
            <a:r>
              <a:rPr lang="it-IT" sz="1600" b="1" dirty="0">
                <a:latin typeface="Calibri" panose="020F0502020204030204" pitchFamily="34" charset="0"/>
              </a:rPr>
              <a:t>rischi climatici </a:t>
            </a:r>
          </a:p>
          <a:p>
            <a:pPr lvl="0">
              <a:lnSpc>
                <a:spcPct val="115000"/>
              </a:lnSpc>
            </a:pPr>
            <a:r>
              <a:rPr lang="it-IT" sz="1600" dirty="0">
                <a:latin typeface="Calibri" panose="020F0502020204030204" pitchFamily="34" charset="0"/>
              </a:rPr>
              <a:t>Adozione </a:t>
            </a:r>
            <a:r>
              <a:rPr lang="it-IT" sz="1600" b="1" dirty="0">
                <a:latin typeface="Calibri" panose="020F0502020204030204" pitchFamily="34" charset="0"/>
              </a:rPr>
              <a:t>NBS per drenaggio urbano sostenibile e mitigazione isola di calore </a:t>
            </a:r>
            <a:endParaRPr lang="it-IT" sz="1600" b="1" dirty="0"/>
          </a:p>
        </p:txBody>
      </p:sp>
      <p:sp>
        <p:nvSpPr>
          <p:cNvPr id="11" name="CasellaDiTesto 10">
            <a:extLst>
              <a:ext uri="{FF2B5EF4-FFF2-40B4-BE49-F238E27FC236}">
                <a16:creationId xmlns:a16="http://schemas.microsoft.com/office/drawing/2014/main" id="{E6D50844-844B-4E31-BF5B-E9D6EF82D295}"/>
              </a:ext>
            </a:extLst>
          </p:cNvPr>
          <p:cNvSpPr txBox="1"/>
          <p:nvPr/>
        </p:nvSpPr>
        <p:spPr>
          <a:xfrm>
            <a:off x="7416800" y="1646778"/>
            <a:ext cx="4775200" cy="1569660"/>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 Promozione </a:t>
            </a:r>
            <a:r>
              <a:rPr lang="it-IT" sz="1600" b="1" dirty="0">
                <a:latin typeface="Calibri" panose="020F0502020204030204" pitchFamily="34" charset="0"/>
              </a:rPr>
              <a:t>dell’utilizzo di materiali riciclati / riutilizzati</a:t>
            </a:r>
            <a:r>
              <a:rPr lang="it-IT" sz="1600" dirty="0">
                <a:latin typeface="Calibri" panose="020F0502020204030204" pitchFamily="34" charset="0"/>
              </a:rPr>
              <a:t> in quantità significativa </a:t>
            </a:r>
          </a:p>
          <a:p>
            <a:r>
              <a:rPr lang="it-IT" sz="1600" dirty="0">
                <a:latin typeface="Calibri" panose="020F0502020204030204" pitchFamily="34" charset="0"/>
              </a:rPr>
              <a:t>- ove opportuno applicazione </a:t>
            </a:r>
            <a:r>
              <a:rPr lang="it-IT" sz="1600" b="1" dirty="0">
                <a:latin typeface="Calibri" panose="020F0502020204030204" pitchFamily="34" charset="0"/>
              </a:rPr>
              <a:t>CAM Edilizia </a:t>
            </a:r>
          </a:p>
          <a:p>
            <a:r>
              <a:rPr lang="it-IT" sz="1600" dirty="0">
                <a:latin typeface="Calibri" panose="020F0502020204030204" pitchFamily="34" charset="0"/>
                <a:ea typeface="Calibri" panose="020F0502020204030204" pitchFamily="34" charset="0"/>
              </a:rPr>
              <a:t>- G</a:t>
            </a:r>
            <a:r>
              <a:rPr lang="it-IT" sz="1600" dirty="0">
                <a:effectLst/>
                <a:latin typeface="Calibri" panose="020F0502020204030204" pitchFamily="34" charset="0"/>
                <a:ea typeface="Calibri" panose="020F0502020204030204" pitchFamily="34" charset="0"/>
              </a:rPr>
              <a:t>estione dei </a:t>
            </a:r>
            <a:r>
              <a:rPr lang="it-IT" sz="1600" b="1" dirty="0">
                <a:effectLst/>
                <a:latin typeface="Calibri" panose="020F0502020204030204" pitchFamily="34" charset="0"/>
                <a:ea typeface="Calibri" panose="020F0502020204030204" pitchFamily="34" charset="0"/>
              </a:rPr>
              <a:t>rifiuti da cantiere </a:t>
            </a:r>
            <a:r>
              <a:rPr lang="it-IT" sz="1600" dirty="0">
                <a:effectLst/>
                <a:latin typeface="Calibri" panose="020F0502020204030204" pitchFamily="34" charset="0"/>
                <a:ea typeface="Calibri" panose="020F0502020204030204" pitchFamily="34" charset="0"/>
              </a:rPr>
              <a:t>coerente con gli obiettivi comunitari e nazionali di riciclo e recupero dei rifiuti C&amp;D</a:t>
            </a:r>
            <a:endParaRPr lang="it-IT" sz="1600" dirty="0"/>
          </a:p>
        </p:txBody>
      </p:sp>
      <p:sp>
        <p:nvSpPr>
          <p:cNvPr id="12" name="CasellaDiTesto 11">
            <a:extLst>
              <a:ext uri="{FF2B5EF4-FFF2-40B4-BE49-F238E27FC236}">
                <a16:creationId xmlns:a16="http://schemas.microsoft.com/office/drawing/2014/main" id="{9552FC85-089B-404D-B0F1-21211EDB1152}"/>
              </a:ext>
            </a:extLst>
          </p:cNvPr>
          <p:cNvSpPr txBox="1"/>
          <p:nvPr/>
        </p:nvSpPr>
        <p:spPr>
          <a:xfrm>
            <a:off x="7416799" y="3728263"/>
            <a:ext cx="4775201" cy="641971"/>
          </a:xfrm>
          <a:prstGeom prst="rect">
            <a:avLst/>
          </a:prstGeom>
          <a:solidFill>
            <a:schemeClr val="accent3">
              <a:lumMod val="40000"/>
              <a:lumOff val="60000"/>
            </a:schemeClr>
          </a:solidFill>
        </p:spPr>
        <p:txBody>
          <a:bodyPr wrap="square" rtlCol="0">
            <a:spAutoFit/>
          </a:bodyPr>
          <a:lstStyle/>
          <a:p>
            <a:pPr lvl="0">
              <a:lnSpc>
                <a:spcPct val="115000"/>
              </a:lnSpc>
            </a:pPr>
            <a:r>
              <a:rPr lang="it-IT" sz="1600" b="1" dirty="0">
                <a:latin typeface="Calibri" panose="020F0502020204030204" pitchFamily="34" charset="0"/>
              </a:rPr>
              <a:t>Studio del traffico locale </a:t>
            </a:r>
            <a:r>
              <a:rPr lang="it-IT" sz="1600" dirty="0">
                <a:latin typeface="Calibri" panose="020F0502020204030204" pitchFamily="34" charset="0"/>
              </a:rPr>
              <a:t>e adozione di misure  per evitare  situazioni di congestione  </a:t>
            </a:r>
            <a:endParaRPr lang="it-IT" sz="1600" dirty="0"/>
          </a:p>
        </p:txBody>
      </p:sp>
      <p:sp>
        <p:nvSpPr>
          <p:cNvPr id="13" name="CasellaDiTesto 12">
            <a:extLst>
              <a:ext uri="{FF2B5EF4-FFF2-40B4-BE49-F238E27FC236}">
                <a16:creationId xmlns:a16="http://schemas.microsoft.com/office/drawing/2014/main" id="{40E87006-C699-48A7-9D28-B1DC6559C86B}"/>
              </a:ext>
            </a:extLst>
          </p:cNvPr>
          <p:cNvSpPr txBox="1"/>
          <p:nvPr/>
        </p:nvSpPr>
        <p:spPr>
          <a:xfrm>
            <a:off x="7416798" y="5449433"/>
            <a:ext cx="4775201" cy="1491434"/>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solidFill>
                  <a:schemeClr val="tx1">
                    <a:lumMod val="50000"/>
                    <a:lumOff val="50000"/>
                  </a:schemeClr>
                </a:solidFill>
                <a:latin typeface="Calibri" panose="020F0502020204030204" pitchFamily="34" charset="0"/>
              </a:rPr>
              <a:t>Realizzazione degli i</a:t>
            </a:r>
            <a:r>
              <a:rPr lang="it-IT" sz="1600" b="1" dirty="0">
                <a:solidFill>
                  <a:schemeClr val="tx1">
                    <a:lumMod val="50000"/>
                    <a:lumOff val="50000"/>
                  </a:schemeClr>
                </a:solidFill>
                <a:latin typeface="Calibri" panose="020F0502020204030204" pitchFamily="34" charset="0"/>
              </a:rPr>
              <a:t>nterventi al di fuori dei varchi </a:t>
            </a:r>
            <a:r>
              <a:rPr lang="it-IT" sz="1600" dirty="0">
                <a:solidFill>
                  <a:schemeClr val="tx1">
                    <a:lumMod val="50000"/>
                    <a:lumOff val="50000"/>
                  </a:schemeClr>
                </a:solidFill>
                <a:latin typeface="Calibri" panose="020F0502020204030204" pitchFamily="34" charset="0"/>
              </a:rPr>
              <a:t>della RER; Applicazione procedure di </a:t>
            </a:r>
            <a:r>
              <a:rPr lang="it-IT" sz="1600" b="1" dirty="0">
                <a:solidFill>
                  <a:schemeClr val="tx1">
                    <a:lumMod val="50000"/>
                    <a:lumOff val="50000"/>
                  </a:schemeClr>
                </a:solidFill>
                <a:latin typeface="Calibri" panose="020F0502020204030204" pitchFamily="34" charset="0"/>
              </a:rPr>
              <a:t>VIC</a:t>
            </a:r>
            <a:r>
              <a:rPr lang="it-IT" sz="1600" dirty="0">
                <a:solidFill>
                  <a:schemeClr val="tx1">
                    <a:lumMod val="50000"/>
                    <a:lumOff val="50000"/>
                  </a:schemeClr>
                </a:solidFill>
                <a:latin typeface="Calibri" panose="020F0502020204030204" pitchFamily="34" charset="0"/>
              </a:rPr>
              <a:t>;</a:t>
            </a:r>
          </a:p>
          <a:p>
            <a:pPr lvl="0">
              <a:lnSpc>
                <a:spcPct val="115000"/>
              </a:lnSpc>
            </a:pPr>
            <a:r>
              <a:rPr lang="it-IT" sz="1600" dirty="0">
                <a:solidFill>
                  <a:schemeClr val="tx1">
                    <a:lumMod val="50000"/>
                    <a:lumOff val="50000"/>
                  </a:schemeClr>
                </a:solidFill>
                <a:latin typeface="Calibri" panose="020F0502020204030204" pitchFamily="34" charset="0"/>
              </a:rPr>
              <a:t>Esame di impatto paesaggistico del progetto, </a:t>
            </a:r>
            <a:r>
              <a:rPr lang="it-IT" sz="1600" b="1" dirty="0">
                <a:solidFill>
                  <a:schemeClr val="tx1">
                    <a:lumMod val="50000"/>
                    <a:lumOff val="50000"/>
                  </a:schemeClr>
                </a:solidFill>
                <a:latin typeface="Calibri" panose="020F0502020204030204" pitchFamily="34" charset="0"/>
              </a:rPr>
              <a:t>inserimento paesaggistico</a:t>
            </a:r>
            <a:r>
              <a:rPr lang="it-IT" sz="1600" dirty="0">
                <a:solidFill>
                  <a:schemeClr val="tx1">
                    <a:lumMod val="50000"/>
                    <a:lumOff val="50000"/>
                  </a:schemeClr>
                </a:solidFill>
                <a:latin typeface="Calibri" panose="020F0502020204030204" pitchFamily="34" charset="0"/>
              </a:rPr>
              <a:t>; nel caso di edificato storico, particolare attenzione al contesto di riferimento</a:t>
            </a:r>
          </a:p>
        </p:txBody>
      </p:sp>
      <p:sp>
        <p:nvSpPr>
          <p:cNvPr id="14" name="CasellaDiTesto 13">
            <a:extLst>
              <a:ext uri="{FF2B5EF4-FFF2-40B4-BE49-F238E27FC236}">
                <a16:creationId xmlns:a16="http://schemas.microsoft.com/office/drawing/2014/main" id="{E01FBE12-1537-4F28-898E-5DA612A3F424}"/>
              </a:ext>
            </a:extLst>
          </p:cNvPr>
          <p:cNvSpPr txBox="1"/>
          <p:nvPr/>
        </p:nvSpPr>
        <p:spPr>
          <a:xfrm>
            <a:off x="1837935" y="5372396"/>
            <a:ext cx="5183956" cy="1491434"/>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solidFill>
                  <a:schemeClr val="tx1">
                    <a:lumMod val="50000"/>
                    <a:lumOff val="50000"/>
                  </a:schemeClr>
                </a:solidFill>
                <a:latin typeface="Calibri" panose="020F0502020204030204" pitchFamily="34" charset="0"/>
              </a:rPr>
              <a:t>ITS: Acquisto </a:t>
            </a:r>
            <a:r>
              <a:rPr lang="it-IT" sz="1600" b="1" dirty="0">
                <a:solidFill>
                  <a:schemeClr val="tx1">
                    <a:lumMod val="50000"/>
                    <a:lumOff val="50000"/>
                  </a:schemeClr>
                </a:solidFill>
                <a:latin typeface="Calibri" panose="020F0502020204030204" pitchFamily="34" charset="0"/>
              </a:rPr>
              <a:t>attrezzature </a:t>
            </a:r>
            <a:r>
              <a:rPr lang="it-IT" sz="1600" dirty="0">
                <a:solidFill>
                  <a:schemeClr val="tx1">
                    <a:lumMod val="50000"/>
                    <a:lumOff val="50000"/>
                  </a:schemeClr>
                </a:solidFill>
                <a:latin typeface="Calibri" panose="020F0502020204030204" pitchFamily="34" charset="0"/>
              </a:rPr>
              <a:t>in linea con standard comunitari più aggiornati in termini di efficienza energetica, materiali utilizzati, procedure per la gestione del fine vita e dei rifiuti </a:t>
            </a:r>
          </a:p>
          <a:p>
            <a:pPr lvl="0">
              <a:lnSpc>
                <a:spcPct val="115000"/>
              </a:lnSpc>
            </a:pPr>
            <a:endParaRPr lang="it-IT" sz="1600" dirty="0">
              <a:solidFill>
                <a:schemeClr val="tx1">
                  <a:lumMod val="50000"/>
                  <a:lumOff val="50000"/>
                </a:schemeClr>
              </a:solidFill>
              <a:latin typeface="Calibri" panose="020F0502020204030204" pitchFamily="34" charset="0"/>
            </a:endParaRPr>
          </a:p>
          <a:p>
            <a:pPr lvl="0">
              <a:lnSpc>
                <a:spcPct val="115000"/>
              </a:lnSpc>
            </a:pPr>
            <a:r>
              <a:rPr lang="it-IT" sz="1600" dirty="0">
                <a:solidFill>
                  <a:schemeClr val="tx1">
                    <a:lumMod val="50000"/>
                    <a:lumOff val="50000"/>
                  </a:schemeClr>
                </a:solidFill>
                <a:latin typeface="Calibri" panose="020F0502020204030204" pitchFamily="34" charset="0"/>
              </a:rPr>
              <a:t>CAM Attrezzature elettriche ed elettroniche </a:t>
            </a:r>
          </a:p>
        </p:txBody>
      </p:sp>
    </p:spTree>
    <p:extLst>
      <p:ext uri="{BB962C8B-B14F-4D97-AF65-F5344CB8AC3E}">
        <p14:creationId xmlns:p14="http://schemas.microsoft.com/office/powerpoint/2010/main" val="209776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18</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 OS 5 Un’Europa più vicina ai cittadini </a:t>
            </a:r>
          </a:p>
        </p:txBody>
      </p:sp>
      <p:pic>
        <p:nvPicPr>
          <p:cNvPr id="5" name="Picture 1">
            <a:extLst>
              <a:ext uri="{FF2B5EF4-FFF2-40B4-BE49-F238E27FC236}">
                <a16:creationId xmlns:a16="http://schemas.microsoft.com/office/drawing/2014/main" id="{4D131BBD-CE48-4E63-9F41-709A667E4A0A}"/>
              </a:ext>
            </a:extLst>
          </p:cNvPr>
          <p:cNvPicPr>
            <a:picLocks noChangeAspect="1"/>
          </p:cNvPicPr>
          <p:nvPr/>
        </p:nvPicPr>
        <p:blipFill rotWithShape="1">
          <a:blip r:embed="rId2"/>
          <a:srcRect l="13283" t="1847" r="13605" b="2882"/>
          <a:stretch/>
        </p:blipFill>
        <p:spPr bwMode="auto">
          <a:xfrm>
            <a:off x="998462" y="1144155"/>
            <a:ext cx="6191191" cy="4537668"/>
          </a:xfrm>
          <a:prstGeom prst="rect">
            <a:avLst/>
          </a:prstGeom>
          <a:ln w="1905">
            <a:solidFill>
              <a:schemeClr val="tx1">
                <a:lumMod val="50000"/>
                <a:lumOff val="50000"/>
              </a:schemeClr>
            </a:solid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26C99A7B-4048-4C0A-979A-B94B6EF89EB0}"/>
              </a:ext>
            </a:extLst>
          </p:cNvPr>
          <p:cNvSpPr txBox="1"/>
          <p:nvPr/>
        </p:nvSpPr>
        <p:spPr>
          <a:xfrm>
            <a:off x="1335314" y="774823"/>
            <a:ext cx="2569029" cy="369332"/>
          </a:xfrm>
          <a:prstGeom prst="rect">
            <a:avLst/>
          </a:prstGeom>
          <a:noFill/>
        </p:spPr>
        <p:txBody>
          <a:bodyPr wrap="square" rtlCol="0">
            <a:spAutoFit/>
          </a:bodyPr>
          <a:lstStyle/>
          <a:p>
            <a:r>
              <a:rPr lang="it-IT" b="1" cap="small" dirty="0"/>
              <a:t>Aree urbane</a:t>
            </a:r>
          </a:p>
        </p:txBody>
      </p:sp>
      <p:graphicFrame>
        <p:nvGraphicFramePr>
          <p:cNvPr id="7" name="Tabella 6">
            <a:extLst>
              <a:ext uri="{FF2B5EF4-FFF2-40B4-BE49-F238E27FC236}">
                <a16:creationId xmlns:a16="http://schemas.microsoft.com/office/drawing/2014/main" id="{503B3EDC-D039-4DB2-8329-D91C22A2725D}"/>
              </a:ext>
            </a:extLst>
          </p:cNvPr>
          <p:cNvGraphicFramePr>
            <a:graphicFrameLocks noGrp="1"/>
          </p:cNvGraphicFramePr>
          <p:nvPr>
            <p:extLst>
              <p:ext uri="{D42A27DB-BD31-4B8C-83A1-F6EECF244321}">
                <p14:modId xmlns:p14="http://schemas.microsoft.com/office/powerpoint/2010/main" val="2354482727"/>
              </p:ext>
            </p:extLst>
          </p:nvPr>
        </p:nvGraphicFramePr>
        <p:xfrm>
          <a:off x="7402286" y="1289761"/>
          <a:ext cx="4789714" cy="5156663"/>
        </p:xfrm>
        <a:graphic>
          <a:graphicData uri="http://schemas.openxmlformats.org/drawingml/2006/table">
            <a:tbl>
              <a:tblPr firstRow="1" firstCol="1" bandRow="1">
                <a:tableStyleId>{F5AB1C69-6EDB-4FF4-983F-18BD219EF322}</a:tableStyleId>
              </a:tblPr>
              <a:tblGrid>
                <a:gridCol w="576035">
                  <a:extLst>
                    <a:ext uri="{9D8B030D-6E8A-4147-A177-3AD203B41FA5}">
                      <a16:colId xmlns:a16="http://schemas.microsoft.com/office/drawing/2014/main" val="3194698269"/>
                    </a:ext>
                  </a:extLst>
                </a:gridCol>
                <a:gridCol w="4213679">
                  <a:extLst>
                    <a:ext uri="{9D8B030D-6E8A-4147-A177-3AD203B41FA5}">
                      <a16:colId xmlns:a16="http://schemas.microsoft.com/office/drawing/2014/main" val="2789122803"/>
                    </a:ext>
                  </a:extLst>
                </a:gridCol>
              </a:tblGrid>
              <a:tr h="124089">
                <a:tc gridSpan="2">
                  <a:txBody>
                    <a:bodyPr/>
                    <a:lstStyle/>
                    <a:p>
                      <a:pPr algn="l">
                        <a:lnSpc>
                          <a:spcPct val="107000"/>
                        </a:lnSpc>
                        <a:spcAft>
                          <a:spcPts val="600"/>
                        </a:spcAft>
                      </a:pPr>
                      <a:r>
                        <a:rPr lang="it-IT" sz="1400">
                          <a:effectLst/>
                        </a:rPr>
                        <a:t>EDIFICI E STRUTTURE </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hMerge="1">
                  <a:txBody>
                    <a:bodyPr/>
                    <a:lstStyle/>
                    <a:p>
                      <a:endParaRPr lang="it-IT"/>
                    </a:p>
                  </a:txBody>
                  <a:tcPr/>
                </a:tc>
                <a:extLst>
                  <a:ext uri="{0D108BD9-81ED-4DB2-BD59-A6C34878D82A}">
                    <a16:rowId xmlns:a16="http://schemas.microsoft.com/office/drawing/2014/main" val="763898675"/>
                  </a:ext>
                </a:extLst>
              </a:tr>
              <a:tr h="124089">
                <a:tc>
                  <a:txBody>
                    <a:bodyPr/>
                    <a:lstStyle/>
                    <a:p>
                      <a:pPr algn="ctr">
                        <a:lnSpc>
                          <a:spcPct val="107000"/>
                        </a:lnSpc>
                        <a:spcAft>
                          <a:spcPts val="600"/>
                        </a:spcAft>
                      </a:pPr>
                      <a:r>
                        <a:rPr lang="it-IT" sz="1400">
                          <a:effectLst/>
                        </a:rPr>
                        <a:t>1</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Nuova costruzione</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3035519463"/>
                  </a:ext>
                </a:extLst>
              </a:tr>
              <a:tr h="513650">
                <a:tc>
                  <a:txBody>
                    <a:bodyPr/>
                    <a:lstStyle/>
                    <a:p>
                      <a:pPr algn="ctr">
                        <a:lnSpc>
                          <a:spcPct val="107000"/>
                        </a:lnSpc>
                        <a:spcAft>
                          <a:spcPts val="600"/>
                        </a:spcAft>
                      </a:pPr>
                      <a:r>
                        <a:rPr lang="it-IT" sz="1400">
                          <a:effectLst/>
                        </a:rPr>
                        <a:t>2 – 2a</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Ristrutturazione e adeguamento funzionale, comprende anche la sotto-categoria 2a “Efficientamento energetico degli edifici pubblici”(cfr. tipologia di azione b.i.1/b.i.2)</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2190199933"/>
                  </a:ext>
                </a:extLst>
              </a:tr>
              <a:tr h="220468">
                <a:tc gridSpan="2">
                  <a:txBody>
                    <a:bodyPr/>
                    <a:lstStyle/>
                    <a:p>
                      <a:pPr algn="l">
                        <a:lnSpc>
                          <a:spcPct val="107000"/>
                        </a:lnSpc>
                        <a:spcAft>
                          <a:spcPts val="600"/>
                        </a:spcAft>
                      </a:pPr>
                      <a:r>
                        <a:rPr lang="it-IT" sz="1400">
                          <a:effectLst/>
                        </a:rPr>
                        <a:t>VERDE</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hMerge="1">
                  <a:txBody>
                    <a:bodyPr/>
                    <a:lstStyle/>
                    <a:p>
                      <a:endParaRPr lang="it-IT"/>
                    </a:p>
                  </a:txBody>
                  <a:tcPr/>
                </a:tc>
                <a:extLst>
                  <a:ext uri="{0D108BD9-81ED-4DB2-BD59-A6C34878D82A}">
                    <a16:rowId xmlns:a16="http://schemas.microsoft.com/office/drawing/2014/main" val="3967478082"/>
                  </a:ext>
                </a:extLst>
              </a:tr>
              <a:tr h="253943">
                <a:tc>
                  <a:txBody>
                    <a:bodyPr/>
                    <a:lstStyle/>
                    <a:p>
                      <a:pPr algn="ctr">
                        <a:lnSpc>
                          <a:spcPct val="107000"/>
                        </a:lnSpc>
                        <a:spcAft>
                          <a:spcPts val="600"/>
                        </a:spcAft>
                      </a:pPr>
                      <a:r>
                        <a:rPr lang="it-IT" sz="1400">
                          <a:effectLst/>
                        </a:rPr>
                        <a:t>3</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Manutenzione del verde </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3574213214"/>
                  </a:ext>
                </a:extLst>
              </a:tr>
              <a:tr h="124089">
                <a:tc>
                  <a:txBody>
                    <a:bodyPr/>
                    <a:lstStyle/>
                    <a:p>
                      <a:pPr algn="ctr">
                        <a:lnSpc>
                          <a:spcPct val="107000"/>
                        </a:lnSpc>
                        <a:spcAft>
                          <a:spcPts val="600"/>
                        </a:spcAft>
                      </a:pPr>
                      <a:r>
                        <a:rPr lang="it-IT" sz="1400">
                          <a:effectLst/>
                        </a:rPr>
                        <a:t>4</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Ampliamento del verde </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603979415"/>
                  </a:ext>
                </a:extLst>
              </a:tr>
              <a:tr h="124089">
                <a:tc gridSpan="2">
                  <a:txBody>
                    <a:bodyPr/>
                    <a:lstStyle/>
                    <a:p>
                      <a:pPr algn="l">
                        <a:lnSpc>
                          <a:spcPct val="107000"/>
                        </a:lnSpc>
                        <a:spcAft>
                          <a:spcPts val="600"/>
                        </a:spcAft>
                      </a:pPr>
                      <a:r>
                        <a:rPr lang="it-IT" sz="1400">
                          <a:effectLst/>
                        </a:rPr>
                        <a:t>SPAZI PUBBLICI E MOBIITÀ</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hMerge="1">
                  <a:txBody>
                    <a:bodyPr/>
                    <a:lstStyle/>
                    <a:p>
                      <a:endParaRPr lang="it-IT"/>
                    </a:p>
                  </a:txBody>
                  <a:tcPr/>
                </a:tc>
                <a:extLst>
                  <a:ext uri="{0D108BD9-81ED-4DB2-BD59-A6C34878D82A}">
                    <a16:rowId xmlns:a16="http://schemas.microsoft.com/office/drawing/2014/main" val="591563023"/>
                  </a:ext>
                </a:extLst>
              </a:tr>
              <a:tr h="383796">
                <a:tc>
                  <a:txBody>
                    <a:bodyPr/>
                    <a:lstStyle/>
                    <a:p>
                      <a:pPr algn="ctr">
                        <a:lnSpc>
                          <a:spcPct val="107000"/>
                        </a:lnSpc>
                        <a:spcAft>
                          <a:spcPts val="600"/>
                        </a:spcAft>
                      </a:pPr>
                      <a:r>
                        <a:rPr lang="it-IT" sz="1400">
                          <a:effectLst/>
                        </a:rPr>
                        <a:t>5</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Riqualificazione di spazi pubblici</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2296841166"/>
                  </a:ext>
                </a:extLst>
              </a:tr>
              <a:tr h="124089">
                <a:tc>
                  <a:txBody>
                    <a:bodyPr/>
                    <a:lstStyle/>
                    <a:p>
                      <a:pPr algn="ctr">
                        <a:lnSpc>
                          <a:spcPct val="107000"/>
                        </a:lnSpc>
                        <a:spcAft>
                          <a:spcPts val="600"/>
                        </a:spcAft>
                      </a:pPr>
                      <a:r>
                        <a:rPr lang="it-IT" sz="1400">
                          <a:effectLst/>
                        </a:rPr>
                        <a:t>6</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Mobilità sostenibile</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2112472165"/>
                  </a:ext>
                </a:extLst>
              </a:tr>
              <a:tr h="124089">
                <a:tc gridSpan="2">
                  <a:txBody>
                    <a:bodyPr/>
                    <a:lstStyle/>
                    <a:p>
                      <a:pPr algn="l">
                        <a:lnSpc>
                          <a:spcPct val="107000"/>
                        </a:lnSpc>
                        <a:spcAft>
                          <a:spcPts val="600"/>
                        </a:spcAft>
                      </a:pPr>
                      <a:r>
                        <a:rPr lang="it-IT" sz="1400">
                          <a:effectLst/>
                        </a:rPr>
                        <a:t>INTERVENTI IMMATERIALI</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hMerge="1">
                  <a:txBody>
                    <a:bodyPr/>
                    <a:lstStyle/>
                    <a:p>
                      <a:endParaRPr lang="it-IT"/>
                    </a:p>
                  </a:txBody>
                  <a:tcPr/>
                </a:tc>
                <a:extLst>
                  <a:ext uri="{0D108BD9-81ED-4DB2-BD59-A6C34878D82A}">
                    <a16:rowId xmlns:a16="http://schemas.microsoft.com/office/drawing/2014/main" val="3597832059"/>
                  </a:ext>
                </a:extLst>
              </a:tr>
              <a:tr h="124089">
                <a:tc>
                  <a:txBody>
                    <a:bodyPr/>
                    <a:lstStyle/>
                    <a:p>
                      <a:pPr algn="ctr">
                        <a:lnSpc>
                          <a:spcPct val="107000"/>
                        </a:lnSpc>
                        <a:spcAft>
                          <a:spcPts val="600"/>
                        </a:spcAft>
                      </a:pPr>
                      <a:r>
                        <a:rPr lang="it-IT" sz="1400">
                          <a:effectLst/>
                        </a:rPr>
                        <a:t>7</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Partecipazione </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2647061216"/>
                  </a:ext>
                </a:extLst>
              </a:tr>
              <a:tr h="124089">
                <a:tc>
                  <a:txBody>
                    <a:bodyPr/>
                    <a:lstStyle/>
                    <a:p>
                      <a:pPr algn="ctr">
                        <a:lnSpc>
                          <a:spcPct val="107000"/>
                        </a:lnSpc>
                        <a:spcAft>
                          <a:spcPts val="600"/>
                        </a:spcAft>
                      </a:pPr>
                      <a:r>
                        <a:rPr lang="it-IT" sz="1400">
                          <a:effectLst/>
                        </a:rPr>
                        <a:t>8</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Sostegno ai negozi di vicinato </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2036547784"/>
                  </a:ext>
                </a:extLst>
              </a:tr>
              <a:tr h="124089">
                <a:tc>
                  <a:txBody>
                    <a:bodyPr/>
                    <a:lstStyle/>
                    <a:p>
                      <a:pPr algn="ctr">
                        <a:lnSpc>
                          <a:spcPct val="107000"/>
                        </a:lnSpc>
                        <a:spcAft>
                          <a:spcPts val="600"/>
                        </a:spcAft>
                      </a:pPr>
                      <a:r>
                        <a:rPr lang="it-IT" sz="1400">
                          <a:effectLst/>
                        </a:rPr>
                        <a:t>9</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Educazione e formazione scolastica</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317382734"/>
                  </a:ext>
                </a:extLst>
              </a:tr>
              <a:tr h="253943">
                <a:tc>
                  <a:txBody>
                    <a:bodyPr/>
                    <a:lstStyle/>
                    <a:p>
                      <a:pPr algn="ctr">
                        <a:lnSpc>
                          <a:spcPct val="107000"/>
                        </a:lnSpc>
                        <a:spcAft>
                          <a:spcPts val="600"/>
                        </a:spcAft>
                      </a:pPr>
                      <a:r>
                        <a:rPr lang="it-IT" sz="1400">
                          <a:effectLst/>
                        </a:rPr>
                        <a:t>10</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Sostegno all’abitare</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4215651534"/>
                  </a:ext>
                </a:extLst>
              </a:tr>
              <a:tr h="164701">
                <a:tc>
                  <a:txBody>
                    <a:bodyPr/>
                    <a:lstStyle/>
                    <a:p>
                      <a:pPr algn="ctr">
                        <a:lnSpc>
                          <a:spcPct val="107000"/>
                        </a:lnSpc>
                        <a:spcAft>
                          <a:spcPts val="600"/>
                        </a:spcAft>
                      </a:pPr>
                      <a:r>
                        <a:rPr lang="it-IT" sz="1400">
                          <a:effectLst/>
                        </a:rPr>
                        <a:t>11</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Educazione e formazione extrascolastica</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1202008737"/>
                  </a:ext>
                </a:extLst>
              </a:tr>
              <a:tr h="253943">
                <a:tc>
                  <a:txBody>
                    <a:bodyPr/>
                    <a:lstStyle/>
                    <a:p>
                      <a:pPr algn="ctr">
                        <a:lnSpc>
                          <a:spcPct val="107000"/>
                        </a:lnSpc>
                        <a:spcAft>
                          <a:spcPts val="600"/>
                        </a:spcAft>
                      </a:pPr>
                      <a:r>
                        <a:rPr lang="it-IT" sz="1400">
                          <a:effectLst/>
                        </a:rPr>
                        <a:t>12</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Studi e valutazioni</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761878599"/>
                  </a:ext>
                </a:extLst>
              </a:tr>
              <a:tr h="124089">
                <a:tc gridSpan="2">
                  <a:txBody>
                    <a:bodyPr/>
                    <a:lstStyle/>
                    <a:p>
                      <a:pPr algn="l">
                        <a:lnSpc>
                          <a:spcPct val="107000"/>
                        </a:lnSpc>
                        <a:spcAft>
                          <a:spcPts val="600"/>
                        </a:spcAft>
                      </a:pPr>
                      <a:r>
                        <a:rPr lang="it-IT" sz="1400">
                          <a:effectLst/>
                        </a:rPr>
                        <a:t>DIGITALIZZAZIONE</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hMerge="1">
                  <a:txBody>
                    <a:bodyPr/>
                    <a:lstStyle/>
                    <a:p>
                      <a:endParaRPr lang="it-IT"/>
                    </a:p>
                  </a:txBody>
                  <a:tcPr/>
                </a:tc>
                <a:extLst>
                  <a:ext uri="{0D108BD9-81ED-4DB2-BD59-A6C34878D82A}">
                    <a16:rowId xmlns:a16="http://schemas.microsoft.com/office/drawing/2014/main" val="1538083967"/>
                  </a:ext>
                </a:extLst>
              </a:tr>
              <a:tr h="243644">
                <a:tc>
                  <a:txBody>
                    <a:bodyPr/>
                    <a:lstStyle/>
                    <a:p>
                      <a:pPr algn="ctr">
                        <a:lnSpc>
                          <a:spcPct val="107000"/>
                        </a:lnSpc>
                        <a:spcAft>
                          <a:spcPts val="600"/>
                        </a:spcAft>
                      </a:pPr>
                      <a:r>
                        <a:rPr lang="it-IT" sz="1400">
                          <a:effectLst/>
                        </a:rPr>
                        <a:t>13</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a:effectLst/>
                        </a:rPr>
                        <a:t>Digitalizzazione</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2204433184"/>
                  </a:ext>
                </a:extLst>
              </a:tr>
              <a:tr h="124089">
                <a:tc gridSpan="2">
                  <a:txBody>
                    <a:bodyPr/>
                    <a:lstStyle/>
                    <a:p>
                      <a:pPr algn="l">
                        <a:lnSpc>
                          <a:spcPct val="107000"/>
                        </a:lnSpc>
                        <a:spcAft>
                          <a:spcPts val="600"/>
                        </a:spcAft>
                      </a:pPr>
                      <a:r>
                        <a:rPr lang="it-IT" sz="1400">
                          <a:effectLst/>
                        </a:rPr>
                        <a:t>TURISMO SOSTENIBILE</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hMerge="1">
                  <a:txBody>
                    <a:bodyPr/>
                    <a:lstStyle/>
                    <a:p>
                      <a:endParaRPr lang="it-IT"/>
                    </a:p>
                  </a:txBody>
                  <a:tcPr/>
                </a:tc>
                <a:extLst>
                  <a:ext uri="{0D108BD9-81ED-4DB2-BD59-A6C34878D82A}">
                    <a16:rowId xmlns:a16="http://schemas.microsoft.com/office/drawing/2014/main" val="421422960"/>
                  </a:ext>
                </a:extLst>
              </a:tr>
              <a:tr h="253943">
                <a:tc>
                  <a:txBody>
                    <a:bodyPr/>
                    <a:lstStyle/>
                    <a:p>
                      <a:pPr algn="ctr">
                        <a:lnSpc>
                          <a:spcPct val="107000"/>
                        </a:lnSpc>
                        <a:spcAft>
                          <a:spcPts val="600"/>
                        </a:spcAft>
                      </a:pPr>
                      <a:r>
                        <a:rPr lang="it-IT" sz="1400">
                          <a:effectLst/>
                        </a:rPr>
                        <a:t>14</a:t>
                      </a:r>
                      <a:endParaRPr lang="it-IT" sz="140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tc>
                  <a:txBody>
                    <a:bodyPr/>
                    <a:lstStyle/>
                    <a:p>
                      <a:pPr algn="l">
                        <a:lnSpc>
                          <a:spcPct val="107000"/>
                        </a:lnSpc>
                        <a:spcAft>
                          <a:spcPts val="600"/>
                        </a:spcAft>
                      </a:pPr>
                      <a:r>
                        <a:rPr lang="it-IT" sz="1400" dirty="0">
                          <a:effectLst/>
                        </a:rPr>
                        <a:t>Turismo sostenibile</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611" marR="54611" marT="0" marB="0" anchor="ctr"/>
                </a:tc>
                <a:extLst>
                  <a:ext uri="{0D108BD9-81ED-4DB2-BD59-A6C34878D82A}">
                    <a16:rowId xmlns:a16="http://schemas.microsoft.com/office/drawing/2014/main" val="3891659190"/>
                  </a:ext>
                </a:extLst>
              </a:tr>
            </a:tbl>
          </a:graphicData>
        </a:graphic>
      </p:graphicFrame>
      <p:sp>
        <p:nvSpPr>
          <p:cNvPr id="8" name="CasellaDiTesto 7">
            <a:extLst>
              <a:ext uri="{FF2B5EF4-FFF2-40B4-BE49-F238E27FC236}">
                <a16:creationId xmlns:a16="http://schemas.microsoft.com/office/drawing/2014/main" id="{05342120-2901-4129-B8D3-F776D14EB057}"/>
              </a:ext>
            </a:extLst>
          </p:cNvPr>
          <p:cNvSpPr txBox="1"/>
          <p:nvPr/>
        </p:nvSpPr>
        <p:spPr>
          <a:xfrm>
            <a:off x="7445829" y="959489"/>
            <a:ext cx="3118264" cy="369332"/>
          </a:xfrm>
          <a:prstGeom prst="rect">
            <a:avLst/>
          </a:prstGeom>
          <a:noFill/>
        </p:spPr>
        <p:txBody>
          <a:bodyPr wrap="square" rtlCol="0">
            <a:spAutoFit/>
          </a:bodyPr>
          <a:lstStyle/>
          <a:p>
            <a:r>
              <a:rPr lang="it-IT" b="1" dirty="0"/>
              <a:t>Tipologie di interventi</a:t>
            </a:r>
          </a:p>
        </p:txBody>
      </p:sp>
      <p:sp>
        <p:nvSpPr>
          <p:cNvPr id="10" name="Rettangolo 9">
            <a:extLst>
              <a:ext uri="{FF2B5EF4-FFF2-40B4-BE49-F238E27FC236}">
                <a16:creationId xmlns:a16="http://schemas.microsoft.com/office/drawing/2014/main" id="{507DAE60-6DA7-4AFF-A2D9-C536FCA35EAE}"/>
              </a:ext>
            </a:extLst>
          </p:cNvPr>
          <p:cNvSpPr/>
          <p:nvPr/>
        </p:nvSpPr>
        <p:spPr>
          <a:xfrm>
            <a:off x="7316048" y="1490339"/>
            <a:ext cx="695838" cy="32578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FE03A24E-75C4-45BB-949A-C70C180F0DF5}"/>
              </a:ext>
            </a:extLst>
          </p:cNvPr>
          <p:cNvSpPr/>
          <p:nvPr/>
        </p:nvSpPr>
        <p:spPr>
          <a:xfrm>
            <a:off x="7316047" y="4107543"/>
            <a:ext cx="695839" cy="145723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9D29738-EB0D-4F16-A569-54EE374A4FB3}"/>
              </a:ext>
            </a:extLst>
          </p:cNvPr>
          <p:cNvSpPr/>
          <p:nvPr/>
        </p:nvSpPr>
        <p:spPr>
          <a:xfrm>
            <a:off x="7316049" y="2547257"/>
            <a:ext cx="695838" cy="51898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E34576F9-748E-4CDC-93AB-4B9A4F42A6B7}"/>
              </a:ext>
            </a:extLst>
          </p:cNvPr>
          <p:cNvSpPr txBox="1"/>
          <p:nvPr/>
        </p:nvSpPr>
        <p:spPr>
          <a:xfrm>
            <a:off x="1024469" y="5870344"/>
            <a:ext cx="6139179" cy="923330"/>
          </a:xfrm>
          <a:prstGeom prst="rect">
            <a:avLst/>
          </a:prstGeom>
          <a:solidFill>
            <a:schemeClr val="accent3">
              <a:lumMod val="40000"/>
              <a:lumOff val="60000"/>
            </a:schemeClr>
          </a:solidFill>
        </p:spPr>
        <p:txBody>
          <a:bodyPr wrap="square" rtlCol="0">
            <a:spAutoFit/>
          </a:bodyPr>
          <a:lstStyle/>
          <a:p>
            <a:r>
              <a:rPr lang="it-IT" dirty="0"/>
              <a:t>Nel paragrafo Aree urbane è presente la descrizione delle strategie selezionate, la valutazione degli effetti e un set di orientamenti per la sostenibilità per tipologia di intervento</a:t>
            </a:r>
          </a:p>
        </p:txBody>
      </p:sp>
      <p:sp>
        <p:nvSpPr>
          <p:cNvPr id="14" name="CasellaDiTesto 13">
            <a:extLst>
              <a:ext uri="{FF2B5EF4-FFF2-40B4-BE49-F238E27FC236}">
                <a16:creationId xmlns:a16="http://schemas.microsoft.com/office/drawing/2014/main" id="{0BF032CF-CFAE-414C-BC94-354F32BC3974}"/>
              </a:ext>
            </a:extLst>
          </p:cNvPr>
          <p:cNvSpPr txBox="1"/>
          <p:nvPr/>
        </p:nvSpPr>
        <p:spPr>
          <a:xfrm>
            <a:off x="3410317" y="790735"/>
            <a:ext cx="4273363" cy="369332"/>
          </a:xfrm>
          <a:prstGeom prst="rect">
            <a:avLst/>
          </a:prstGeom>
          <a:noFill/>
        </p:spPr>
        <p:txBody>
          <a:bodyPr wrap="square" rtlCol="0">
            <a:spAutoFit/>
          </a:bodyPr>
          <a:lstStyle/>
          <a:p>
            <a:r>
              <a:rPr lang="it-IT" i="1" dirty="0"/>
              <a:t>La valutazione prosegue in fase attuativa </a:t>
            </a:r>
          </a:p>
        </p:txBody>
      </p:sp>
    </p:spTree>
    <p:extLst>
      <p:ext uri="{BB962C8B-B14F-4D97-AF65-F5344CB8AC3E}">
        <p14:creationId xmlns:p14="http://schemas.microsoft.com/office/powerpoint/2010/main" val="208830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89D6985-ABE4-4A64-B787-D454C7ACB247}"/>
              </a:ext>
            </a:extLst>
          </p:cNvPr>
          <p:cNvSpPr>
            <a:spLocks noGrp="1"/>
          </p:cNvSpPr>
          <p:nvPr>
            <p:ph type="sldNum" sz="quarter" idx="12"/>
          </p:nvPr>
        </p:nvSpPr>
        <p:spPr/>
        <p:txBody>
          <a:bodyPr/>
          <a:lstStyle/>
          <a:p>
            <a:fld id="{4F6FB7D8-7B4D-4F38-A6D0-019280C015F5}" type="slidenum">
              <a:rPr lang="it-IT" smtClean="0"/>
              <a:t>19</a:t>
            </a:fld>
            <a:endParaRPr lang="it-IT"/>
          </a:p>
        </p:txBody>
      </p:sp>
      <p:sp>
        <p:nvSpPr>
          <p:cNvPr id="3" name="Titolo 1">
            <a:extLst>
              <a:ext uri="{FF2B5EF4-FFF2-40B4-BE49-F238E27FC236}">
                <a16:creationId xmlns:a16="http://schemas.microsoft.com/office/drawing/2014/main" id="{8B419FC1-AC3E-4395-A78A-D0DDEBA07EEE}"/>
              </a:ext>
            </a:extLst>
          </p:cNvPr>
          <p:cNvSpPr txBox="1">
            <a:spLocks/>
          </p:cNvSpPr>
          <p:nvPr/>
        </p:nvSpPr>
        <p:spPr>
          <a:xfrm>
            <a:off x="880009" y="-55078"/>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 OS 5 Un’Europa più vicina ai cittadini </a:t>
            </a:r>
          </a:p>
        </p:txBody>
      </p:sp>
      <p:sp>
        <p:nvSpPr>
          <p:cNvPr id="4" name="CasellaDiTesto 3">
            <a:extLst>
              <a:ext uri="{FF2B5EF4-FFF2-40B4-BE49-F238E27FC236}">
                <a16:creationId xmlns:a16="http://schemas.microsoft.com/office/drawing/2014/main" id="{3ECBD494-F1C7-4524-B170-B83DE74A1BCE}"/>
              </a:ext>
            </a:extLst>
          </p:cNvPr>
          <p:cNvSpPr txBox="1"/>
          <p:nvPr/>
        </p:nvSpPr>
        <p:spPr>
          <a:xfrm>
            <a:off x="880009" y="433306"/>
            <a:ext cx="2569029" cy="369332"/>
          </a:xfrm>
          <a:prstGeom prst="rect">
            <a:avLst/>
          </a:prstGeom>
          <a:noFill/>
        </p:spPr>
        <p:txBody>
          <a:bodyPr wrap="square" rtlCol="0">
            <a:spAutoFit/>
          </a:bodyPr>
          <a:lstStyle/>
          <a:p>
            <a:r>
              <a:rPr lang="it-IT" b="1" cap="small" dirty="0"/>
              <a:t>Aree urbane</a:t>
            </a:r>
          </a:p>
        </p:txBody>
      </p:sp>
      <p:sp>
        <p:nvSpPr>
          <p:cNvPr id="5" name="CasellaDiTesto 4">
            <a:extLst>
              <a:ext uri="{FF2B5EF4-FFF2-40B4-BE49-F238E27FC236}">
                <a16:creationId xmlns:a16="http://schemas.microsoft.com/office/drawing/2014/main" id="{39F7784D-EDDB-4306-9D51-0C1F11FE67B8}"/>
              </a:ext>
            </a:extLst>
          </p:cNvPr>
          <p:cNvSpPr txBox="1"/>
          <p:nvPr/>
        </p:nvSpPr>
        <p:spPr>
          <a:xfrm>
            <a:off x="918634" y="765198"/>
            <a:ext cx="6608901" cy="3517373"/>
          </a:xfrm>
          <a:prstGeom prst="rect">
            <a:avLst/>
          </a:prstGeom>
          <a:noFill/>
          <a:ln>
            <a:solidFill>
              <a:schemeClr val="tx2"/>
            </a:solidFill>
          </a:ln>
        </p:spPr>
        <p:txBody>
          <a:bodyPr wrap="square" rtlCol="0">
            <a:spAutoFit/>
          </a:bodyPr>
          <a:lstStyle/>
          <a:p>
            <a:pPr algn="just">
              <a:lnSpc>
                <a:spcPct val="107000"/>
              </a:lnSpc>
              <a:spcAft>
                <a:spcPts val="600"/>
              </a:spcAft>
            </a:pPr>
            <a:r>
              <a:rPr lang="it-IT" sz="1600" b="1" cap="small" dirty="0">
                <a:effectLst/>
                <a:latin typeface="Calibri" panose="020F0502020204030204" pitchFamily="34" charset="0"/>
                <a:ea typeface="Times New Roman" panose="02020603050405020304" pitchFamily="18" charset="0"/>
                <a:cs typeface="Calibri" panose="020F0502020204030204" pitchFamily="34" charset="0"/>
              </a:rPr>
              <a:t>Nuova costruzione </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600"/>
              </a:spcAft>
              <a:buFontTx/>
              <a:buChar char="-"/>
            </a:pPr>
            <a:r>
              <a:rPr lang="it-IT" sz="1600" dirty="0">
                <a:effectLst/>
                <a:latin typeface="Calibri" panose="020F0502020204030204" pitchFamily="34" charset="0"/>
                <a:ea typeface="Calibri" panose="020F0502020204030204" pitchFamily="34" charset="0"/>
                <a:cs typeface="Times New Roman" panose="02020603050405020304" pitchFamily="18" charset="0"/>
              </a:rPr>
              <a:t>Consumo /impermeabilizzazione di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suolo </a:t>
            </a:r>
          </a:p>
          <a:p>
            <a:pPr marL="285750" indent="-285750" algn="just">
              <a:lnSpc>
                <a:spcPct val="107000"/>
              </a:lnSpc>
              <a:spcAft>
                <a:spcPts val="600"/>
              </a:spcAft>
              <a:buFontTx/>
              <a:buChar char="-"/>
            </a:pPr>
            <a:r>
              <a:rPr lang="it-IT" sz="1600" dirty="0">
                <a:effectLst/>
                <a:latin typeface="Calibri" panose="020F0502020204030204" pitchFamily="34" charset="0"/>
                <a:ea typeface="Calibri" panose="020F0502020204030204" pitchFamily="34" charset="0"/>
                <a:cs typeface="Times New Roman" panose="02020603050405020304" pitchFamily="18" charset="0"/>
              </a:rPr>
              <a:t>Potenziale impatto sugli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assetti urbani e sugli elementi di valore culturale, naturalistico e paesaggistico </a:t>
            </a:r>
            <a:r>
              <a:rPr lang="it-IT" sz="1600" dirty="0">
                <a:effectLst/>
                <a:latin typeface="Calibri" panose="020F0502020204030204" pitchFamily="34" charset="0"/>
                <a:ea typeface="Calibri" panose="020F0502020204030204" pitchFamily="34" charset="0"/>
                <a:cs typeface="Times New Roman" panose="02020603050405020304" pitchFamily="18" charset="0"/>
              </a:rPr>
              <a:t>presenti nell’area di interesse sia in termini dimensionali che di caratterizzazione stilistica e linguistica</a:t>
            </a:r>
          </a:p>
          <a:p>
            <a:pPr marL="285750" indent="-285750" algn="just">
              <a:lnSpc>
                <a:spcPct val="107000"/>
              </a:lnSpc>
              <a:spcAft>
                <a:spcPts val="600"/>
              </a:spcAft>
              <a:buFontTx/>
              <a:buChar char="-"/>
            </a:pPr>
            <a:r>
              <a:rPr lang="it-IT" sz="1600" dirty="0">
                <a:latin typeface="Calibri" panose="020F0502020204030204" pitchFamily="34" charset="0"/>
                <a:ea typeface="Calibri" panose="020F0502020204030204" pitchFamily="34" charset="0"/>
                <a:cs typeface="Times New Roman" panose="02020603050405020304" pitchFamily="18" charset="0"/>
              </a:rPr>
              <a:t>Potenziali </a:t>
            </a:r>
            <a:r>
              <a:rPr lang="it-IT" sz="1600" b="1" dirty="0">
                <a:latin typeface="Calibri" panose="020F0502020204030204" pitchFamily="34" charset="0"/>
                <a:ea typeface="Calibri" panose="020F0502020204030204" pitchFamily="34" charset="0"/>
                <a:cs typeface="Times New Roman" panose="02020603050405020304" pitchFamily="18" charset="0"/>
              </a:rPr>
              <a:t>interferenze con sistema naturalistico </a:t>
            </a:r>
            <a:r>
              <a:rPr lang="it-IT" sz="1600" dirty="0">
                <a:latin typeface="Calibri" panose="020F0502020204030204" pitchFamily="34" charset="0"/>
                <a:ea typeface="Calibri" panose="020F0502020204030204" pitchFamily="34" charset="0"/>
                <a:cs typeface="Times New Roman" panose="02020603050405020304" pitchFamily="18" charset="0"/>
              </a:rPr>
              <a:t>e reti ecologiche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Tx/>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Fabbisogno </a:t>
            </a:r>
            <a:r>
              <a:rPr lang="it-IT" sz="1600" b="1" dirty="0">
                <a:effectLst/>
                <a:latin typeface="Calibri" panose="020F0502020204030204" pitchFamily="34" charset="0"/>
                <a:ea typeface="Times New Roman" panose="02020603050405020304" pitchFamily="18" charset="0"/>
                <a:cs typeface="Times New Roman" panose="02020603050405020304" pitchFamily="18" charset="0"/>
              </a:rPr>
              <a:t>materiali da costruzione, fabbisogno energetic</a:t>
            </a: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o (nel ciclo di vita) e </a:t>
            </a:r>
            <a:r>
              <a:rPr lang="it-IT" sz="1600" b="1" dirty="0">
                <a:effectLst/>
                <a:latin typeface="Calibri" panose="020F0502020204030204" pitchFamily="34" charset="0"/>
                <a:ea typeface="Times New Roman" panose="02020603050405020304" pitchFamily="18" charset="0"/>
                <a:cs typeface="Times New Roman" panose="02020603050405020304" pitchFamily="18" charset="0"/>
              </a:rPr>
              <a:t>generazione rifiuti </a:t>
            </a:r>
          </a:p>
          <a:p>
            <a:pPr marL="285750" indent="-285750" algn="just">
              <a:lnSpc>
                <a:spcPct val="107000"/>
              </a:lnSpc>
              <a:spcAft>
                <a:spcPts val="600"/>
              </a:spcAft>
              <a:buFontTx/>
              <a:buChar char="-"/>
            </a:pPr>
            <a:r>
              <a:rPr lang="it-IT" sz="1600" dirty="0">
                <a:latin typeface="Calibri" panose="020F0502020204030204" pitchFamily="34" charset="0"/>
                <a:ea typeface="Times New Roman" panose="02020603050405020304" pitchFamily="18" charset="0"/>
                <a:cs typeface="Times New Roman" panose="02020603050405020304" pitchFamily="18" charset="0"/>
              </a:rPr>
              <a:t>Rischio di </a:t>
            </a:r>
            <a:r>
              <a:rPr lang="it-IT" sz="1600" b="1" dirty="0">
                <a:latin typeface="Calibri" panose="020F0502020204030204" pitchFamily="34" charset="0"/>
                <a:ea typeface="Times New Roman" panose="02020603050405020304" pitchFamily="18" charset="0"/>
                <a:cs typeface="Times New Roman" panose="02020603050405020304" pitchFamily="18" charset="0"/>
              </a:rPr>
              <a:t>abbandono strutture </a:t>
            </a:r>
            <a:r>
              <a:rPr lang="it-IT" sz="1600" dirty="0">
                <a:latin typeface="Calibri" panose="020F0502020204030204" pitchFamily="34" charset="0"/>
                <a:ea typeface="Times New Roman" panose="02020603050405020304" pitchFamily="18" charset="0"/>
                <a:cs typeface="Times New Roman" panose="02020603050405020304" pitchFamily="18" charset="0"/>
              </a:rPr>
              <a:t>precedentemente utilizzate</a:t>
            </a:r>
          </a:p>
          <a:p>
            <a:pPr marL="285750" indent="-285750" algn="just">
              <a:lnSpc>
                <a:spcPct val="107000"/>
              </a:lnSpc>
              <a:spcAft>
                <a:spcPts val="600"/>
              </a:spcAft>
              <a:buFontTx/>
              <a:buChar char="-"/>
            </a:pPr>
            <a:r>
              <a:rPr lang="it-IT" sz="1600" dirty="0">
                <a:latin typeface="Calibri" panose="020F0502020204030204" pitchFamily="34" charset="0"/>
                <a:ea typeface="Times New Roman" panose="02020603050405020304" pitchFamily="18" charset="0"/>
                <a:cs typeface="Times New Roman" panose="02020603050405020304" pitchFamily="18" charset="0"/>
              </a:rPr>
              <a:t>Influenza sui </a:t>
            </a:r>
            <a:r>
              <a:rPr lang="it-IT" sz="1600" b="1" dirty="0">
                <a:latin typeface="Calibri" panose="020F0502020204030204" pitchFamily="34" charset="0"/>
                <a:ea typeface="Times New Roman" panose="02020603050405020304" pitchFamily="18" charset="0"/>
                <a:cs typeface="Times New Roman" panose="02020603050405020304" pitchFamily="18" charset="0"/>
              </a:rPr>
              <a:t>flussi di traffico </a:t>
            </a:r>
            <a:r>
              <a:rPr lang="it-IT" sz="1600" dirty="0">
                <a:latin typeface="Calibri" panose="020F0502020204030204" pitchFamily="34" charset="0"/>
                <a:ea typeface="Times New Roman" panose="02020603050405020304" pitchFamily="18" charset="0"/>
                <a:cs typeface="Times New Roman" panose="02020603050405020304" pitchFamily="18" charset="0"/>
              </a:rPr>
              <a:t>e incremento inquinamento locale</a:t>
            </a:r>
          </a:p>
          <a:p>
            <a:pPr marL="285750" indent="-285750" algn="just">
              <a:lnSpc>
                <a:spcPct val="107000"/>
              </a:lnSpc>
              <a:spcAft>
                <a:spcPts val="600"/>
              </a:spcAft>
              <a:buFontTx/>
              <a:buChar char="-"/>
            </a:pPr>
            <a:r>
              <a:rPr lang="it-IT" sz="1600" b="1" dirty="0">
                <a:effectLst/>
                <a:latin typeface="Calibri" panose="020F0502020204030204" pitchFamily="34" charset="0"/>
                <a:ea typeface="Times New Roman" panose="02020603050405020304" pitchFamily="18" charset="0"/>
                <a:cs typeface="Times New Roman" panose="02020603050405020304" pitchFamily="18" charset="0"/>
              </a:rPr>
              <a:t>Impatti del cantiere </a:t>
            </a: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(consumo di energia, emissione polveri, rumore, ecc.)</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CasellaDiTesto 5">
            <a:extLst>
              <a:ext uri="{FF2B5EF4-FFF2-40B4-BE49-F238E27FC236}">
                <a16:creationId xmlns:a16="http://schemas.microsoft.com/office/drawing/2014/main" id="{0EAE39D9-C633-42A2-97D4-83B1B33D9BF1}"/>
              </a:ext>
            </a:extLst>
          </p:cNvPr>
          <p:cNvSpPr txBox="1"/>
          <p:nvPr/>
        </p:nvSpPr>
        <p:spPr>
          <a:xfrm>
            <a:off x="918634" y="4601801"/>
            <a:ext cx="3750048" cy="1705723"/>
          </a:xfrm>
          <a:prstGeom prst="rect">
            <a:avLst/>
          </a:prstGeom>
          <a:noFill/>
          <a:ln>
            <a:solidFill>
              <a:schemeClr val="tx2"/>
            </a:solidFill>
          </a:ln>
        </p:spPr>
        <p:txBody>
          <a:bodyPr wrap="square" rtlCol="0">
            <a:spAutoFit/>
          </a:bodyPr>
          <a:lstStyle/>
          <a:p>
            <a:pPr algn="just">
              <a:lnSpc>
                <a:spcPct val="107000"/>
              </a:lnSpc>
              <a:spcAft>
                <a:spcPts val="600"/>
              </a:spcAft>
            </a:pPr>
            <a:r>
              <a:rPr lang="it-IT" sz="1600" b="1" cap="small" dirty="0">
                <a:effectLst/>
                <a:latin typeface="Calibri" panose="020F0502020204030204" pitchFamily="34" charset="0"/>
                <a:ea typeface="Times New Roman" panose="02020603050405020304" pitchFamily="18" charset="0"/>
                <a:cs typeface="Calibri" panose="020F0502020204030204" pitchFamily="34" charset="0"/>
              </a:rPr>
              <a:t>Verde pubblico</a:t>
            </a:r>
          </a:p>
          <a:p>
            <a:pPr algn="just">
              <a:lnSpc>
                <a:spcPct val="107000"/>
              </a:lnSpc>
              <a:spcAft>
                <a:spcPts val="600"/>
              </a:spcAft>
            </a:pPr>
            <a:r>
              <a:rPr lang="it-IT" sz="1600" b="1" cap="small" dirty="0">
                <a:latin typeface="Calibri" panose="020F0502020204030204" pitchFamily="34" charset="0"/>
                <a:ea typeface="Times New Roman" panose="02020603050405020304" pitchFamily="18" charset="0"/>
                <a:cs typeface="Calibri" panose="020F0502020204030204" pitchFamily="34" charset="0"/>
              </a:rPr>
              <a:t>+ </a:t>
            </a:r>
            <a:r>
              <a:rPr lang="it-IT" sz="1600" dirty="0">
                <a:latin typeface="Calibri" panose="020F0502020204030204" pitchFamily="34" charset="0"/>
                <a:ea typeface="Times New Roman" panose="02020603050405020304" pitchFamily="18" charset="0"/>
                <a:cs typeface="Calibri" panose="020F0502020204030204" pitchFamily="34" charset="0"/>
              </a:rPr>
              <a:t>biodiversità</a:t>
            </a:r>
            <a:r>
              <a:rPr lang="it-IT" sz="1600" cap="small"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Aft>
                <a:spcPts val="600"/>
              </a:spcAft>
            </a:pPr>
            <a:r>
              <a:rPr lang="it-IT" sz="1600" cap="small" dirty="0">
                <a:latin typeface="Calibri" panose="020F0502020204030204" pitchFamily="34" charset="0"/>
                <a:ea typeface="Times New Roman" panose="02020603050405020304" pitchFamily="18" charset="0"/>
                <a:cs typeface="Calibri" panose="020F0502020204030204" pitchFamily="34" charset="0"/>
              </a:rPr>
              <a:t>+ </a:t>
            </a:r>
            <a:r>
              <a:rPr lang="it-IT" sz="1600" dirty="0">
                <a:latin typeface="Calibri" panose="020F0502020204030204" pitchFamily="34" charset="0"/>
                <a:ea typeface="Times New Roman" panose="02020603050405020304" pitchFamily="18" charset="0"/>
                <a:cs typeface="Calibri" panose="020F0502020204030204" pitchFamily="34" charset="0"/>
              </a:rPr>
              <a:t>benessere e qualità della </a:t>
            </a:r>
            <a:r>
              <a:rPr lang="it-IT" sz="1600" dirty="0">
                <a:latin typeface="Calibri" panose="020F0502020204030204" pitchFamily="34" charset="0"/>
                <a:cs typeface="Calibri" panose="020F0502020204030204" pitchFamily="34" charset="0"/>
              </a:rPr>
              <a:t>vita</a:t>
            </a:r>
          </a:p>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 mitigazione isola di calore</a:t>
            </a:r>
          </a:p>
          <a:p>
            <a:pPr algn="just">
              <a:lnSpc>
                <a:spcPct val="107000"/>
              </a:lnSpc>
              <a:spcAft>
                <a:spcPts val="600"/>
              </a:spcAft>
            </a:pPr>
            <a:r>
              <a:rPr lang="it-IT" sz="1600" dirty="0">
                <a:latin typeface="Calibri" panose="020F0502020204030204" pitchFamily="34" charset="0"/>
                <a:ea typeface="Times New Roman" panose="02020603050405020304" pitchFamily="18" charset="0"/>
                <a:cs typeface="Calibri" panose="020F0502020204030204" pitchFamily="34" charset="0"/>
              </a:rPr>
              <a:t>+ drenaggio suolo</a:t>
            </a:r>
            <a:r>
              <a:rPr lang="it-IT" sz="16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7" name="CasellaDiTesto 6">
            <a:extLst>
              <a:ext uri="{FF2B5EF4-FFF2-40B4-BE49-F238E27FC236}">
                <a16:creationId xmlns:a16="http://schemas.microsoft.com/office/drawing/2014/main" id="{1404E44C-A303-464B-AA8D-FAFFCCB95C30}"/>
              </a:ext>
            </a:extLst>
          </p:cNvPr>
          <p:cNvSpPr txBox="1"/>
          <p:nvPr/>
        </p:nvSpPr>
        <p:spPr>
          <a:xfrm>
            <a:off x="7692113" y="526744"/>
            <a:ext cx="4499887" cy="584775"/>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Minimizzare il consumo di suolo, garantire invarianza idraulica, SUDS</a:t>
            </a:r>
            <a:endParaRPr lang="it-IT" sz="1600" dirty="0"/>
          </a:p>
        </p:txBody>
      </p:sp>
      <p:sp>
        <p:nvSpPr>
          <p:cNvPr id="8" name="CasellaDiTesto 7">
            <a:extLst>
              <a:ext uri="{FF2B5EF4-FFF2-40B4-BE49-F238E27FC236}">
                <a16:creationId xmlns:a16="http://schemas.microsoft.com/office/drawing/2014/main" id="{AD07A3CD-1038-4CA5-B91E-7F4A6E06B5A1}"/>
              </a:ext>
            </a:extLst>
          </p:cNvPr>
          <p:cNvSpPr txBox="1"/>
          <p:nvPr/>
        </p:nvSpPr>
        <p:spPr>
          <a:xfrm>
            <a:off x="7692113" y="1178623"/>
            <a:ext cx="4499887" cy="2062103"/>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 Buon inserimento paesaggistico, attenzione a configurazioni urbanistiche, naturalistiche e paesaggistiche dei contesti di riferimento in particolare in presenza di elementi di valore</a:t>
            </a:r>
          </a:p>
          <a:p>
            <a:r>
              <a:rPr lang="it-IT" sz="1600" dirty="0">
                <a:latin typeface="Calibri" panose="020F0502020204030204" pitchFamily="34" charset="0"/>
              </a:rPr>
              <a:t>- Nuove costruzioni come occasione di riordino urbanistico e nuova identità  </a:t>
            </a:r>
          </a:p>
          <a:p>
            <a:r>
              <a:rPr lang="it-IT" sz="1600" dirty="0">
                <a:latin typeface="Calibri" panose="020F0502020204030204" pitchFamily="34" charset="0"/>
              </a:rPr>
              <a:t>- Nell’edificato storico necessario rapportarsi con l’assetto consolidato della viabilità</a:t>
            </a:r>
            <a:endParaRPr lang="it-IT" sz="1600" dirty="0"/>
          </a:p>
        </p:txBody>
      </p:sp>
      <p:sp>
        <p:nvSpPr>
          <p:cNvPr id="9" name="CasellaDiTesto 8">
            <a:extLst>
              <a:ext uri="{FF2B5EF4-FFF2-40B4-BE49-F238E27FC236}">
                <a16:creationId xmlns:a16="http://schemas.microsoft.com/office/drawing/2014/main" id="{546818C7-F314-4593-B18E-C1FD306D1697}"/>
              </a:ext>
            </a:extLst>
          </p:cNvPr>
          <p:cNvSpPr txBox="1"/>
          <p:nvPr/>
        </p:nvSpPr>
        <p:spPr>
          <a:xfrm>
            <a:off x="7692113" y="3959145"/>
            <a:ext cx="4499887" cy="584775"/>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Approfondire il tema dei flussi veicolari; progettare accessibilità ciclopedonale e sostenibile </a:t>
            </a:r>
            <a:endParaRPr lang="it-IT" sz="1600" dirty="0"/>
          </a:p>
        </p:txBody>
      </p:sp>
      <p:sp>
        <p:nvSpPr>
          <p:cNvPr id="10" name="CasellaDiTesto 9">
            <a:extLst>
              <a:ext uri="{FF2B5EF4-FFF2-40B4-BE49-F238E27FC236}">
                <a16:creationId xmlns:a16="http://schemas.microsoft.com/office/drawing/2014/main" id="{B1A7839C-CC76-43A2-BA47-DFA4F90ED5C4}"/>
              </a:ext>
            </a:extLst>
          </p:cNvPr>
          <p:cNvSpPr txBox="1"/>
          <p:nvPr/>
        </p:nvSpPr>
        <p:spPr>
          <a:xfrm>
            <a:off x="7692113" y="4998236"/>
            <a:ext cx="4499887" cy="338554"/>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Buone pratiche di cantiere</a:t>
            </a:r>
            <a:endParaRPr lang="it-IT" sz="1600" dirty="0"/>
          </a:p>
        </p:txBody>
      </p:sp>
      <p:sp>
        <p:nvSpPr>
          <p:cNvPr id="11" name="CasellaDiTesto 10">
            <a:extLst>
              <a:ext uri="{FF2B5EF4-FFF2-40B4-BE49-F238E27FC236}">
                <a16:creationId xmlns:a16="http://schemas.microsoft.com/office/drawing/2014/main" id="{1C309083-5EBF-467D-9E94-048FB28F368D}"/>
              </a:ext>
            </a:extLst>
          </p:cNvPr>
          <p:cNvSpPr txBox="1"/>
          <p:nvPr/>
        </p:nvSpPr>
        <p:spPr>
          <a:xfrm>
            <a:off x="7692113" y="4601801"/>
            <a:ext cx="4499887" cy="338554"/>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Criteri NZEB e CAM Edilizia </a:t>
            </a:r>
            <a:endParaRPr lang="it-IT" sz="1600" dirty="0"/>
          </a:p>
        </p:txBody>
      </p:sp>
      <p:sp>
        <p:nvSpPr>
          <p:cNvPr id="12" name="CasellaDiTesto 11">
            <a:extLst>
              <a:ext uri="{FF2B5EF4-FFF2-40B4-BE49-F238E27FC236}">
                <a16:creationId xmlns:a16="http://schemas.microsoft.com/office/drawing/2014/main" id="{AB1F1EE7-5E74-452C-9B87-32DD015239C8}"/>
              </a:ext>
            </a:extLst>
          </p:cNvPr>
          <p:cNvSpPr txBox="1"/>
          <p:nvPr/>
        </p:nvSpPr>
        <p:spPr>
          <a:xfrm>
            <a:off x="7692113" y="3307830"/>
            <a:ext cx="4499887" cy="584775"/>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Evitare realizzazione in aree sensibili  della RER, procedura di VIC in caso di interferenze con RN2000</a:t>
            </a:r>
            <a:endParaRPr lang="it-IT" sz="1600" dirty="0"/>
          </a:p>
        </p:txBody>
      </p:sp>
      <p:sp>
        <p:nvSpPr>
          <p:cNvPr id="13" name="CasellaDiTesto 12">
            <a:extLst>
              <a:ext uri="{FF2B5EF4-FFF2-40B4-BE49-F238E27FC236}">
                <a16:creationId xmlns:a16="http://schemas.microsoft.com/office/drawing/2014/main" id="{5E0B2436-7C75-40D5-8A3B-4EF376943F9A}"/>
              </a:ext>
            </a:extLst>
          </p:cNvPr>
          <p:cNvSpPr txBox="1"/>
          <p:nvPr/>
        </p:nvSpPr>
        <p:spPr>
          <a:xfrm>
            <a:off x="4789255" y="5537332"/>
            <a:ext cx="4195087" cy="338554"/>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Piano di manutenzione del verde</a:t>
            </a:r>
            <a:endParaRPr lang="it-IT" sz="1600" dirty="0"/>
          </a:p>
        </p:txBody>
      </p:sp>
      <p:sp>
        <p:nvSpPr>
          <p:cNvPr id="14" name="CasellaDiTesto 13">
            <a:extLst>
              <a:ext uri="{FF2B5EF4-FFF2-40B4-BE49-F238E27FC236}">
                <a16:creationId xmlns:a16="http://schemas.microsoft.com/office/drawing/2014/main" id="{4C768D7C-94AA-4019-82C6-E48A065E510D}"/>
              </a:ext>
            </a:extLst>
          </p:cNvPr>
          <p:cNvSpPr txBox="1"/>
          <p:nvPr/>
        </p:nvSpPr>
        <p:spPr>
          <a:xfrm>
            <a:off x="4789255" y="5987533"/>
            <a:ext cx="4195087" cy="830997"/>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Potenziamento biodiversità e RER/REL (aiuole biodiverse, sostegno impollinatori, SUDS, forestazione urbana) </a:t>
            </a:r>
            <a:endParaRPr lang="it-IT" sz="1600" dirty="0"/>
          </a:p>
        </p:txBody>
      </p:sp>
      <p:sp>
        <p:nvSpPr>
          <p:cNvPr id="15" name="CasellaDiTesto 14">
            <a:extLst>
              <a:ext uri="{FF2B5EF4-FFF2-40B4-BE49-F238E27FC236}">
                <a16:creationId xmlns:a16="http://schemas.microsoft.com/office/drawing/2014/main" id="{88CC9E76-E170-49E6-8248-2289E9B3D561}"/>
              </a:ext>
            </a:extLst>
          </p:cNvPr>
          <p:cNvSpPr txBox="1"/>
          <p:nvPr/>
        </p:nvSpPr>
        <p:spPr>
          <a:xfrm>
            <a:off x="918634" y="6465707"/>
            <a:ext cx="3750048" cy="338554"/>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Evitare specie esotiche invasive</a:t>
            </a:r>
            <a:endParaRPr lang="it-IT" sz="1600" dirty="0"/>
          </a:p>
        </p:txBody>
      </p:sp>
      <p:sp>
        <p:nvSpPr>
          <p:cNvPr id="16" name="CasellaDiTesto 15">
            <a:extLst>
              <a:ext uri="{FF2B5EF4-FFF2-40B4-BE49-F238E27FC236}">
                <a16:creationId xmlns:a16="http://schemas.microsoft.com/office/drawing/2014/main" id="{3F113CC6-E147-4CF4-93F3-89937817B79E}"/>
              </a:ext>
            </a:extLst>
          </p:cNvPr>
          <p:cNvSpPr txBox="1"/>
          <p:nvPr/>
        </p:nvSpPr>
        <p:spPr>
          <a:xfrm>
            <a:off x="4789255" y="5052002"/>
            <a:ext cx="2699656" cy="338554"/>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CAM arredo urbano</a:t>
            </a:r>
            <a:endParaRPr lang="it-IT" sz="1600" dirty="0"/>
          </a:p>
        </p:txBody>
      </p:sp>
      <p:sp>
        <p:nvSpPr>
          <p:cNvPr id="17" name="CasellaDiTesto 16">
            <a:extLst>
              <a:ext uri="{FF2B5EF4-FFF2-40B4-BE49-F238E27FC236}">
                <a16:creationId xmlns:a16="http://schemas.microsoft.com/office/drawing/2014/main" id="{AC46324C-F624-4D40-B43B-C2BC9D5F7EAF}"/>
              </a:ext>
            </a:extLst>
          </p:cNvPr>
          <p:cNvSpPr txBox="1"/>
          <p:nvPr/>
        </p:nvSpPr>
        <p:spPr>
          <a:xfrm>
            <a:off x="4789255" y="4581060"/>
            <a:ext cx="2699656" cy="338554"/>
          </a:xfrm>
          <a:prstGeom prst="rect">
            <a:avLst/>
          </a:prstGeom>
          <a:solidFill>
            <a:schemeClr val="accent3">
              <a:lumMod val="40000"/>
              <a:lumOff val="60000"/>
            </a:schemeClr>
          </a:solidFill>
        </p:spPr>
        <p:txBody>
          <a:bodyPr wrap="square" rtlCol="0">
            <a:spAutoFit/>
          </a:bodyPr>
          <a:lstStyle/>
          <a:p>
            <a:r>
              <a:rPr lang="it-IT" sz="1600" dirty="0">
                <a:latin typeface="Calibri" panose="020F0502020204030204" pitchFamily="34" charset="0"/>
              </a:rPr>
              <a:t>Comunità locali, educazione</a:t>
            </a:r>
            <a:endParaRPr lang="it-IT" sz="1600" dirty="0"/>
          </a:p>
        </p:txBody>
      </p:sp>
    </p:spTree>
    <p:extLst>
      <p:ext uri="{BB962C8B-B14F-4D97-AF65-F5344CB8AC3E}">
        <p14:creationId xmlns:p14="http://schemas.microsoft.com/office/powerpoint/2010/main" val="60716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631F53B-D629-4BA0-AFA8-C79646F04566}"/>
              </a:ext>
            </a:extLst>
          </p:cNvPr>
          <p:cNvSpPr>
            <a:spLocks noGrp="1"/>
          </p:cNvSpPr>
          <p:nvPr>
            <p:ph type="sldNum" sz="quarter" idx="12"/>
          </p:nvPr>
        </p:nvSpPr>
        <p:spPr/>
        <p:txBody>
          <a:bodyPr/>
          <a:lstStyle/>
          <a:p>
            <a:fld id="{4F6FB7D8-7B4D-4F38-A6D0-019280C015F5}" type="slidenum">
              <a:rPr lang="it-IT" smtClean="0"/>
              <a:t>2</a:t>
            </a:fld>
            <a:endParaRPr lang="it-IT"/>
          </a:p>
        </p:txBody>
      </p:sp>
      <p:sp>
        <p:nvSpPr>
          <p:cNvPr id="3" name="CasellaDiTesto 2">
            <a:extLst>
              <a:ext uri="{FF2B5EF4-FFF2-40B4-BE49-F238E27FC236}">
                <a16:creationId xmlns:a16="http://schemas.microsoft.com/office/drawing/2014/main" id="{FC61F957-E2C9-482A-A5FA-8376A50613A8}"/>
              </a:ext>
            </a:extLst>
          </p:cNvPr>
          <p:cNvSpPr txBox="1"/>
          <p:nvPr/>
        </p:nvSpPr>
        <p:spPr>
          <a:xfrm>
            <a:off x="798286" y="632820"/>
            <a:ext cx="11393714" cy="6113084"/>
          </a:xfrm>
          <a:prstGeom prst="rect">
            <a:avLst/>
          </a:prstGeom>
          <a:noFill/>
        </p:spPr>
        <p:txBody>
          <a:bodyPr wrap="square" rtlCol="0">
            <a:spAutoFit/>
          </a:bodyPr>
          <a:lstStyle/>
          <a:p>
            <a:pPr marL="342900" indent="-342900">
              <a:lnSpc>
                <a:spcPct val="150000"/>
              </a:lnSpc>
              <a:buAutoNum type="arabicPeriod"/>
            </a:pPr>
            <a:r>
              <a:rPr lang="it-IT" dirty="0"/>
              <a:t>Percorso integrato per l’elaborazione del programma e la VAS	</a:t>
            </a:r>
          </a:p>
          <a:p>
            <a:pPr marL="342900" indent="-342900">
              <a:lnSpc>
                <a:spcPct val="150000"/>
              </a:lnSpc>
              <a:buAutoNum type="arabicPeriod"/>
            </a:pPr>
            <a:r>
              <a:rPr lang="it-IT" dirty="0"/>
              <a:t>Programma FESR: obiettivi,  sintesi dei contenuti e piano finanziario	</a:t>
            </a:r>
          </a:p>
          <a:p>
            <a:pPr marL="342900" indent="-342900">
              <a:lnSpc>
                <a:spcPct val="150000"/>
              </a:lnSpc>
              <a:buAutoNum type="arabicPeriod" startAt="3"/>
            </a:pPr>
            <a:r>
              <a:rPr lang="it-IT" dirty="0"/>
              <a:t>Obiettivi di sostenibilità di riferimento	</a:t>
            </a:r>
          </a:p>
          <a:p>
            <a:pPr marL="342900" indent="-342900">
              <a:lnSpc>
                <a:spcPct val="150000"/>
              </a:lnSpc>
              <a:buAutoNum type="arabicPeriod" startAt="3"/>
            </a:pPr>
            <a:r>
              <a:rPr lang="it-IT" dirty="0"/>
              <a:t>Analisi dei punti di forza e debolezza del contesto lombardo	</a:t>
            </a:r>
          </a:p>
          <a:p>
            <a:pPr marL="342900" indent="-342900">
              <a:lnSpc>
                <a:spcPct val="150000"/>
              </a:lnSpc>
              <a:buAutoNum type="arabicPeriod" startAt="5"/>
            </a:pPr>
            <a:r>
              <a:rPr lang="it-IT" dirty="0"/>
              <a:t>Scenario di riferimento	</a:t>
            </a:r>
          </a:p>
          <a:p>
            <a:pPr>
              <a:lnSpc>
                <a:spcPct val="150000"/>
              </a:lnSpc>
            </a:pPr>
            <a:r>
              <a:rPr lang="it-IT" dirty="0"/>
              <a:t>6.   Analisi e valutazione delle alternative	</a:t>
            </a:r>
          </a:p>
          <a:p>
            <a:pPr marL="342900" indent="-342900">
              <a:lnSpc>
                <a:spcPct val="150000"/>
              </a:lnSpc>
              <a:buAutoNum type="arabicPeriod" startAt="7"/>
            </a:pPr>
            <a:r>
              <a:rPr lang="it-IT" dirty="0"/>
              <a:t>Valutazione degli effetti ambientali, orientamenti per la sostenibilità e verifica del principio “do </a:t>
            </a:r>
            <a:r>
              <a:rPr lang="it-IT" dirty="0" err="1"/>
              <a:t>not</a:t>
            </a:r>
            <a:r>
              <a:rPr lang="it-IT" dirty="0"/>
              <a:t> </a:t>
            </a:r>
            <a:r>
              <a:rPr lang="it-IT" dirty="0" err="1"/>
              <a:t>significant</a:t>
            </a:r>
            <a:r>
              <a:rPr lang="it-IT" dirty="0"/>
              <a:t> </a:t>
            </a:r>
            <a:r>
              <a:rPr lang="it-IT" dirty="0" err="1"/>
              <a:t>harm</a:t>
            </a:r>
            <a:r>
              <a:rPr lang="it-IT" dirty="0"/>
              <a:t>”</a:t>
            </a:r>
          </a:p>
          <a:p>
            <a:pPr marL="342900" indent="-342900">
              <a:lnSpc>
                <a:spcPct val="150000"/>
              </a:lnSpc>
              <a:buAutoNum type="arabicPeriod" startAt="7"/>
            </a:pPr>
            <a:r>
              <a:rPr lang="it-IT" dirty="0"/>
              <a:t>Analisi di coerenza	</a:t>
            </a:r>
          </a:p>
          <a:p>
            <a:pPr marL="342900" indent="-342900">
              <a:lnSpc>
                <a:spcPct val="150000"/>
              </a:lnSpc>
              <a:buAutoNum type="arabicPeriod" startAt="7"/>
            </a:pPr>
            <a:r>
              <a:rPr lang="it-IT" dirty="0"/>
              <a:t>Progettazione del sistema di monitoraggio e governance ambientale per l’attuazione del Programma FESR</a:t>
            </a:r>
          </a:p>
          <a:p>
            <a:pPr marL="342900" indent="-342900">
              <a:lnSpc>
                <a:spcPct val="150000"/>
              </a:lnSpc>
              <a:buAutoNum type="arabicPeriod" startAt="7"/>
            </a:pPr>
            <a:endParaRPr lang="it-IT" dirty="0"/>
          </a:p>
          <a:p>
            <a:pPr algn="just">
              <a:lnSpc>
                <a:spcPct val="107000"/>
              </a:lnSpc>
              <a:spcAft>
                <a:spcPts val="6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Allegato 1 Quadro programmatico</a:t>
            </a:r>
          </a:p>
          <a:p>
            <a:pPr algn="just">
              <a:lnSpc>
                <a:spcPct val="107000"/>
              </a:lnSpc>
              <a:spcAft>
                <a:spcPts val="600"/>
              </a:spcAft>
            </a:pPr>
            <a:r>
              <a:rPr lang="it-IT" sz="1800" dirty="0">
                <a:effectLst/>
                <a:latin typeface="Calibri" panose="020F0502020204030204" pitchFamily="34" charset="0"/>
                <a:ea typeface="Times New Roman" panose="02020603050405020304" pitchFamily="18" charset="0"/>
                <a:cs typeface="Calibri" panose="020F0502020204030204" pitchFamily="34" charset="0"/>
              </a:rPr>
              <a:t>Allegato 2 Analisi di contesto</a:t>
            </a:r>
          </a:p>
          <a:p>
            <a:pPr algn="just">
              <a:lnSpc>
                <a:spcPct val="107000"/>
              </a:lnSpc>
              <a:spcAft>
                <a:spcPts val="600"/>
              </a:spcAft>
            </a:pPr>
            <a:r>
              <a:rPr lang="it-IT" sz="1800" b="1"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Allegato 3 Percorso partecipativo della fase di </a:t>
            </a:r>
            <a:r>
              <a:rPr lang="it-IT" sz="1800" b="1" dirty="0" err="1">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scoping</a:t>
            </a:r>
            <a:r>
              <a:rPr lang="it-IT" sz="1800" b="1"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 (29 osservazioni)</a:t>
            </a:r>
          </a:p>
          <a:p>
            <a:pPr algn="just">
              <a:lnSpc>
                <a:spcPct val="107000"/>
              </a:lnSpc>
              <a:spcAft>
                <a:spcPts val="600"/>
              </a:spcAft>
            </a:pPr>
            <a:r>
              <a:rPr lang="it-IT" sz="1800" b="1"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Allegato 4 Studio di incidenza ambientale </a:t>
            </a:r>
          </a:p>
          <a:p>
            <a:pPr>
              <a:lnSpc>
                <a:spcPct val="150000"/>
              </a:lnSpc>
            </a:pPr>
            <a:r>
              <a:rPr lang="it-IT" dirty="0"/>
              <a:t>		</a:t>
            </a:r>
          </a:p>
        </p:txBody>
      </p:sp>
      <p:sp>
        <p:nvSpPr>
          <p:cNvPr id="4" name="Titolo 1">
            <a:extLst>
              <a:ext uri="{FF2B5EF4-FFF2-40B4-BE49-F238E27FC236}">
                <a16:creationId xmlns:a16="http://schemas.microsoft.com/office/drawing/2014/main" id="{93CC502A-6FC2-4AF0-A7BB-3AEC147960B2}"/>
              </a:ext>
            </a:extLst>
          </p:cNvPr>
          <p:cNvSpPr txBox="1">
            <a:spLocks/>
          </p:cNvSpPr>
          <p:nvPr/>
        </p:nvSpPr>
        <p:spPr>
          <a:xfrm>
            <a:off x="867805" y="-402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Indice</a:t>
            </a:r>
          </a:p>
        </p:txBody>
      </p:sp>
      <p:sp>
        <p:nvSpPr>
          <p:cNvPr id="5" name="Rettangolo 4">
            <a:extLst>
              <a:ext uri="{FF2B5EF4-FFF2-40B4-BE49-F238E27FC236}">
                <a16:creationId xmlns:a16="http://schemas.microsoft.com/office/drawing/2014/main" id="{95BA8AE8-32FA-4E3C-BA18-E83A2C4F5F41}"/>
              </a:ext>
            </a:extLst>
          </p:cNvPr>
          <p:cNvSpPr/>
          <p:nvPr/>
        </p:nvSpPr>
        <p:spPr>
          <a:xfrm>
            <a:off x="798285" y="2743200"/>
            <a:ext cx="11274895" cy="1803748"/>
          </a:xfrm>
          <a:prstGeom prst="rect">
            <a:avLst/>
          </a:prstGeom>
          <a:noFill/>
          <a:ln w="19050">
            <a:solidFill>
              <a:srgbClr val="1299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A36D8457-0DA1-4053-8F67-8A355EA42DA2}"/>
              </a:ext>
            </a:extLst>
          </p:cNvPr>
          <p:cNvSpPr txBox="1"/>
          <p:nvPr/>
        </p:nvSpPr>
        <p:spPr>
          <a:xfrm>
            <a:off x="9169053" y="2327373"/>
            <a:ext cx="3012615" cy="369332"/>
          </a:xfrm>
          <a:prstGeom prst="rect">
            <a:avLst/>
          </a:prstGeom>
          <a:solidFill>
            <a:schemeClr val="accent3">
              <a:lumMod val="40000"/>
              <a:lumOff val="60000"/>
            </a:schemeClr>
          </a:solidFill>
        </p:spPr>
        <p:txBody>
          <a:bodyPr wrap="square" rtlCol="0">
            <a:spAutoFit/>
          </a:bodyPr>
          <a:lstStyle/>
          <a:p>
            <a:r>
              <a:rPr lang="it-IT" b="1" dirty="0">
                <a:solidFill>
                  <a:srgbClr val="008341"/>
                </a:solidFill>
              </a:rPr>
              <a:t>Focus della presentazione </a:t>
            </a:r>
          </a:p>
        </p:txBody>
      </p:sp>
      <p:sp>
        <p:nvSpPr>
          <p:cNvPr id="7" name="CasellaDiTesto 6">
            <a:extLst>
              <a:ext uri="{FF2B5EF4-FFF2-40B4-BE49-F238E27FC236}">
                <a16:creationId xmlns:a16="http://schemas.microsoft.com/office/drawing/2014/main" id="{B3B37AE3-60AD-435F-BC1C-D845E8857CEF}"/>
              </a:ext>
            </a:extLst>
          </p:cNvPr>
          <p:cNvSpPr txBox="1"/>
          <p:nvPr/>
        </p:nvSpPr>
        <p:spPr>
          <a:xfrm>
            <a:off x="8287243" y="5030673"/>
            <a:ext cx="3785937" cy="923330"/>
          </a:xfrm>
          <a:prstGeom prst="rect">
            <a:avLst/>
          </a:prstGeom>
          <a:solidFill>
            <a:schemeClr val="accent3">
              <a:lumMod val="40000"/>
              <a:lumOff val="60000"/>
            </a:schemeClr>
          </a:solidFill>
        </p:spPr>
        <p:txBody>
          <a:bodyPr wrap="square" rtlCol="0">
            <a:spAutoFit/>
          </a:bodyPr>
          <a:lstStyle/>
          <a:p>
            <a:r>
              <a:rPr lang="it-IT" dirty="0"/>
              <a:t>Il Rapporto ambientale segue la fase di </a:t>
            </a:r>
            <a:r>
              <a:rPr lang="it-IT" dirty="0" err="1"/>
              <a:t>scoping</a:t>
            </a:r>
            <a:r>
              <a:rPr lang="it-IT" dirty="0"/>
              <a:t> (Rapporto preliminare) e tiene conto delle osservazioni pervenute</a:t>
            </a:r>
          </a:p>
        </p:txBody>
      </p:sp>
    </p:spTree>
    <p:extLst>
      <p:ext uri="{BB962C8B-B14F-4D97-AF65-F5344CB8AC3E}">
        <p14:creationId xmlns:p14="http://schemas.microsoft.com/office/powerpoint/2010/main" val="411086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20</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 OS 5 Un’Europa più vicina ai cittadini </a:t>
            </a:r>
          </a:p>
        </p:txBody>
      </p:sp>
      <p:pic>
        <p:nvPicPr>
          <p:cNvPr id="5" name="Immagine 4">
            <a:extLst>
              <a:ext uri="{FF2B5EF4-FFF2-40B4-BE49-F238E27FC236}">
                <a16:creationId xmlns:a16="http://schemas.microsoft.com/office/drawing/2014/main" id="{0C659930-DB8C-4D6E-88F5-BEEC5A8C2CE4}"/>
              </a:ext>
            </a:extLst>
          </p:cNvPr>
          <p:cNvPicPr>
            <a:picLocks noChangeAspect="1"/>
          </p:cNvPicPr>
          <p:nvPr/>
        </p:nvPicPr>
        <p:blipFill rotWithShape="1">
          <a:blip r:embed="rId2">
            <a:extLst>
              <a:ext uri="{28A0092B-C50C-407E-A947-70E740481C1C}">
                <a14:useLocalDpi xmlns:a14="http://schemas.microsoft.com/office/drawing/2010/main" val="0"/>
              </a:ext>
            </a:extLst>
          </a:blip>
          <a:srcRect l="11430" r="8110"/>
          <a:stretch/>
        </p:blipFill>
        <p:spPr bwMode="auto">
          <a:xfrm>
            <a:off x="1432773" y="941551"/>
            <a:ext cx="5840095" cy="4083050"/>
          </a:xfrm>
          <a:prstGeom prst="rect">
            <a:avLst/>
          </a:prstGeom>
          <a:ln>
            <a:noFill/>
          </a:ln>
          <a:extLst>
            <a:ext uri="{53640926-AAD7-44D8-BBD7-CCE9431645EC}">
              <a14:shadowObscured xmlns:a14="http://schemas.microsoft.com/office/drawing/2010/main"/>
            </a:ext>
          </a:extLst>
        </p:spPr>
      </p:pic>
      <p:sp>
        <p:nvSpPr>
          <p:cNvPr id="7" name="CasellaDiTesto 6">
            <a:extLst>
              <a:ext uri="{FF2B5EF4-FFF2-40B4-BE49-F238E27FC236}">
                <a16:creationId xmlns:a16="http://schemas.microsoft.com/office/drawing/2014/main" id="{C24E6E2D-533C-4C90-8099-84EAC1D4FE7F}"/>
              </a:ext>
            </a:extLst>
          </p:cNvPr>
          <p:cNvSpPr txBox="1"/>
          <p:nvPr/>
        </p:nvSpPr>
        <p:spPr>
          <a:xfrm>
            <a:off x="1176868" y="941551"/>
            <a:ext cx="6096000" cy="369332"/>
          </a:xfrm>
          <a:prstGeom prst="rect">
            <a:avLst/>
          </a:prstGeom>
          <a:noFill/>
        </p:spPr>
        <p:txBody>
          <a:bodyPr wrap="square">
            <a:spAutoFit/>
          </a:bodyPr>
          <a:lstStyle/>
          <a:p>
            <a:r>
              <a:rPr lang="it-IT" b="1" cap="small" dirty="0"/>
              <a:t>Aree interne</a:t>
            </a:r>
          </a:p>
        </p:txBody>
      </p:sp>
      <p:sp>
        <p:nvSpPr>
          <p:cNvPr id="8" name="CasellaDiTesto 7">
            <a:extLst>
              <a:ext uri="{FF2B5EF4-FFF2-40B4-BE49-F238E27FC236}">
                <a16:creationId xmlns:a16="http://schemas.microsoft.com/office/drawing/2014/main" id="{5AF3FC6A-D0EB-47D6-AF14-EDE9621E74AE}"/>
              </a:ext>
            </a:extLst>
          </p:cNvPr>
          <p:cNvSpPr txBox="1"/>
          <p:nvPr/>
        </p:nvSpPr>
        <p:spPr>
          <a:xfrm>
            <a:off x="8040914" y="1416504"/>
            <a:ext cx="3860800" cy="1477328"/>
          </a:xfrm>
          <a:prstGeom prst="rect">
            <a:avLst/>
          </a:prstGeom>
          <a:solidFill>
            <a:schemeClr val="accent3">
              <a:lumMod val="40000"/>
              <a:lumOff val="60000"/>
            </a:schemeClr>
          </a:solidFill>
        </p:spPr>
        <p:txBody>
          <a:bodyPr wrap="square" rtlCol="0">
            <a:spAutoFit/>
          </a:bodyPr>
          <a:lstStyle/>
          <a:p>
            <a:r>
              <a:rPr lang="it-IT" sz="1800" b="1" dirty="0">
                <a:effectLst/>
                <a:latin typeface="Calibri" panose="020F0502020204030204" pitchFamily="34" charset="0"/>
                <a:ea typeface="Times New Roman" panose="02020603050405020304" pitchFamily="18" charset="0"/>
                <a:cs typeface="Calibri" panose="020F0502020204030204" pitchFamily="34" charset="0"/>
              </a:rPr>
              <a:t>Tipologie di intervento peculiari delle Aree interne:</a:t>
            </a:r>
          </a:p>
          <a:p>
            <a:pPr marL="285750" indent="-285750">
              <a:buFont typeface="Wingdings" panose="05000000000000000000" pitchFamily="2" charset="2"/>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Restauri/recuperi di beni culturali </a:t>
            </a:r>
          </a:p>
          <a:p>
            <a:pPr marL="285750" indent="-285750">
              <a:buFont typeface="Wingdings" panose="05000000000000000000" pitchFamily="2" charset="2"/>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Ammodernamento delle strutture ricettive e di ristorazione</a:t>
            </a:r>
          </a:p>
        </p:txBody>
      </p:sp>
      <p:sp>
        <p:nvSpPr>
          <p:cNvPr id="9" name="CasellaDiTesto 8">
            <a:extLst>
              <a:ext uri="{FF2B5EF4-FFF2-40B4-BE49-F238E27FC236}">
                <a16:creationId xmlns:a16="http://schemas.microsoft.com/office/drawing/2014/main" id="{CD9AC069-42C3-4985-A2D7-B029CC023915}"/>
              </a:ext>
            </a:extLst>
          </p:cNvPr>
          <p:cNvSpPr txBox="1"/>
          <p:nvPr/>
        </p:nvSpPr>
        <p:spPr>
          <a:xfrm>
            <a:off x="918634" y="5278899"/>
            <a:ext cx="9367074" cy="1477328"/>
          </a:xfrm>
          <a:prstGeom prst="rect">
            <a:avLst/>
          </a:prstGeom>
          <a:solidFill>
            <a:schemeClr val="accent3">
              <a:lumMod val="40000"/>
              <a:lumOff val="60000"/>
            </a:schemeClr>
          </a:solidFill>
        </p:spPr>
        <p:txBody>
          <a:bodyPr wrap="square" rtlCol="0">
            <a:spAutoFit/>
          </a:bodyPr>
          <a:lstStyle/>
          <a:p>
            <a:r>
              <a:rPr lang="it-IT" dirty="0"/>
              <a:t>Nel paragrafo Aree interne è presente:</a:t>
            </a:r>
          </a:p>
          <a:p>
            <a:pPr marL="285750" indent="-285750">
              <a:buFontTx/>
              <a:buChar char="-"/>
            </a:pPr>
            <a:r>
              <a:rPr lang="it-IT" dirty="0"/>
              <a:t>la valutazione degli effetti e un set di orientamenti per la sostenibilità perle due tipologie di intervento peculiari</a:t>
            </a:r>
          </a:p>
          <a:p>
            <a:pPr marL="285750" indent="-285750">
              <a:buFontTx/>
              <a:buChar char="-"/>
            </a:pPr>
            <a:r>
              <a:rPr lang="it-IT" dirty="0"/>
              <a:t>un set di orientamenti per la sostenibilità per fascia paesaggistica: pianura irrigua, sistema montano e collinare, fondovalle e coste dei laghi utili alla definizione delle strategie </a:t>
            </a:r>
          </a:p>
        </p:txBody>
      </p:sp>
      <p:sp>
        <p:nvSpPr>
          <p:cNvPr id="10" name="CasellaDiTesto 9">
            <a:extLst>
              <a:ext uri="{FF2B5EF4-FFF2-40B4-BE49-F238E27FC236}">
                <a16:creationId xmlns:a16="http://schemas.microsoft.com/office/drawing/2014/main" id="{558E1F24-9D4B-4854-9687-9875948FCD81}"/>
              </a:ext>
            </a:extLst>
          </p:cNvPr>
          <p:cNvSpPr txBox="1"/>
          <p:nvPr/>
        </p:nvSpPr>
        <p:spPr>
          <a:xfrm>
            <a:off x="7628351" y="3983277"/>
            <a:ext cx="4273363" cy="369332"/>
          </a:xfrm>
          <a:prstGeom prst="rect">
            <a:avLst/>
          </a:prstGeom>
          <a:noFill/>
        </p:spPr>
        <p:txBody>
          <a:bodyPr wrap="square" rtlCol="0">
            <a:spAutoFit/>
          </a:bodyPr>
          <a:lstStyle/>
          <a:p>
            <a:r>
              <a:rPr lang="it-IT" i="1" dirty="0"/>
              <a:t>La valutazione prosegue in fase attuativa </a:t>
            </a:r>
          </a:p>
        </p:txBody>
      </p:sp>
    </p:spTree>
    <p:extLst>
      <p:ext uri="{BB962C8B-B14F-4D97-AF65-F5344CB8AC3E}">
        <p14:creationId xmlns:p14="http://schemas.microsoft.com/office/powerpoint/2010/main" val="416301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1251C5-290F-420D-A7B6-6AA5351F6E72}"/>
              </a:ext>
            </a:extLst>
          </p:cNvPr>
          <p:cNvSpPr>
            <a:spLocks noGrp="1"/>
          </p:cNvSpPr>
          <p:nvPr>
            <p:ph type="sldNum" sz="quarter" idx="12"/>
          </p:nvPr>
        </p:nvSpPr>
        <p:spPr/>
        <p:txBody>
          <a:bodyPr/>
          <a:lstStyle/>
          <a:p>
            <a:fld id="{4F6FB7D8-7B4D-4F38-A6D0-019280C015F5}" type="slidenum">
              <a:rPr lang="it-IT" smtClean="0"/>
              <a:t>21</a:t>
            </a:fld>
            <a:endParaRPr lang="it-IT"/>
          </a:p>
        </p:txBody>
      </p:sp>
      <p:sp>
        <p:nvSpPr>
          <p:cNvPr id="3" name="CasellaDiTesto 2">
            <a:extLst>
              <a:ext uri="{FF2B5EF4-FFF2-40B4-BE49-F238E27FC236}">
                <a16:creationId xmlns:a16="http://schemas.microsoft.com/office/drawing/2014/main" id="{6B138D6D-4D4F-4FC8-AEBF-7F5F88D569A9}"/>
              </a:ext>
            </a:extLst>
          </p:cNvPr>
          <p:cNvSpPr txBox="1"/>
          <p:nvPr/>
        </p:nvSpPr>
        <p:spPr>
          <a:xfrm>
            <a:off x="918634" y="1456070"/>
            <a:ext cx="6608901" cy="1569660"/>
          </a:xfrm>
          <a:prstGeom prst="rect">
            <a:avLst/>
          </a:prstGeom>
          <a:noFill/>
          <a:ln>
            <a:solidFill>
              <a:schemeClr val="tx2"/>
            </a:solidFill>
          </a:ln>
        </p:spPr>
        <p:txBody>
          <a:bodyPr wrap="square" rtlCol="0">
            <a:spAutoFit/>
          </a:bodyPr>
          <a:lstStyle/>
          <a:p>
            <a:r>
              <a:rPr lang="it-IT" sz="1600" b="1" cap="small" dirty="0">
                <a:effectLst/>
                <a:latin typeface="Calibri" panose="020F0502020204030204" pitchFamily="34" charset="0"/>
                <a:ea typeface="Times New Roman" panose="02020603050405020304" pitchFamily="18" charset="0"/>
                <a:cs typeface="Calibri" panose="020F0502020204030204" pitchFamily="34" charset="0"/>
              </a:rPr>
              <a:t>Restauro/recupero di beni culturali </a:t>
            </a:r>
          </a:p>
          <a:p>
            <a:r>
              <a:rPr lang="it-IT" sz="1600" dirty="0">
                <a:latin typeface="Calibri" panose="020F0502020204030204" pitchFamily="34" charset="0"/>
                <a:ea typeface="Times New Roman" panose="02020603050405020304" pitchFamily="18" charset="0"/>
                <a:cs typeface="Calibri" panose="020F0502020204030204" pitchFamily="34" charset="0"/>
              </a:rPr>
              <a:t>+ </a:t>
            </a:r>
            <a:r>
              <a:rPr lang="it-IT" sz="1600" b="1" dirty="0">
                <a:latin typeface="Calibri" panose="020F0502020204030204" pitchFamily="34" charset="0"/>
                <a:ea typeface="Times New Roman" panose="02020603050405020304" pitchFamily="18" charset="0"/>
                <a:cs typeface="Calibri" panose="020F0502020204030204" pitchFamily="34" charset="0"/>
              </a:rPr>
              <a:t>Patrimonio culturale </a:t>
            </a:r>
          </a:p>
          <a:p>
            <a:r>
              <a:rPr lang="it-IT" sz="1600" dirty="0">
                <a:latin typeface="Calibri" panose="020F0502020204030204" pitchFamily="34" charset="0"/>
                <a:ea typeface="Times New Roman" panose="02020603050405020304" pitchFamily="18" charset="0"/>
                <a:cs typeface="Calibri" panose="020F0502020204030204" pitchFamily="34" charset="0"/>
              </a:rPr>
              <a:t>- </a:t>
            </a:r>
            <a:r>
              <a:rPr lang="it-IT" sz="1600" b="1" dirty="0">
                <a:latin typeface="Calibri" panose="020F0502020204030204" pitchFamily="34" charset="0"/>
                <a:ea typeface="Times New Roman" panose="02020603050405020304" pitchFamily="18" charset="0"/>
                <a:cs typeface="Calibri" panose="020F0502020204030204" pitchFamily="34" charset="0"/>
              </a:rPr>
              <a:t>Fabbisogno energetico </a:t>
            </a:r>
            <a:r>
              <a:rPr lang="it-IT" sz="1600" dirty="0">
                <a:latin typeface="Calibri" panose="020F0502020204030204" pitchFamily="34" charset="0"/>
                <a:ea typeface="Times New Roman" panose="02020603050405020304" pitchFamily="18" charset="0"/>
                <a:cs typeface="Calibri" panose="020F0502020204030204" pitchFamily="34" charset="0"/>
              </a:rPr>
              <a:t>in fase di esercizio, emissioni inquinanti e climalteranti </a:t>
            </a:r>
          </a:p>
          <a:p>
            <a:r>
              <a:rPr lang="it-IT" sz="1600" dirty="0">
                <a:effectLst/>
                <a:latin typeface="Calibri" panose="020F0502020204030204" pitchFamily="34" charset="0"/>
                <a:ea typeface="Times New Roman" panose="02020603050405020304" pitchFamily="18" charset="0"/>
                <a:cs typeface="Calibri" panose="020F0502020204030204" pitchFamily="34" charset="0"/>
              </a:rPr>
              <a:t>- </a:t>
            </a:r>
            <a:r>
              <a:rPr lang="it-IT" sz="1600" b="1" dirty="0">
                <a:effectLst/>
                <a:latin typeface="Calibri" panose="020F0502020204030204" pitchFamily="34" charset="0"/>
                <a:ea typeface="Times New Roman" panose="02020603050405020304" pitchFamily="18" charset="0"/>
                <a:cs typeface="Times New Roman" panose="02020603050405020304" pitchFamily="18" charset="0"/>
              </a:rPr>
              <a:t>Impatti del cantiere </a:t>
            </a: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(consumo di energia, emissione polveri, rumore, ecc.)</a:t>
            </a: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CasellaDiTesto 3">
            <a:extLst>
              <a:ext uri="{FF2B5EF4-FFF2-40B4-BE49-F238E27FC236}">
                <a16:creationId xmlns:a16="http://schemas.microsoft.com/office/drawing/2014/main" id="{4BB84176-F8EA-4D85-88A6-CD463625FDC7}"/>
              </a:ext>
            </a:extLst>
          </p:cNvPr>
          <p:cNvSpPr txBox="1"/>
          <p:nvPr/>
        </p:nvSpPr>
        <p:spPr>
          <a:xfrm>
            <a:off x="918634" y="4219548"/>
            <a:ext cx="6608901" cy="1588768"/>
          </a:xfrm>
          <a:prstGeom prst="rect">
            <a:avLst/>
          </a:prstGeom>
          <a:noFill/>
          <a:ln>
            <a:solidFill>
              <a:schemeClr val="tx2"/>
            </a:solidFill>
          </a:ln>
        </p:spPr>
        <p:txBody>
          <a:bodyPr wrap="square" rtlCol="0">
            <a:spAutoFit/>
          </a:bodyPr>
          <a:lstStyle/>
          <a:p>
            <a:r>
              <a:rPr lang="it-IT" sz="1600" b="1" cap="small" dirty="0">
                <a:effectLst/>
                <a:latin typeface="Calibri" panose="020F0502020204030204" pitchFamily="34" charset="0"/>
                <a:ea typeface="Times New Roman" panose="02020603050405020304" pitchFamily="18" charset="0"/>
                <a:cs typeface="Calibri" panose="020F0502020204030204" pitchFamily="34" charset="0"/>
              </a:rPr>
              <a:t>Ammodernamento delle strutture ricettive e di ristorazione</a:t>
            </a:r>
          </a:p>
          <a:p>
            <a:pPr algn="just">
              <a:lnSpc>
                <a:spcPct val="107000"/>
              </a:lnSpc>
              <a:spcAft>
                <a:spcPts val="600"/>
              </a:spcAft>
            </a:pPr>
            <a:r>
              <a:rPr lang="it-IT" sz="1600" b="1" dirty="0">
                <a:latin typeface="Calibri" panose="020F0502020204030204" pitchFamily="34" charset="0"/>
                <a:ea typeface="Times New Roman" panose="02020603050405020304" pitchFamily="18" charset="0"/>
                <a:cs typeface="Calibri" panose="020F0502020204030204" pitchFamily="34" charset="0"/>
              </a:rPr>
              <a:t>+ efficienza energetica</a:t>
            </a:r>
            <a:r>
              <a:rPr lang="it-IT" sz="1600" dirty="0">
                <a:latin typeface="Calibri" panose="020F0502020204030204" pitchFamily="34" charset="0"/>
                <a:ea typeface="Times New Roman" panose="02020603050405020304" pitchFamily="18" charset="0"/>
                <a:cs typeface="Calibri" panose="020F0502020204030204" pitchFamily="34" charset="0"/>
              </a:rPr>
              <a:t> e riduzione delle </a:t>
            </a:r>
            <a:r>
              <a:rPr lang="it-IT" sz="1600" b="1" dirty="0">
                <a:latin typeface="Calibri" panose="020F0502020204030204" pitchFamily="34" charset="0"/>
                <a:ea typeface="Times New Roman" panose="02020603050405020304" pitchFamily="18" charset="0"/>
                <a:cs typeface="Calibri" panose="020F0502020204030204" pitchFamily="34" charset="0"/>
              </a:rPr>
              <a:t>emissioni climalteranti e inquinanti</a:t>
            </a:r>
          </a:p>
          <a:p>
            <a:pPr algn="just">
              <a:lnSpc>
                <a:spcPct val="107000"/>
              </a:lnSpc>
              <a:spcAft>
                <a:spcPts val="600"/>
              </a:spcAft>
            </a:pPr>
            <a:r>
              <a:rPr lang="it-IT" sz="1600" dirty="0">
                <a:effectLst/>
                <a:latin typeface="Calibri" panose="020F0502020204030204" pitchFamily="34" charset="0"/>
                <a:ea typeface="Times New Roman" panose="02020603050405020304" pitchFamily="18" charset="0"/>
                <a:cs typeface="Calibri" panose="020F0502020204030204" pitchFamily="34" charset="0"/>
              </a:rPr>
              <a:t>+ efficienza nell’uso </a:t>
            </a:r>
            <a:r>
              <a:rPr lang="it-IT" sz="1600" b="1" dirty="0">
                <a:effectLst/>
                <a:latin typeface="Calibri" panose="020F0502020204030204" pitchFamily="34" charset="0"/>
                <a:ea typeface="Times New Roman" panose="02020603050405020304" pitchFamily="18" charset="0"/>
                <a:cs typeface="Calibri" panose="020F0502020204030204" pitchFamily="34" charset="0"/>
              </a:rPr>
              <a:t>dell’acqua </a:t>
            </a:r>
          </a:p>
          <a:p>
            <a:pPr>
              <a:spcAft>
                <a:spcPts val="600"/>
              </a:spcAft>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 Impatti del </a:t>
            </a:r>
            <a:r>
              <a:rPr lang="it-IT" sz="1600" b="1" dirty="0">
                <a:effectLst/>
                <a:latin typeface="Calibri" panose="020F0502020204030204" pitchFamily="34" charset="0"/>
                <a:ea typeface="Times New Roman" panose="02020603050405020304" pitchFamily="18" charset="0"/>
                <a:cs typeface="Times New Roman" panose="02020603050405020304" pitchFamily="18" charset="0"/>
              </a:rPr>
              <a:t>cantiere</a:t>
            </a: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 (consumo di energia, emissione polveri, rumore, ecc.)</a:t>
            </a:r>
          </a:p>
          <a:p>
            <a:pPr>
              <a:spcAft>
                <a:spcPts val="600"/>
              </a:spcAft>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 Potenziale incremento dei </a:t>
            </a:r>
            <a:r>
              <a:rPr lang="it-IT" sz="1600" b="1" dirty="0">
                <a:effectLst/>
                <a:latin typeface="Calibri" panose="020F0502020204030204" pitchFamily="34" charset="0"/>
                <a:ea typeface="Times New Roman" panose="02020603050405020304" pitchFamily="18" charset="0"/>
                <a:cs typeface="Times New Roman" panose="02020603050405020304" pitchFamily="18" charset="0"/>
              </a:rPr>
              <a:t>flussi turistici </a:t>
            </a:r>
            <a:endParaRPr lang="it-IT" sz="16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itolo 1">
            <a:extLst>
              <a:ext uri="{FF2B5EF4-FFF2-40B4-BE49-F238E27FC236}">
                <a16:creationId xmlns:a16="http://schemas.microsoft.com/office/drawing/2014/main" id="{C16D5731-E3A7-4261-9723-4B27085660F1}"/>
              </a:ext>
            </a:extLst>
          </p:cNvPr>
          <p:cNvSpPr txBox="1">
            <a:spLocks/>
          </p:cNvSpPr>
          <p:nvPr/>
        </p:nvSpPr>
        <p:spPr>
          <a:xfrm>
            <a:off x="1176868" y="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 OS 5 Un’Europa più vicina ai cittadini </a:t>
            </a:r>
          </a:p>
        </p:txBody>
      </p:sp>
      <p:sp>
        <p:nvSpPr>
          <p:cNvPr id="6" name="CasellaDiTesto 5">
            <a:extLst>
              <a:ext uri="{FF2B5EF4-FFF2-40B4-BE49-F238E27FC236}">
                <a16:creationId xmlns:a16="http://schemas.microsoft.com/office/drawing/2014/main" id="{0E1212CF-0C98-4076-9477-6A9A8CB27D7D}"/>
              </a:ext>
            </a:extLst>
          </p:cNvPr>
          <p:cNvSpPr txBox="1"/>
          <p:nvPr/>
        </p:nvSpPr>
        <p:spPr>
          <a:xfrm>
            <a:off x="1068535" y="463333"/>
            <a:ext cx="6096000" cy="369332"/>
          </a:xfrm>
          <a:prstGeom prst="rect">
            <a:avLst/>
          </a:prstGeom>
          <a:noFill/>
        </p:spPr>
        <p:txBody>
          <a:bodyPr wrap="square">
            <a:spAutoFit/>
          </a:bodyPr>
          <a:lstStyle/>
          <a:p>
            <a:r>
              <a:rPr lang="it-IT" b="1" cap="small" dirty="0"/>
              <a:t>Aree interne</a:t>
            </a:r>
          </a:p>
        </p:txBody>
      </p:sp>
      <p:sp>
        <p:nvSpPr>
          <p:cNvPr id="7" name="CasellaDiTesto 6">
            <a:extLst>
              <a:ext uri="{FF2B5EF4-FFF2-40B4-BE49-F238E27FC236}">
                <a16:creationId xmlns:a16="http://schemas.microsoft.com/office/drawing/2014/main" id="{5FC627D9-664C-49A6-AD93-95B6ABFE7144}"/>
              </a:ext>
            </a:extLst>
          </p:cNvPr>
          <p:cNvSpPr txBox="1"/>
          <p:nvPr/>
        </p:nvSpPr>
        <p:spPr>
          <a:xfrm>
            <a:off x="7766732" y="771224"/>
            <a:ext cx="4499887" cy="1569660"/>
          </a:xfrm>
          <a:prstGeom prst="rect">
            <a:avLst/>
          </a:prstGeom>
          <a:solidFill>
            <a:schemeClr val="accent3">
              <a:lumMod val="40000"/>
              <a:lumOff val="60000"/>
            </a:schemeClr>
          </a:solidFill>
        </p:spPr>
        <p:txBody>
          <a:bodyPr wrap="square" rtlCol="0">
            <a:spAutoFit/>
          </a:bodyPr>
          <a:lstStyle/>
          <a:p>
            <a:r>
              <a:rPr lang="it-IT" sz="1600" dirty="0">
                <a:effectLst/>
                <a:latin typeface="Calibri" panose="020F0502020204030204" pitchFamily="34" charset="0"/>
                <a:ea typeface="Times New Roman" panose="02020603050405020304" pitchFamily="18" charset="0"/>
              </a:rPr>
              <a:t>promuovere un restauro compatibile con il costruito, attraverso la scelta accurata dei materiali compatibili (per consolidamenti strutturali o ripristini di superfici) ovvero materiali ripresi dalla tradizione contemporanea al manufatto su cui si agisce </a:t>
            </a:r>
            <a:endParaRPr lang="it-IT" sz="1600" dirty="0"/>
          </a:p>
        </p:txBody>
      </p:sp>
      <p:sp>
        <p:nvSpPr>
          <p:cNvPr id="8" name="CasellaDiTesto 7">
            <a:extLst>
              <a:ext uri="{FF2B5EF4-FFF2-40B4-BE49-F238E27FC236}">
                <a16:creationId xmlns:a16="http://schemas.microsoft.com/office/drawing/2014/main" id="{3EDA765B-7670-4CC6-9513-7A88F1DBB669}"/>
              </a:ext>
            </a:extLst>
          </p:cNvPr>
          <p:cNvSpPr txBox="1"/>
          <p:nvPr/>
        </p:nvSpPr>
        <p:spPr>
          <a:xfrm>
            <a:off x="7754034" y="4318356"/>
            <a:ext cx="4499887" cy="584775"/>
          </a:xfrm>
          <a:prstGeom prst="rect">
            <a:avLst/>
          </a:prstGeom>
          <a:solidFill>
            <a:schemeClr val="accent3">
              <a:lumMod val="40000"/>
              <a:lumOff val="60000"/>
            </a:schemeClr>
          </a:solidFill>
        </p:spPr>
        <p:txBody>
          <a:bodyPr wrap="square" rtlCol="0">
            <a:spAutoFit/>
          </a:bodyPr>
          <a:lstStyle/>
          <a:p>
            <a:r>
              <a:rPr lang="it-IT" sz="1600" dirty="0"/>
              <a:t>Adozione di tecniche costruttive improntate alla sostenibilità (es. bioarchitettura)</a:t>
            </a:r>
          </a:p>
        </p:txBody>
      </p:sp>
      <p:sp>
        <p:nvSpPr>
          <p:cNvPr id="9" name="CasellaDiTesto 8">
            <a:extLst>
              <a:ext uri="{FF2B5EF4-FFF2-40B4-BE49-F238E27FC236}">
                <a16:creationId xmlns:a16="http://schemas.microsoft.com/office/drawing/2014/main" id="{4F412D9F-8B4C-4A73-B4C2-7F1F6C245BDB}"/>
              </a:ext>
            </a:extLst>
          </p:cNvPr>
          <p:cNvSpPr txBox="1"/>
          <p:nvPr/>
        </p:nvSpPr>
        <p:spPr>
          <a:xfrm>
            <a:off x="7766731" y="3653653"/>
            <a:ext cx="4499887" cy="584775"/>
          </a:xfrm>
          <a:prstGeom prst="rect">
            <a:avLst/>
          </a:prstGeom>
          <a:solidFill>
            <a:schemeClr val="accent3">
              <a:lumMod val="40000"/>
              <a:lumOff val="60000"/>
            </a:schemeClr>
          </a:solidFill>
        </p:spPr>
        <p:txBody>
          <a:bodyPr wrap="square" rtlCol="0">
            <a:spAutoFit/>
          </a:bodyPr>
          <a:lstStyle/>
          <a:p>
            <a:r>
              <a:rPr lang="it-IT" sz="1600" dirty="0"/>
              <a:t>Attenzione alle caratteristiche architettoniche e paesaggistiche dei contesti e adeguato inserimento</a:t>
            </a:r>
          </a:p>
        </p:txBody>
      </p:sp>
      <p:sp>
        <p:nvSpPr>
          <p:cNvPr id="10" name="CasellaDiTesto 9">
            <a:extLst>
              <a:ext uri="{FF2B5EF4-FFF2-40B4-BE49-F238E27FC236}">
                <a16:creationId xmlns:a16="http://schemas.microsoft.com/office/drawing/2014/main" id="{45CC18D6-5E6D-42C4-A624-6FE7C56952AC}"/>
              </a:ext>
            </a:extLst>
          </p:cNvPr>
          <p:cNvSpPr txBox="1"/>
          <p:nvPr/>
        </p:nvSpPr>
        <p:spPr>
          <a:xfrm>
            <a:off x="7766733" y="2423606"/>
            <a:ext cx="4499887" cy="830997"/>
          </a:xfrm>
          <a:prstGeom prst="rect">
            <a:avLst/>
          </a:prstGeom>
          <a:solidFill>
            <a:schemeClr val="accent3">
              <a:lumMod val="40000"/>
              <a:lumOff val="60000"/>
            </a:schemeClr>
          </a:solidFill>
        </p:spPr>
        <p:txBody>
          <a:bodyPr wrap="square" rtlCol="0">
            <a:spAutoFit/>
          </a:bodyPr>
          <a:lstStyle/>
          <a:p>
            <a:r>
              <a:rPr lang="it-IT" sz="1600" dirty="0"/>
              <a:t>Promuovere soluzioni per l’efficienza energetica, la sostenibilità ambientale, il benessere e la salubrità, nel rispetto dei beni tutelati di pregio </a:t>
            </a:r>
          </a:p>
        </p:txBody>
      </p:sp>
      <p:sp>
        <p:nvSpPr>
          <p:cNvPr id="11" name="CasellaDiTesto 10">
            <a:extLst>
              <a:ext uri="{FF2B5EF4-FFF2-40B4-BE49-F238E27FC236}">
                <a16:creationId xmlns:a16="http://schemas.microsoft.com/office/drawing/2014/main" id="{40BA87F3-D172-48E8-ABA2-35B5378FC3FD}"/>
              </a:ext>
            </a:extLst>
          </p:cNvPr>
          <p:cNvSpPr txBox="1"/>
          <p:nvPr/>
        </p:nvSpPr>
        <p:spPr>
          <a:xfrm>
            <a:off x="7754033" y="4989798"/>
            <a:ext cx="4499887" cy="338554"/>
          </a:xfrm>
          <a:prstGeom prst="rect">
            <a:avLst/>
          </a:prstGeom>
          <a:solidFill>
            <a:schemeClr val="accent3">
              <a:lumMod val="40000"/>
              <a:lumOff val="60000"/>
            </a:schemeClr>
          </a:solidFill>
        </p:spPr>
        <p:txBody>
          <a:bodyPr wrap="square" rtlCol="0">
            <a:spAutoFit/>
          </a:bodyPr>
          <a:lstStyle/>
          <a:p>
            <a:r>
              <a:rPr lang="it-IT" sz="1600" dirty="0"/>
              <a:t>Miglioramento dell’efficienza energetica e idrica </a:t>
            </a:r>
          </a:p>
        </p:txBody>
      </p:sp>
      <p:sp>
        <p:nvSpPr>
          <p:cNvPr id="12" name="CasellaDiTesto 11">
            <a:extLst>
              <a:ext uri="{FF2B5EF4-FFF2-40B4-BE49-F238E27FC236}">
                <a16:creationId xmlns:a16="http://schemas.microsoft.com/office/drawing/2014/main" id="{F67D5D24-70AE-467B-87A9-B3ECC2F18868}"/>
              </a:ext>
            </a:extLst>
          </p:cNvPr>
          <p:cNvSpPr txBox="1"/>
          <p:nvPr/>
        </p:nvSpPr>
        <p:spPr>
          <a:xfrm>
            <a:off x="7766731" y="5415019"/>
            <a:ext cx="4499887" cy="830997"/>
          </a:xfrm>
          <a:prstGeom prst="rect">
            <a:avLst/>
          </a:prstGeom>
          <a:solidFill>
            <a:schemeClr val="accent3">
              <a:lumMod val="40000"/>
              <a:lumOff val="60000"/>
            </a:schemeClr>
          </a:solidFill>
        </p:spPr>
        <p:txBody>
          <a:bodyPr wrap="square" rtlCol="0">
            <a:spAutoFit/>
          </a:bodyPr>
          <a:lstStyle/>
          <a:p>
            <a:r>
              <a:rPr lang="it-IT" sz="1600" dirty="0"/>
              <a:t>Acquisto si attrezzature e arredi performanti dal punto di vista ambientale (es. etichettatura energetica, ecodesign, …)</a:t>
            </a:r>
          </a:p>
        </p:txBody>
      </p:sp>
      <p:sp>
        <p:nvSpPr>
          <p:cNvPr id="13" name="CasellaDiTesto 12">
            <a:extLst>
              <a:ext uri="{FF2B5EF4-FFF2-40B4-BE49-F238E27FC236}">
                <a16:creationId xmlns:a16="http://schemas.microsoft.com/office/drawing/2014/main" id="{86C3EE75-C6E8-457C-B5EE-7A15A7F983B0}"/>
              </a:ext>
            </a:extLst>
          </p:cNvPr>
          <p:cNvSpPr txBox="1"/>
          <p:nvPr/>
        </p:nvSpPr>
        <p:spPr>
          <a:xfrm>
            <a:off x="918634" y="5959110"/>
            <a:ext cx="4499887" cy="338554"/>
          </a:xfrm>
          <a:prstGeom prst="rect">
            <a:avLst/>
          </a:prstGeom>
          <a:solidFill>
            <a:schemeClr val="accent3">
              <a:lumMod val="40000"/>
              <a:lumOff val="60000"/>
            </a:schemeClr>
          </a:solidFill>
        </p:spPr>
        <p:txBody>
          <a:bodyPr wrap="square" rtlCol="0">
            <a:spAutoFit/>
          </a:bodyPr>
          <a:lstStyle/>
          <a:p>
            <a:r>
              <a:rPr lang="it-IT" sz="1600" dirty="0"/>
              <a:t>Minimizzare consumo di suolo</a:t>
            </a:r>
          </a:p>
        </p:txBody>
      </p:sp>
      <p:sp>
        <p:nvSpPr>
          <p:cNvPr id="14" name="CasellaDiTesto 13">
            <a:extLst>
              <a:ext uri="{FF2B5EF4-FFF2-40B4-BE49-F238E27FC236}">
                <a16:creationId xmlns:a16="http://schemas.microsoft.com/office/drawing/2014/main" id="{701D2176-1984-4C42-8C3D-59CFC9CCDA83}"/>
              </a:ext>
            </a:extLst>
          </p:cNvPr>
          <p:cNvSpPr txBox="1"/>
          <p:nvPr/>
        </p:nvSpPr>
        <p:spPr>
          <a:xfrm>
            <a:off x="918633" y="6413296"/>
            <a:ext cx="4499887" cy="338554"/>
          </a:xfrm>
          <a:prstGeom prst="rect">
            <a:avLst/>
          </a:prstGeom>
          <a:solidFill>
            <a:schemeClr val="accent3">
              <a:lumMod val="40000"/>
              <a:lumOff val="60000"/>
            </a:schemeClr>
          </a:solidFill>
        </p:spPr>
        <p:txBody>
          <a:bodyPr wrap="square" rtlCol="0">
            <a:spAutoFit/>
          </a:bodyPr>
          <a:lstStyle/>
          <a:p>
            <a:r>
              <a:rPr lang="it-IT" sz="1600" dirty="0"/>
              <a:t>Sensibilizzare il turista; promuovere filiera corta </a:t>
            </a:r>
          </a:p>
        </p:txBody>
      </p:sp>
      <p:sp>
        <p:nvSpPr>
          <p:cNvPr id="15" name="CasellaDiTesto 14">
            <a:extLst>
              <a:ext uri="{FF2B5EF4-FFF2-40B4-BE49-F238E27FC236}">
                <a16:creationId xmlns:a16="http://schemas.microsoft.com/office/drawing/2014/main" id="{B1BAA242-CC18-46F2-8342-279F57616981}"/>
              </a:ext>
            </a:extLst>
          </p:cNvPr>
          <p:cNvSpPr txBox="1"/>
          <p:nvPr/>
        </p:nvSpPr>
        <p:spPr>
          <a:xfrm>
            <a:off x="7766731" y="6292247"/>
            <a:ext cx="4499887" cy="584775"/>
          </a:xfrm>
          <a:prstGeom prst="rect">
            <a:avLst/>
          </a:prstGeom>
          <a:solidFill>
            <a:schemeClr val="accent3">
              <a:lumMod val="40000"/>
              <a:lumOff val="60000"/>
            </a:schemeClr>
          </a:solidFill>
        </p:spPr>
        <p:txBody>
          <a:bodyPr wrap="square" rtlCol="0">
            <a:spAutoFit/>
          </a:bodyPr>
          <a:lstStyle/>
          <a:p>
            <a:r>
              <a:rPr lang="it-IT" sz="1600" dirty="0"/>
              <a:t>Promuovere strutture a supporto di ciclabilità  e mobilità elettrica</a:t>
            </a:r>
          </a:p>
        </p:txBody>
      </p:sp>
    </p:spTree>
    <p:extLst>
      <p:ext uri="{BB962C8B-B14F-4D97-AF65-F5344CB8AC3E}">
        <p14:creationId xmlns:p14="http://schemas.microsoft.com/office/powerpoint/2010/main" val="412997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ED0FC46A-5838-47A9-A560-714E8A344322}"/>
              </a:ext>
            </a:extLst>
          </p:cNvPr>
          <p:cNvSpPr txBox="1">
            <a:spLocks/>
          </p:cNvSpPr>
          <p:nvPr/>
        </p:nvSpPr>
        <p:spPr>
          <a:xfrm>
            <a:off x="982670" y="8766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Analisi e valutazione delle alternative </a:t>
            </a:r>
          </a:p>
        </p:txBody>
      </p:sp>
      <p:sp>
        <p:nvSpPr>
          <p:cNvPr id="11" name="Rettangolo 10">
            <a:extLst>
              <a:ext uri="{FF2B5EF4-FFF2-40B4-BE49-F238E27FC236}">
                <a16:creationId xmlns:a16="http://schemas.microsoft.com/office/drawing/2014/main" id="{5C88B47B-8793-42F9-8BE9-E2D8AFBDD85B}"/>
              </a:ext>
            </a:extLst>
          </p:cNvPr>
          <p:cNvSpPr/>
          <p:nvPr/>
        </p:nvSpPr>
        <p:spPr>
          <a:xfrm>
            <a:off x="1715854" y="5697415"/>
            <a:ext cx="5690586" cy="773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Slide Number Placeholder 1"/>
          <p:cNvSpPr txBox="1">
            <a:spLocks/>
          </p:cNvSpPr>
          <p:nvPr/>
        </p:nvSpPr>
        <p:spPr>
          <a:xfrm>
            <a:off x="-1" y="6492875"/>
            <a:ext cx="592667"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E8684-DC2F-4EF6-A666-4AF76AE64678}" type="slidenum">
              <a:rPr lang="it-IT" sz="2000" b="1" smtClean="0">
                <a:solidFill>
                  <a:schemeClr val="bg1"/>
                </a:solidFill>
              </a:rPr>
              <a:pPr/>
              <a:t>22</a:t>
            </a:fld>
            <a:endParaRPr lang="it-IT" sz="2000" b="1" dirty="0">
              <a:solidFill>
                <a:schemeClr val="bg1"/>
              </a:solidFill>
            </a:endParaRPr>
          </a:p>
        </p:txBody>
      </p:sp>
      <p:pic>
        <p:nvPicPr>
          <p:cNvPr id="12" name="Immagine 11">
            <a:extLst>
              <a:ext uri="{FF2B5EF4-FFF2-40B4-BE49-F238E27FC236}">
                <a16:creationId xmlns:a16="http://schemas.microsoft.com/office/drawing/2014/main" id="{3B897984-B7CD-4C02-8D52-59C67DEB20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251" y="2447575"/>
            <a:ext cx="6789517" cy="3945134"/>
          </a:xfrm>
          <a:prstGeom prst="rect">
            <a:avLst/>
          </a:prstGeom>
          <a:noFill/>
        </p:spPr>
      </p:pic>
      <p:sp>
        <p:nvSpPr>
          <p:cNvPr id="5" name="CasellaDiTesto 4">
            <a:extLst>
              <a:ext uri="{FF2B5EF4-FFF2-40B4-BE49-F238E27FC236}">
                <a16:creationId xmlns:a16="http://schemas.microsoft.com/office/drawing/2014/main" id="{2DBFC241-C3D7-47D4-A857-6A7B0C7B83DC}"/>
              </a:ext>
            </a:extLst>
          </p:cNvPr>
          <p:cNvSpPr txBox="1"/>
          <p:nvPr/>
        </p:nvSpPr>
        <p:spPr>
          <a:xfrm>
            <a:off x="792926" y="774823"/>
            <a:ext cx="11230810" cy="5878532"/>
          </a:xfrm>
          <a:prstGeom prst="rect">
            <a:avLst/>
          </a:prstGeom>
          <a:noFill/>
          <a:ln>
            <a:solidFill>
              <a:schemeClr val="tx2">
                <a:lumMod val="75000"/>
              </a:schemeClr>
            </a:solidFill>
          </a:ln>
        </p:spPr>
        <p:txBody>
          <a:bodyPr wrap="square" rtlCol="0">
            <a:spAutoFit/>
          </a:bodyPr>
          <a:lstStyle/>
          <a:p>
            <a:pPr marL="730250" lvl="2" indent="-176213">
              <a:spcAft>
                <a:spcPts val="600"/>
              </a:spcAft>
              <a:buClr>
                <a:srgbClr val="008341"/>
              </a:buClr>
              <a:buFont typeface="Wingdings" panose="05000000000000000000" pitchFamily="2" charset="2"/>
              <a:buChar char="§"/>
            </a:pPr>
            <a:r>
              <a:rPr lang="it-IT" dirty="0">
                <a:latin typeface="Calibri" panose="020F0502020204030204" pitchFamily="34" charset="0"/>
                <a:cs typeface="Calibri" panose="020F0502020204030204" pitchFamily="34" charset="0"/>
                <a:sym typeface="Wingdings" panose="05000000000000000000" pitchFamily="2" charset="2"/>
              </a:rPr>
              <a:t>Documentazione e valutazione dell’evoluzione del Programma FESR (dal DIS, che rappresentava una mappatura delle priorità strategiche per RL, alla versione attuale del Programma FESR, che individua obiettivi specifici e azioni)</a:t>
            </a:r>
          </a:p>
          <a:p>
            <a:pPr marL="730250" lvl="2" indent="-176213">
              <a:spcAft>
                <a:spcPts val="600"/>
              </a:spcAft>
              <a:buClr>
                <a:srgbClr val="008341"/>
              </a:buClr>
              <a:buFont typeface="Wingdings" panose="05000000000000000000" pitchFamily="2" charset="2"/>
              <a:buChar char="§"/>
            </a:pPr>
            <a:r>
              <a:rPr lang="it-IT" dirty="0">
                <a:latin typeface="Calibri" panose="020F0502020204030204" pitchFamily="34" charset="0"/>
                <a:cs typeface="Calibri" panose="020F0502020204030204" pitchFamily="34" charset="0"/>
                <a:sym typeface="Wingdings" panose="05000000000000000000" pitchFamily="2" charset="2"/>
              </a:rPr>
              <a:t>Tiene conto delle opzioni emerse in fase di </a:t>
            </a:r>
            <a:r>
              <a:rPr lang="it-IT" i="1" dirty="0" err="1">
                <a:latin typeface="Calibri" panose="020F0502020204030204" pitchFamily="34" charset="0"/>
                <a:cs typeface="Calibri" panose="020F0502020204030204" pitchFamily="34" charset="0"/>
                <a:sym typeface="Wingdings" panose="05000000000000000000" pitchFamily="2" charset="2"/>
              </a:rPr>
              <a:t>scoping</a:t>
            </a: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i="1" dirty="0">
              <a:latin typeface="Calibri" panose="020F0502020204030204" pitchFamily="34" charset="0"/>
              <a:cs typeface="Calibri" panose="020F0502020204030204" pitchFamily="34" charset="0"/>
              <a:sym typeface="Wingdings" panose="05000000000000000000" pitchFamily="2" charset="2"/>
            </a:endParaRPr>
          </a:p>
          <a:p>
            <a:pPr marL="273050" lvl="1" indent="-176213">
              <a:spcAft>
                <a:spcPts val="600"/>
              </a:spcAft>
              <a:buClr>
                <a:srgbClr val="008341"/>
              </a:buClr>
              <a:buFont typeface="Wingdings" panose="05000000000000000000" pitchFamily="2" charset="2"/>
              <a:buChar char="§"/>
            </a:pPr>
            <a:endParaRPr lang="it-IT" sz="1800" i="1" dirty="0">
              <a:latin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BB38E5F5-EC44-49F4-AD8C-C69E8870E160}"/>
              </a:ext>
            </a:extLst>
          </p:cNvPr>
          <p:cNvSpPr txBox="1"/>
          <p:nvPr/>
        </p:nvSpPr>
        <p:spPr>
          <a:xfrm>
            <a:off x="8903367" y="2725146"/>
            <a:ext cx="3120369" cy="1431161"/>
          </a:xfrm>
          <a:prstGeom prst="rect">
            <a:avLst/>
          </a:prstGeom>
          <a:noFill/>
        </p:spPr>
        <p:txBody>
          <a:bodyPr wrap="square" rtlCol="0">
            <a:spAutoFit/>
          </a:bodyPr>
          <a:lstStyle/>
          <a:p>
            <a:pPr marL="96837" lvl="1">
              <a:spcAft>
                <a:spcPts val="600"/>
              </a:spcAft>
              <a:buClr>
                <a:srgbClr val="008341"/>
              </a:buClr>
            </a:pPr>
            <a:r>
              <a:rPr lang="it-IT" sz="1800" dirty="0">
                <a:latin typeface="Calibri" panose="020F0502020204030204" pitchFamily="34" charset="0"/>
                <a:cs typeface="Calibri" panose="020F0502020204030204" pitchFamily="34" charset="0"/>
                <a:sym typeface="Wingdings" panose="05000000000000000000" pitchFamily="2" charset="2"/>
              </a:rPr>
              <a:t>Per ciascun OS:</a:t>
            </a:r>
          </a:p>
          <a:p>
            <a:pPr marL="382587" lvl="1" indent="-285750">
              <a:spcAft>
                <a:spcPts val="600"/>
              </a:spcAft>
              <a:buClr>
                <a:srgbClr val="008341"/>
              </a:buClr>
              <a:buFont typeface="Arial" panose="020B0604020202020204" pitchFamily="34" charset="0"/>
              <a:buChar char="•"/>
            </a:pPr>
            <a:r>
              <a:rPr lang="it-IT" dirty="0">
                <a:latin typeface="Calibri" panose="020F0502020204030204" pitchFamily="34" charset="0"/>
                <a:cs typeface="Calibri" panose="020F0502020204030204" pitchFamily="34" charset="0"/>
                <a:sym typeface="Wingdings" panose="05000000000000000000" pitchFamily="2" charset="2"/>
              </a:rPr>
              <a:t>Evoluzione del Programma</a:t>
            </a:r>
          </a:p>
          <a:p>
            <a:pPr marL="382587" lvl="1" indent="-285750">
              <a:spcAft>
                <a:spcPts val="600"/>
              </a:spcAft>
              <a:buClr>
                <a:srgbClr val="008341"/>
              </a:buClr>
              <a:buFont typeface="Arial" panose="020B0604020202020204" pitchFamily="34" charset="0"/>
              <a:buChar char="•"/>
            </a:pPr>
            <a:r>
              <a:rPr lang="it-IT" sz="1800" dirty="0">
                <a:latin typeface="Calibri" panose="020F0502020204030204" pitchFamily="34" charset="0"/>
                <a:cs typeface="Calibri" panose="020F0502020204030204" pitchFamily="34" charset="0"/>
                <a:sym typeface="Wingdings" panose="05000000000000000000" pitchFamily="2" charset="2"/>
              </a:rPr>
              <a:t>Valutazione </a:t>
            </a:r>
          </a:p>
          <a:p>
            <a:pPr marL="96837" lvl="1">
              <a:spcAft>
                <a:spcPts val="600"/>
              </a:spcAft>
              <a:buClr>
                <a:srgbClr val="008341"/>
              </a:buClr>
            </a:pPr>
            <a:endParaRPr lang="it-IT"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45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EEEBA65-4242-426E-9593-56CA4DF351FB}"/>
              </a:ext>
            </a:extLst>
          </p:cNvPr>
          <p:cNvSpPr>
            <a:spLocks noGrp="1"/>
          </p:cNvSpPr>
          <p:nvPr>
            <p:ph type="sldNum" sz="quarter" idx="12"/>
          </p:nvPr>
        </p:nvSpPr>
        <p:spPr/>
        <p:txBody>
          <a:bodyPr/>
          <a:lstStyle/>
          <a:p>
            <a:fld id="{4F6FB7D8-7B4D-4F38-A6D0-019280C015F5}" type="slidenum">
              <a:rPr lang="it-IT" smtClean="0"/>
              <a:t>23</a:t>
            </a:fld>
            <a:endParaRPr lang="it-IT"/>
          </a:p>
        </p:txBody>
      </p:sp>
      <p:sp>
        <p:nvSpPr>
          <p:cNvPr id="3" name="Titolo 1">
            <a:extLst>
              <a:ext uri="{FF2B5EF4-FFF2-40B4-BE49-F238E27FC236}">
                <a16:creationId xmlns:a16="http://schemas.microsoft.com/office/drawing/2014/main" id="{2F0D1EAA-1E04-4A74-B3EC-8AB3BE737989}"/>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Analisi e valutazione delle alternative</a:t>
            </a:r>
          </a:p>
        </p:txBody>
      </p:sp>
      <p:pic>
        <p:nvPicPr>
          <p:cNvPr id="8" name="Immagine 7">
            <a:extLst>
              <a:ext uri="{FF2B5EF4-FFF2-40B4-BE49-F238E27FC236}">
                <a16:creationId xmlns:a16="http://schemas.microsoft.com/office/drawing/2014/main" id="{B355C962-D576-4F4D-9AB1-1CC51A6734F2}"/>
              </a:ext>
            </a:extLst>
          </p:cNvPr>
          <p:cNvPicPr>
            <a:picLocks noChangeAspect="1"/>
          </p:cNvPicPr>
          <p:nvPr/>
        </p:nvPicPr>
        <p:blipFill>
          <a:blip r:embed="rId2"/>
          <a:stretch>
            <a:fillRect/>
          </a:stretch>
        </p:blipFill>
        <p:spPr>
          <a:xfrm>
            <a:off x="1611069" y="774823"/>
            <a:ext cx="8211712" cy="2273601"/>
          </a:xfrm>
          <a:prstGeom prst="rect">
            <a:avLst/>
          </a:prstGeom>
        </p:spPr>
      </p:pic>
      <p:pic>
        <p:nvPicPr>
          <p:cNvPr id="10" name="Immagine 9">
            <a:extLst>
              <a:ext uri="{FF2B5EF4-FFF2-40B4-BE49-F238E27FC236}">
                <a16:creationId xmlns:a16="http://schemas.microsoft.com/office/drawing/2014/main" id="{0AA043ED-5BE9-47E3-983F-4054FA1F62B4}"/>
              </a:ext>
            </a:extLst>
          </p:cNvPr>
          <p:cNvPicPr>
            <a:picLocks noChangeAspect="1"/>
          </p:cNvPicPr>
          <p:nvPr/>
        </p:nvPicPr>
        <p:blipFill>
          <a:blip r:embed="rId3"/>
          <a:stretch>
            <a:fillRect/>
          </a:stretch>
        </p:blipFill>
        <p:spPr>
          <a:xfrm>
            <a:off x="1611069" y="2886372"/>
            <a:ext cx="6844788" cy="3263074"/>
          </a:xfrm>
          <a:prstGeom prst="rect">
            <a:avLst/>
          </a:prstGeom>
        </p:spPr>
      </p:pic>
      <p:sp>
        <p:nvSpPr>
          <p:cNvPr id="11" name="CasellaDiTesto 10">
            <a:extLst>
              <a:ext uri="{FF2B5EF4-FFF2-40B4-BE49-F238E27FC236}">
                <a16:creationId xmlns:a16="http://schemas.microsoft.com/office/drawing/2014/main" id="{ED768521-C73F-4D5D-8E60-877D5A28CBA1}"/>
              </a:ext>
            </a:extLst>
          </p:cNvPr>
          <p:cNvSpPr txBox="1"/>
          <p:nvPr/>
        </p:nvSpPr>
        <p:spPr>
          <a:xfrm>
            <a:off x="6096000" y="2661784"/>
            <a:ext cx="2391941" cy="3445637"/>
          </a:xfrm>
          <a:prstGeom prst="rect">
            <a:avLst/>
          </a:prstGeom>
          <a:noFill/>
          <a:ln>
            <a:solidFill>
              <a:srgbClr val="008341"/>
            </a:solidFill>
          </a:ln>
        </p:spPr>
        <p:txBody>
          <a:bodyPr wrap="square" rtlCol="0">
            <a:spAutoFit/>
          </a:bodyPr>
          <a:lstStyle/>
          <a:p>
            <a:endParaRPr lang="it-IT" dirty="0"/>
          </a:p>
        </p:txBody>
      </p:sp>
      <p:sp>
        <p:nvSpPr>
          <p:cNvPr id="12" name="CasellaDiTesto 11">
            <a:extLst>
              <a:ext uri="{FF2B5EF4-FFF2-40B4-BE49-F238E27FC236}">
                <a16:creationId xmlns:a16="http://schemas.microsoft.com/office/drawing/2014/main" id="{E3E02A63-3158-4727-A402-B88E82D36D12}"/>
              </a:ext>
            </a:extLst>
          </p:cNvPr>
          <p:cNvSpPr txBox="1"/>
          <p:nvPr/>
        </p:nvSpPr>
        <p:spPr>
          <a:xfrm>
            <a:off x="8890058" y="2886371"/>
            <a:ext cx="3125479" cy="3416320"/>
          </a:xfrm>
          <a:prstGeom prst="rect">
            <a:avLst/>
          </a:prstGeom>
          <a:solidFill>
            <a:schemeClr val="accent3">
              <a:lumMod val="40000"/>
              <a:lumOff val="60000"/>
            </a:schemeClr>
          </a:solidFill>
        </p:spPr>
        <p:txBody>
          <a:bodyPr wrap="square" rtlCol="0">
            <a:spAutoFit/>
          </a:bodyPr>
          <a:lstStyle/>
          <a:p>
            <a:r>
              <a:rPr lang="it-IT" dirty="0"/>
              <a:t>Per OS 1 Necessaria visione integrata con le potenzialità evidenziate negli Ecosistemi dell’innovazione della S3 (dic. 2020).</a:t>
            </a:r>
          </a:p>
          <a:p>
            <a:r>
              <a:rPr lang="it-IT" dirty="0"/>
              <a:t>In riferimento a S3, le potenzialità rilevate nella versione del febbraio 2021 sono le medesime del programma attuale e sono valutate nel dettaglio nel cap. Valutazione</a:t>
            </a:r>
          </a:p>
        </p:txBody>
      </p:sp>
      <p:cxnSp>
        <p:nvCxnSpPr>
          <p:cNvPr id="14" name="Connettore a gomito 13">
            <a:extLst>
              <a:ext uri="{FF2B5EF4-FFF2-40B4-BE49-F238E27FC236}">
                <a16:creationId xmlns:a16="http://schemas.microsoft.com/office/drawing/2014/main" id="{4BD86D51-C306-4C45-A79D-0DD83CD371C9}"/>
              </a:ext>
            </a:extLst>
          </p:cNvPr>
          <p:cNvCxnSpPr>
            <a:cxnSpLocks/>
            <a:stCxn id="11" idx="0"/>
            <a:endCxn id="12" idx="0"/>
          </p:cNvCxnSpPr>
          <p:nvPr/>
        </p:nvCxnSpPr>
        <p:spPr>
          <a:xfrm rot="16200000" flipH="1">
            <a:off x="8760090" y="1193664"/>
            <a:ext cx="224587" cy="3160827"/>
          </a:xfrm>
          <a:prstGeom prst="bentConnector3">
            <a:avLst>
              <a:gd name="adj1" fmla="val -101787"/>
            </a:avLst>
          </a:prstGeom>
          <a:ln>
            <a:solidFill>
              <a:srgbClr val="00834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4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ED0FC46A-5838-47A9-A560-714E8A344322}"/>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Analisi di coerenza esterna</a:t>
            </a:r>
          </a:p>
        </p:txBody>
      </p:sp>
      <p:sp>
        <p:nvSpPr>
          <p:cNvPr id="11" name="Rettangolo 10">
            <a:extLst>
              <a:ext uri="{FF2B5EF4-FFF2-40B4-BE49-F238E27FC236}">
                <a16:creationId xmlns:a16="http://schemas.microsoft.com/office/drawing/2014/main" id="{5C88B47B-8793-42F9-8BE9-E2D8AFBDD85B}"/>
              </a:ext>
            </a:extLst>
          </p:cNvPr>
          <p:cNvSpPr/>
          <p:nvPr/>
        </p:nvSpPr>
        <p:spPr>
          <a:xfrm>
            <a:off x="1715854" y="5697415"/>
            <a:ext cx="5690586" cy="773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Slide Number Placeholder 1"/>
          <p:cNvSpPr txBox="1">
            <a:spLocks/>
          </p:cNvSpPr>
          <p:nvPr/>
        </p:nvSpPr>
        <p:spPr>
          <a:xfrm>
            <a:off x="-1" y="6492875"/>
            <a:ext cx="592667"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E8684-DC2F-4EF6-A666-4AF76AE64678}" type="slidenum">
              <a:rPr lang="it-IT" sz="2000" b="1" smtClean="0">
                <a:solidFill>
                  <a:schemeClr val="bg1"/>
                </a:solidFill>
              </a:rPr>
              <a:pPr/>
              <a:t>24</a:t>
            </a:fld>
            <a:endParaRPr lang="it-IT" sz="2000" b="1" dirty="0">
              <a:solidFill>
                <a:schemeClr val="bg1"/>
              </a:solidFill>
            </a:endParaRPr>
          </a:p>
        </p:txBody>
      </p:sp>
      <p:pic>
        <p:nvPicPr>
          <p:cNvPr id="5" name="Immagine 4">
            <a:extLst>
              <a:ext uri="{FF2B5EF4-FFF2-40B4-BE49-F238E27FC236}">
                <a16:creationId xmlns:a16="http://schemas.microsoft.com/office/drawing/2014/main" id="{1CB71356-23E0-45DF-9795-C9141509D031}"/>
              </a:ext>
            </a:extLst>
          </p:cNvPr>
          <p:cNvPicPr>
            <a:picLocks noChangeAspect="1"/>
          </p:cNvPicPr>
          <p:nvPr/>
        </p:nvPicPr>
        <p:blipFill rotWithShape="1">
          <a:blip r:embed="rId2"/>
          <a:srcRect r="16428"/>
          <a:stretch/>
        </p:blipFill>
        <p:spPr>
          <a:xfrm>
            <a:off x="1083213" y="4508881"/>
            <a:ext cx="6099418" cy="2247346"/>
          </a:xfrm>
          <a:prstGeom prst="rect">
            <a:avLst/>
          </a:prstGeom>
        </p:spPr>
      </p:pic>
      <p:sp>
        <p:nvSpPr>
          <p:cNvPr id="6" name="CasellaDiTesto 5">
            <a:extLst>
              <a:ext uri="{FF2B5EF4-FFF2-40B4-BE49-F238E27FC236}">
                <a16:creationId xmlns:a16="http://schemas.microsoft.com/office/drawing/2014/main" id="{60536B7A-291E-469B-A7E3-CC39F849E715}"/>
              </a:ext>
            </a:extLst>
          </p:cNvPr>
          <p:cNvSpPr txBox="1"/>
          <p:nvPr/>
        </p:nvSpPr>
        <p:spPr>
          <a:xfrm>
            <a:off x="897232" y="1203834"/>
            <a:ext cx="6061507" cy="3408882"/>
          </a:xfrm>
          <a:prstGeom prst="rect">
            <a:avLst/>
          </a:prstGeom>
          <a:noFill/>
        </p:spPr>
        <p:txBody>
          <a:bodyPr wrap="square" rtlCol="0">
            <a:spAutoFit/>
          </a:bodyPr>
          <a:lstStyle/>
          <a:p>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Bef>
                <a:spcPts val="600"/>
              </a:spcBef>
              <a:buAutoNum type="arabicPeriod"/>
            </a:pPr>
            <a:r>
              <a:rPr lang="it-IT" sz="1600" dirty="0">
                <a:effectLst/>
                <a:latin typeface="Calibri" panose="020F0502020204030204" pitchFamily="34" charset="0"/>
                <a:ea typeface="Calibri" panose="020F0502020204030204" pitchFamily="34" charset="0"/>
                <a:cs typeface="Times New Roman" panose="02020603050405020304" pitchFamily="18" charset="0"/>
              </a:rPr>
              <a:t>Salute, uguaglianza, inclusione</a:t>
            </a:r>
          </a:p>
          <a:p>
            <a:pPr marL="342900" indent="-342900" algn="just">
              <a:lnSpc>
                <a:spcPct val="115000"/>
              </a:lnSpc>
              <a:spcBef>
                <a:spcPts val="600"/>
              </a:spcBef>
              <a:buFontTx/>
              <a:buAutoNum type="arabicPeriod"/>
            </a:pPr>
            <a:r>
              <a:rPr lang="it-IT" sz="1600" dirty="0">
                <a:latin typeface="Calibri" panose="020F0502020204030204" pitchFamily="34" charset="0"/>
                <a:ea typeface="Times New Roman" panose="02020603050405020304" pitchFamily="18" charset="0"/>
                <a:cs typeface="Times New Roman" panose="02020603050405020304" pitchFamily="18" charset="0"/>
              </a:rPr>
              <a:t>I</a:t>
            </a: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struzione formazione, lavoro</a:t>
            </a:r>
          </a:p>
          <a:p>
            <a:pPr algn="just">
              <a:lnSpc>
                <a:spcPct val="115000"/>
              </a:lnSpc>
              <a:spcBef>
                <a:spcPts val="600"/>
              </a:spcBef>
            </a:pPr>
            <a:r>
              <a:rPr lang="it-IT" sz="1600" dirty="0">
                <a:effectLst/>
                <a:latin typeface="Calibri" panose="020F0502020204030204" pitchFamily="34" charset="0"/>
                <a:ea typeface="Calibri" panose="020F0502020204030204" pitchFamily="34" charset="0"/>
                <a:cs typeface="Times New Roman" panose="02020603050405020304" pitchFamily="18" charset="0"/>
              </a:rPr>
              <a:t>3.    Sviluppo e innovazione, città, territorio e infrastrutture </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pPr>
            <a:r>
              <a:rPr lang="it-IT" sz="1600" dirty="0">
                <a:effectLst/>
                <a:latin typeface="Calibri" panose="020F0502020204030204" pitchFamily="34" charset="0"/>
                <a:ea typeface="Calibri" panose="020F0502020204030204" pitchFamily="34" charset="0"/>
                <a:cs typeface="Times New Roman" panose="02020603050405020304" pitchFamily="18" charset="0"/>
              </a:rPr>
              <a:t>4.   Mitigazione dei cambiamenti climatici, energia, produzione e consumo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Bef>
                <a:spcPts val="600"/>
              </a:spcBef>
              <a:buAutoNum type="arabicPeriod" startAt="5"/>
            </a:pPr>
            <a:r>
              <a:rPr lang="it-IT" sz="1600" dirty="0">
                <a:effectLst/>
                <a:latin typeface="Calibri" panose="020F0502020204030204" pitchFamily="34" charset="0"/>
                <a:ea typeface="Calibri" panose="020F0502020204030204" pitchFamily="34" charset="0"/>
                <a:cs typeface="Times New Roman" panose="02020603050405020304" pitchFamily="18" charset="0"/>
              </a:rPr>
              <a:t>Sistema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ecopaesistico</a:t>
            </a:r>
            <a:r>
              <a:rPr lang="it-IT" sz="1600" dirty="0">
                <a:effectLst/>
                <a:latin typeface="Calibri" panose="020F0502020204030204" pitchFamily="34" charset="0"/>
                <a:ea typeface="Calibri" panose="020F0502020204030204" pitchFamily="34" charset="0"/>
                <a:cs typeface="Times New Roman" panose="02020603050405020304" pitchFamily="18" charset="0"/>
              </a:rPr>
              <a:t>, adattamento ai cambiamenti climatici, agricoltura</a:t>
            </a:r>
          </a:p>
          <a:p>
            <a:pPr marL="342900" indent="-342900" algn="just">
              <a:lnSpc>
                <a:spcPct val="115000"/>
              </a:lnSpc>
              <a:spcBef>
                <a:spcPts val="600"/>
              </a:spcBef>
              <a:buAutoNum type="arabicPeriod" startAt="5"/>
            </a:pPr>
            <a:endParaRPr lang="it-IT" sz="1600" dirty="0">
              <a:latin typeface="Calibri" panose="020F0502020204030204" pitchFamily="34" charset="0"/>
              <a:cs typeface="Times New Roman" panose="02020603050405020304" pitchFamily="18" charset="0"/>
            </a:endParaRPr>
          </a:p>
          <a:p>
            <a:pPr marL="342900" indent="-342900" algn="just">
              <a:lnSpc>
                <a:spcPct val="115000"/>
              </a:lnSpc>
              <a:spcBef>
                <a:spcPts val="600"/>
              </a:spcBef>
              <a:buAutoNum type="arabicPeriod" startAt="5"/>
            </a:pPr>
            <a:endParaRPr lang="it-IT" sz="1600" dirty="0"/>
          </a:p>
        </p:txBody>
      </p:sp>
      <p:sp>
        <p:nvSpPr>
          <p:cNvPr id="12" name="CasellaDiTesto 11">
            <a:extLst>
              <a:ext uri="{FF2B5EF4-FFF2-40B4-BE49-F238E27FC236}">
                <a16:creationId xmlns:a16="http://schemas.microsoft.com/office/drawing/2014/main" id="{49776369-A97F-46BA-AF0D-E1B7DE134EB9}"/>
              </a:ext>
            </a:extLst>
          </p:cNvPr>
          <p:cNvSpPr txBox="1"/>
          <p:nvPr/>
        </p:nvSpPr>
        <p:spPr>
          <a:xfrm>
            <a:off x="5198301" y="242880"/>
            <a:ext cx="4151182" cy="369332"/>
          </a:xfrm>
          <a:prstGeom prst="rect">
            <a:avLst/>
          </a:prstGeom>
          <a:noFill/>
        </p:spPr>
        <p:txBody>
          <a:bodyPr wrap="square" rtlCol="0">
            <a:spAutoFit/>
          </a:bodyPr>
          <a:lstStyle/>
          <a:p>
            <a:r>
              <a:rPr lang="it-IT" b="1" cap="small" dirty="0" err="1"/>
              <a:t>SRSvS</a:t>
            </a:r>
            <a:r>
              <a:rPr lang="it-IT" b="1" cap="small" dirty="0"/>
              <a:t>, Atto di indirizzo del PREAC, PRIA</a:t>
            </a:r>
          </a:p>
        </p:txBody>
      </p:sp>
      <p:sp>
        <p:nvSpPr>
          <p:cNvPr id="2" name="Parentesi graffa chiusa 1">
            <a:extLst>
              <a:ext uri="{FF2B5EF4-FFF2-40B4-BE49-F238E27FC236}">
                <a16:creationId xmlns:a16="http://schemas.microsoft.com/office/drawing/2014/main" id="{B2D44EB0-D7D8-4D98-9387-7B2599DB3D91}"/>
              </a:ext>
            </a:extLst>
          </p:cNvPr>
          <p:cNvSpPr/>
          <p:nvPr/>
        </p:nvSpPr>
        <p:spPr>
          <a:xfrm>
            <a:off x="7228209" y="2016578"/>
            <a:ext cx="356461" cy="1611824"/>
          </a:xfrm>
          <a:prstGeom prst="rightBrace">
            <a:avLst>
              <a:gd name="adj1" fmla="val 0"/>
              <a:gd name="adj2" fmla="val 50000"/>
            </a:avLst>
          </a:prstGeom>
          <a:ln>
            <a:solidFill>
              <a:srgbClr val="00834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C58DF75D-BAB5-418C-96A1-458780FF0BDF}"/>
              </a:ext>
            </a:extLst>
          </p:cNvPr>
          <p:cNvSpPr txBox="1"/>
          <p:nvPr/>
        </p:nvSpPr>
        <p:spPr>
          <a:xfrm>
            <a:off x="7808561" y="1043731"/>
            <a:ext cx="3990747" cy="4770537"/>
          </a:xfrm>
          <a:prstGeom prst="rect">
            <a:avLst/>
          </a:prstGeom>
          <a:solidFill>
            <a:schemeClr val="accent3">
              <a:lumMod val="40000"/>
              <a:lumOff val="60000"/>
            </a:schemeClr>
          </a:solidFill>
        </p:spPr>
        <p:txBody>
          <a:bodyPr wrap="square" rtlCol="0">
            <a:spAutoFit/>
          </a:bodyPr>
          <a:lstStyle/>
          <a:p>
            <a:r>
              <a:rPr lang="it-IT" sz="1600" dirty="0">
                <a:effectLst/>
                <a:latin typeface="Calibri" panose="020F0502020204030204" pitchFamily="34" charset="0"/>
                <a:ea typeface="Calibri" panose="020F0502020204030204" pitchFamily="34" charset="0"/>
                <a:cs typeface="Times New Roman" panose="02020603050405020304" pitchFamily="18" charset="0"/>
              </a:rPr>
              <a:t>Risultano intercettate in modo più o meno marcato tutte le Aree di intervento della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SRSvS</a:t>
            </a:r>
            <a:r>
              <a:rPr lang="it-IT" sz="1600" dirty="0">
                <a:effectLst/>
                <a:latin typeface="Calibri" panose="020F0502020204030204" pitchFamily="34" charset="0"/>
                <a:ea typeface="Calibri" panose="020F0502020204030204" pitchFamily="34" charset="0"/>
                <a:cs typeface="Times New Roman" panose="02020603050405020304" pitchFamily="18" charset="0"/>
              </a:rPr>
              <a:t> presenti nelle macro-aree strategiche:</a:t>
            </a:r>
          </a:p>
          <a:p>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à"/>
            </a:pPr>
            <a:r>
              <a:rPr lang="it-IT" sz="16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OS1 </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principali elementi di coerenza con Macro-area strategica 3 (ricerca e TT, digitale), 4 (mitigazione / economia circolare), 2 (competenze, occupazione, crescita economica sostenibile) e 1 (conciliazione, salute, sanità)</a:t>
            </a:r>
          </a:p>
          <a:p>
            <a:endPar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à"/>
            </a:pPr>
            <a:r>
              <a:rPr lang="it-IT" sz="16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OS2</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principali elementi di coerenza con Macro-area 4 (mitigazione / economia circolare), 5 (qualità dell’aria), 3 (recupero/rigenerazione, infrastrutture /mobilità), </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2 (occupazione, crescita economica sostenibile) </a:t>
            </a:r>
            <a:endPar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à"/>
            </a:pPr>
            <a:endPar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OS5</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trasversale s</a:t>
            </a:r>
            <a:r>
              <a:rPr lang="it-IT" sz="1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 tutte le macro-aree </a:t>
            </a:r>
            <a:endParaRPr lang="it-IT"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sp>
        <p:nvSpPr>
          <p:cNvPr id="10" name="CasellaDiTesto 9">
            <a:extLst>
              <a:ext uri="{FF2B5EF4-FFF2-40B4-BE49-F238E27FC236}">
                <a16:creationId xmlns:a16="http://schemas.microsoft.com/office/drawing/2014/main" id="{3DDCD9F9-C3C2-49A3-977D-67CFA04313AA}"/>
              </a:ext>
            </a:extLst>
          </p:cNvPr>
          <p:cNvSpPr txBox="1"/>
          <p:nvPr/>
        </p:nvSpPr>
        <p:spPr>
          <a:xfrm>
            <a:off x="897232" y="1116183"/>
            <a:ext cx="3475175" cy="338554"/>
          </a:xfrm>
          <a:prstGeom prst="rect">
            <a:avLst/>
          </a:prstGeom>
          <a:solidFill>
            <a:schemeClr val="accent3">
              <a:lumMod val="40000"/>
              <a:lumOff val="60000"/>
            </a:schemeClr>
          </a:solidFill>
        </p:spPr>
        <p:txBody>
          <a:bodyPr wrap="square" rtlCol="0">
            <a:spAutoFit/>
          </a:bodyPr>
          <a:lstStyle/>
          <a:p>
            <a:r>
              <a:rPr lang="it-IT" sz="1600" b="1" dirty="0">
                <a:effectLst/>
                <a:latin typeface="Calibri" panose="020F0502020204030204" pitchFamily="34" charset="0"/>
                <a:ea typeface="Calibri" panose="020F0502020204030204" pitchFamily="34" charset="0"/>
                <a:cs typeface="Times New Roman" panose="02020603050405020304" pitchFamily="18" charset="0"/>
              </a:rPr>
              <a:t>Macro aree strategiche </a:t>
            </a:r>
            <a:r>
              <a:rPr lang="it-IT" sz="1600" b="1" dirty="0" err="1">
                <a:effectLst/>
                <a:latin typeface="Calibri" panose="020F0502020204030204" pitchFamily="34" charset="0"/>
                <a:ea typeface="Calibri" panose="020F0502020204030204" pitchFamily="34" charset="0"/>
                <a:cs typeface="Times New Roman" panose="02020603050405020304" pitchFamily="18" charset="0"/>
              </a:rPr>
              <a:t>SRSvS</a:t>
            </a:r>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2395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ED0FC46A-5838-47A9-A560-714E8A344322}"/>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Progettazione del sistema di monitoraggio e governance ambientale per l’attuazione del Programma FESR</a:t>
            </a:r>
          </a:p>
        </p:txBody>
      </p:sp>
      <p:sp>
        <p:nvSpPr>
          <p:cNvPr id="11" name="Rettangolo 10">
            <a:extLst>
              <a:ext uri="{FF2B5EF4-FFF2-40B4-BE49-F238E27FC236}">
                <a16:creationId xmlns:a16="http://schemas.microsoft.com/office/drawing/2014/main" id="{5C88B47B-8793-42F9-8BE9-E2D8AFBDD85B}"/>
              </a:ext>
            </a:extLst>
          </p:cNvPr>
          <p:cNvSpPr/>
          <p:nvPr/>
        </p:nvSpPr>
        <p:spPr>
          <a:xfrm>
            <a:off x="1715854" y="5697415"/>
            <a:ext cx="5690586" cy="773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Slide Number Placeholder 1"/>
          <p:cNvSpPr txBox="1">
            <a:spLocks/>
          </p:cNvSpPr>
          <p:nvPr/>
        </p:nvSpPr>
        <p:spPr>
          <a:xfrm>
            <a:off x="-1" y="6492875"/>
            <a:ext cx="592667"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E8684-DC2F-4EF6-A666-4AF76AE64678}" type="slidenum">
              <a:rPr lang="it-IT" sz="2000" b="1" smtClean="0">
                <a:solidFill>
                  <a:schemeClr val="bg1"/>
                </a:solidFill>
              </a:rPr>
              <a:pPr/>
              <a:t>25</a:t>
            </a:fld>
            <a:endParaRPr lang="it-IT" sz="2000" b="1" dirty="0">
              <a:solidFill>
                <a:schemeClr val="bg1"/>
              </a:solidFill>
            </a:endParaRPr>
          </a:p>
        </p:txBody>
      </p:sp>
      <p:sp>
        <p:nvSpPr>
          <p:cNvPr id="7" name="CasellaDiTesto 6">
            <a:extLst>
              <a:ext uri="{FF2B5EF4-FFF2-40B4-BE49-F238E27FC236}">
                <a16:creationId xmlns:a16="http://schemas.microsoft.com/office/drawing/2014/main" id="{38C8D1A3-84A1-4B5C-B117-66A866DCC522}"/>
              </a:ext>
            </a:extLst>
          </p:cNvPr>
          <p:cNvSpPr txBox="1"/>
          <p:nvPr/>
        </p:nvSpPr>
        <p:spPr>
          <a:xfrm>
            <a:off x="945397" y="1235410"/>
            <a:ext cx="11096786" cy="1721112"/>
          </a:xfrm>
          <a:prstGeom prst="rect">
            <a:avLst/>
          </a:prstGeom>
          <a:solidFill>
            <a:schemeClr val="accent3">
              <a:lumMod val="40000"/>
              <a:lumOff val="60000"/>
            </a:schemeClr>
          </a:solidFill>
        </p:spPr>
        <p:txBody>
          <a:bodyPr wrap="square">
            <a:spAutoFit/>
          </a:bodyPr>
          <a:lstStyle/>
          <a:p>
            <a:pPr algn="just">
              <a:lnSpc>
                <a:spcPct val="107000"/>
              </a:lnSpc>
              <a:spcAft>
                <a:spcPts val="600"/>
              </a:spcAft>
            </a:pPr>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Obiettivi</a:t>
            </a:r>
          </a:p>
          <a:p>
            <a:pPr marL="342900" lvl="0" indent="-342900" algn="just">
              <a:lnSpc>
                <a:spcPct val="115000"/>
              </a:lnSpc>
              <a:buFont typeface="Wingdings" panose="05000000000000000000" pitchFamily="2" charset="2"/>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assicurare il controllo degli impatti significativi sull'ambiente derivanti dall'attuazione del Programma</a:t>
            </a:r>
          </a:p>
          <a:p>
            <a:pPr marL="342900" lvl="0" indent="-342900" algn="just">
              <a:lnSpc>
                <a:spcPct val="115000"/>
              </a:lnSpc>
              <a:buFont typeface="Wingdings" panose="05000000000000000000" pitchFamily="2" charset="2"/>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verificare il raggiungimento degli obiettivi di sostenibilità prefissati</a:t>
            </a:r>
          </a:p>
          <a:p>
            <a:pPr marL="342900" lvl="0" indent="-342900" algn="just">
              <a:lnSpc>
                <a:spcPct val="115000"/>
              </a:lnSpc>
              <a:buFont typeface="Wingdings" panose="05000000000000000000" pitchFamily="2" charset="2"/>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verificare il grado di integrazione ambientale del Programma e le performance delle singole Azioni</a:t>
            </a:r>
          </a:p>
          <a:p>
            <a:pPr marL="342900" lvl="0" indent="-342900" algn="just">
              <a:lnSpc>
                <a:spcPct val="115000"/>
              </a:lnSpc>
              <a:spcAft>
                <a:spcPts val="1000"/>
              </a:spcAft>
              <a:buFont typeface="Wingdings" panose="05000000000000000000" pitchFamily="2" charset="2"/>
              <a:buChar char="§"/>
            </a:pPr>
            <a:r>
              <a:rPr lang="it-IT" sz="1800" dirty="0">
                <a:effectLst/>
                <a:latin typeface="Calibri" panose="020F0502020204030204" pitchFamily="34" charset="0"/>
                <a:ea typeface="Times New Roman" panose="02020603050405020304" pitchFamily="18" charset="0"/>
                <a:cs typeface="Calibri" panose="020F0502020204030204" pitchFamily="34" charset="0"/>
              </a:rPr>
              <a:t>individuare tempestivamente gli impatti negativi imprevisti, in modo da adottare le opportune misure correttive. </a:t>
            </a:r>
          </a:p>
        </p:txBody>
      </p:sp>
      <p:sp>
        <p:nvSpPr>
          <p:cNvPr id="6" name="CasellaDiTesto 5">
            <a:extLst>
              <a:ext uri="{FF2B5EF4-FFF2-40B4-BE49-F238E27FC236}">
                <a16:creationId xmlns:a16="http://schemas.microsoft.com/office/drawing/2014/main" id="{DB49B607-1B83-4AFF-B516-2229A21AF4C9}"/>
              </a:ext>
            </a:extLst>
          </p:cNvPr>
          <p:cNvSpPr txBox="1"/>
          <p:nvPr/>
        </p:nvSpPr>
        <p:spPr>
          <a:xfrm>
            <a:off x="945397" y="3076555"/>
            <a:ext cx="10697689" cy="3693319"/>
          </a:xfrm>
          <a:prstGeom prst="rect">
            <a:avLst/>
          </a:prstGeom>
          <a:noFill/>
        </p:spPr>
        <p:txBody>
          <a:bodyPr wrap="square" rtlCol="0">
            <a:spAutoFit/>
          </a:bodyPr>
          <a:lstStyle/>
          <a:p>
            <a:r>
              <a:rPr lang="it-IT" b="1" cap="small" dirty="0">
                <a:latin typeface="Calibri" panose="020F0502020204030204" pitchFamily="34" charset="0"/>
                <a:cs typeface="Calibri" panose="020F0502020204030204" pitchFamily="34" charset="0"/>
              </a:rPr>
              <a:t>Governance: </a:t>
            </a:r>
          </a:p>
          <a:p>
            <a:pPr marL="800100" lvl="1" indent="-342900">
              <a:buFont typeface="Wingdings" panose="05000000000000000000" pitchFamily="2" charset="2"/>
              <a:buChar char="§"/>
            </a:pPr>
            <a:r>
              <a:rPr lang="it-IT" b="1" dirty="0">
                <a:latin typeface="Calibri" panose="020F0502020204030204" pitchFamily="34" charset="0"/>
                <a:cs typeface="Calibri" panose="020F0502020204030204" pitchFamily="34" charset="0"/>
              </a:rPr>
              <a:t>Responsabilità </a:t>
            </a:r>
            <a:r>
              <a:rPr lang="it-IT" dirty="0">
                <a:effectLst/>
                <a:latin typeface="Calibri" panose="020F0502020204030204" pitchFamily="34" charset="0"/>
                <a:ea typeface="Times New Roman" panose="02020603050405020304" pitchFamily="18" charset="0"/>
              </a:rPr>
              <a:t>dall'Autorità di gestione, anche avvalendosi dell’Autorità Ambientale, in collaborazione con l'Autorità competente e ricorrendo, ove opportuno, al contributo di ARPA. </a:t>
            </a:r>
          </a:p>
          <a:p>
            <a:pPr marL="800100" lvl="1" indent="-342900">
              <a:buFont typeface="Wingdings" panose="05000000000000000000" pitchFamily="2" charset="2"/>
              <a:buChar char="§"/>
            </a:pPr>
            <a:endParaRPr lang="it-IT" dirty="0">
              <a:effectLst/>
              <a:latin typeface="Calibri" panose="020F0502020204030204" pitchFamily="34" charset="0"/>
              <a:ea typeface="Times New Roman" panose="02020603050405020304" pitchFamily="18" charset="0"/>
            </a:endParaRPr>
          </a:p>
          <a:p>
            <a:pPr marL="800100" lvl="1" indent="-342900">
              <a:buFont typeface="Wingdings" panose="05000000000000000000" pitchFamily="2" charset="2"/>
              <a:buChar char="§"/>
            </a:pPr>
            <a:r>
              <a:rPr lang="it-IT" b="1" dirty="0">
                <a:latin typeface="Calibri" panose="020F0502020204030204" pitchFamily="34" charset="0"/>
                <a:ea typeface="Times New Roman" panose="02020603050405020304" pitchFamily="18" charset="0"/>
              </a:rPr>
              <a:t>Autorità ambientale </a:t>
            </a:r>
            <a:r>
              <a:rPr lang="it-IT" dirty="0">
                <a:latin typeface="Calibri" panose="020F0502020204030204" pitchFamily="34" charset="0"/>
                <a:ea typeface="Times New Roman" panose="02020603050405020304" pitchFamily="18" charset="0"/>
              </a:rPr>
              <a:t>ha un ruolo di qualificazione della Programmazione, è coinvolta sia in fase di costruzione degli strumenti attuativi che nel monitoraggio </a:t>
            </a:r>
            <a:endParaRPr lang="it-IT" dirty="0">
              <a:effectLst/>
              <a:latin typeface="Calibri" panose="020F0502020204030204" pitchFamily="34" charset="0"/>
              <a:ea typeface="Times New Roman" panose="02020603050405020304" pitchFamily="18" charset="0"/>
            </a:endParaRPr>
          </a:p>
          <a:p>
            <a:pPr marL="800100" lvl="1" indent="-342900">
              <a:buFont typeface="Wingdings" panose="05000000000000000000" pitchFamily="2" charset="2"/>
              <a:buChar char="§"/>
            </a:pPr>
            <a:endParaRPr lang="it-IT" dirty="0">
              <a:latin typeface="Calibri" panose="020F0502020204030204" pitchFamily="34" charset="0"/>
              <a:ea typeface="Times New Roman" panose="02020603050405020304" pitchFamily="18" charset="0"/>
            </a:endParaRPr>
          </a:p>
          <a:p>
            <a:pPr marL="800100" lvl="1" indent="-342900">
              <a:buFont typeface="Wingdings" panose="05000000000000000000" pitchFamily="2" charset="2"/>
              <a:buChar char="§"/>
            </a:pPr>
            <a:r>
              <a:rPr lang="it-IT" dirty="0">
                <a:latin typeface="Calibri" panose="020F0502020204030204" pitchFamily="34" charset="0"/>
                <a:ea typeface="Times New Roman" panose="02020603050405020304" pitchFamily="18" charset="0"/>
              </a:rPr>
              <a:t>Tempi: perfezionamento del Piano di monitoraggio nell’anno di approvazione del Programma (2022), successivamente report annuali speditivi, focalizzati su Azioni già attuate e modalità di integrazione ambientale (2023/2024); dal 2025 report di monitoraggio completo, da aggiornare con cadenza biennale</a:t>
            </a:r>
            <a:endParaRPr lang="it-IT" dirty="0">
              <a:effectLst/>
              <a:latin typeface="Calibri" panose="020F0502020204030204" pitchFamily="34" charset="0"/>
              <a:ea typeface="Times New Roman" panose="02020603050405020304" pitchFamily="18" charset="0"/>
            </a:endParaRPr>
          </a:p>
          <a:p>
            <a:endParaRPr lang="it-IT" sz="1800" b="1" cap="small" dirty="0">
              <a:effectLst/>
              <a:latin typeface="Calibri" panose="020F0502020204030204" pitchFamily="34" charset="0"/>
              <a:ea typeface="Times New Roman" panose="02020603050405020304" pitchFamily="18" charset="0"/>
              <a:cs typeface="Calibri" panose="020F0502020204030204" pitchFamily="34" charset="0"/>
            </a:endParaRPr>
          </a:p>
          <a:p>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Strumenti operativi per il monitoraggio e flussi informativi</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dirty="0"/>
          </a:p>
        </p:txBody>
      </p:sp>
    </p:spTree>
    <p:extLst>
      <p:ext uri="{BB962C8B-B14F-4D97-AF65-F5344CB8AC3E}">
        <p14:creationId xmlns:p14="http://schemas.microsoft.com/office/powerpoint/2010/main" val="178052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77C1EAC-BFF0-4FA6-A2E4-1F885F153B78}"/>
              </a:ext>
            </a:extLst>
          </p:cNvPr>
          <p:cNvSpPr>
            <a:spLocks noGrp="1"/>
          </p:cNvSpPr>
          <p:nvPr>
            <p:ph type="sldNum" sz="quarter" idx="12"/>
          </p:nvPr>
        </p:nvSpPr>
        <p:spPr/>
        <p:txBody>
          <a:bodyPr/>
          <a:lstStyle/>
          <a:p>
            <a:fld id="{4F6FB7D8-7B4D-4F38-A6D0-019280C015F5}" type="slidenum">
              <a:rPr lang="it-IT" smtClean="0"/>
              <a:t>26</a:t>
            </a:fld>
            <a:endParaRPr lang="it-IT"/>
          </a:p>
        </p:txBody>
      </p:sp>
      <p:sp>
        <p:nvSpPr>
          <p:cNvPr id="5" name="Titolo 1">
            <a:extLst>
              <a:ext uri="{FF2B5EF4-FFF2-40B4-BE49-F238E27FC236}">
                <a16:creationId xmlns:a16="http://schemas.microsoft.com/office/drawing/2014/main" id="{8C1648C6-8246-4843-8B79-31F5FC27E9E6}"/>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Progettazione del sistema di monitoraggio e governance ambientale per l’attuazione del Programma FESR</a:t>
            </a:r>
          </a:p>
        </p:txBody>
      </p:sp>
      <p:sp>
        <p:nvSpPr>
          <p:cNvPr id="3" name="CasellaDiTesto 2">
            <a:extLst>
              <a:ext uri="{FF2B5EF4-FFF2-40B4-BE49-F238E27FC236}">
                <a16:creationId xmlns:a16="http://schemas.microsoft.com/office/drawing/2014/main" id="{90992AE3-C87E-4B8A-AAE6-42ECCC5F0638}"/>
              </a:ext>
            </a:extLst>
          </p:cNvPr>
          <p:cNvSpPr txBox="1"/>
          <p:nvPr/>
        </p:nvSpPr>
        <p:spPr>
          <a:xfrm>
            <a:off x="7548575" y="438298"/>
            <a:ext cx="3423138" cy="370409"/>
          </a:xfrm>
          <a:prstGeom prst="rect">
            <a:avLst/>
          </a:prstGeom>
          <a:noFill/>
        </p:spPr>
        <p:txBody>
          <a:bodyPr wrap="square" rtlCol="0">
            <a:spAutoFit/>
          </a:bodyPr>
          <a:lstStyle/>
          <a:p>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Sistema Obiettivi / indicatori</a:t>
            </a:r>
            <a:endParaRPr lang="it-IT" dirty="0"/>
          </a:p>
        </p:txBody>
      </p:sp>
      <p:graphicFrame>
        <p:nvGraphicFramePr>
          <p:cNvPr id="7" name="Tabella 6">
            <a:extLst>
              <a:ext uri="{FF2B5EF4-FFF2-40B4-BE49-F238E27FC236}">
                <a16:creationId xmlns:a16="http://schemas.microsoft.com/office/drawing/2014/main" id="{A66DD5A1-30E8-400B-A26B-C259914C3B38}"/>
              </a:ext>
            </a:extLst>
          </p:cNvPr>
          <p:cNvGraphicFramePr>
            <a:graphicFrameLocks noGrp="1"/>
          </p:cNvGraphicFramePr>
          <p:nvPr>
            <p:extLst>
              <p:ext uri="{D42A27DB-BD31-4B8C-83A1-F6EECF244321}">
                <p14:modId xmlns:p14="http://schemas.microsoft.com/office/powerpoint/2010/main" val="2377232135"/>
              </p:ext>
            </p:extLst>
          </p:nvPr>
        </p:nvGraphicFramePr>
        <p:xfrm>
          <a:off x="858644" y="914399"/>
          <a:ext cx="10672956" cy="6075490"/>
        </p:xfrm>
        <a:graphic>
          <a:graphicData uri="http://schemas.openxmlformats.org/drawingml/2006/table">
            <a:tbl>
              <a:tblPr firstRow="1" firstCol="1" bandRow="1">
                <a:tableStyleId>{5940675A-B579-460E-94D1-54222C63F5DA}</a:tableStyleId>
              </a:tblPr>
              <a:tblGrid>
                <a:gridCol w="1356024">
                  <a:extLst>
                    <a:ext uri="{9D8B030D-6E8A-4147-A177-3AD203B41FA5}">
                      <a16:colId xmlns:a16="http://schemas.microsoft.com/office/drawing/2014/main" val="1504057746"/>
                    </a:ext>
                  </a:extLst>
                </a:gridCol>
                <a:gridCol w="1746560">
                  <a:extLst>
                    <a:ext uri="{9D8B030D-6E8A-4147-A177-3AD203B41FA5}">
                      <a16:colId xmlns:a16="http://schemas.microsoft.com/office/drawing/2014/main" val="3525357046"/>
                    </a:ext>
                  </a:extLst>
                </a:gridCol>
                <a:gridCol w="2328190">
                  <a:extLst>
                    <a:ext uri="{9D8B030D-6E8A-4147-A177-3AD203B41FA5}">
                      <a16:colId xmlns:a16="http://schemas.microsoft.com/office/drawing/2014/main" val="306273790"/>
                    </a:ext>
                  </a:extLst>
                </a:gridCol>
                <a:gridCol w="5242182">
                  <a:extLst>
                    <a:ext uri="{9D8B030D-6E8A-4147-A177-3AD203B41FA5}">
                      <a16:colId xmlns:a16="http://schemas.microsoft.com/office/drawing/2014/main" val="2715742010"/>
                    </a:ext>
                  </a:extLst>
                </a:gridCol>
              </a:tblGrid>
              <a:tr h="312528">
                <a:tc>
                  <a:txBody>
                    <a:bodyPr/>
                    <a:lstStyle/>
                    <a:p>
                      <a:pPr algn="ctr">
                        <a:lnSpc>
                          <a:spcPct val="107000"/>
                        </a:lnSpc>
                        <a:spcAft>
                          <a:spcPts val="600"/>
                        </a:spcAft>
                      </a:pPr>
                      <a:r>
                        <a:rPr lang="it-IT" sz="1300" b="1"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Obiettivo specifico PR FESR</a:t>
                      </a:r>
                      <a:endParaRPr lang="it-IT" sz="1300"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07000"/>
                        </a:lnSpc>
                        <a:spcAft>
                          <a:spcPts val="600"/>
                        </a:spcAft>
                      </a:pPr>
                      <a:r>
                        <a:rPr lang="it-IT" sz="1300" b="1">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Azioni</a:t>
                      </a:r>
                      <a:endParaRPr lang="it-IT" sz="1300">
                        <a:solidFill>
                          <a:srgbClr val="00834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07000"/>
                        </a:lnSpc>
                        <a:spcAft>
                          <a:spcPts val="600"/>
                        </a:spcAft>
                      </a:pPr>
                      <a:r>
                        <a:rPr lang="it-IT" sz="1300" b="1">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INDICATORI DI PROGRAMMA</a:t>
                      </a:r>
                      <a:endParaRPr lang="it-IT" sz="1300">
                        <a:solidFill>
                          <a:srgbClr val="00834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07000"/>
                        </a:lnSpc>
                        <a:spcAft>
                          <a:spcPts val="600"/>
                        </a:spcAft>
                      </a:pPr>
                      <a:r>
                        <a:rPr lang="it-IT" sz="1300" b="1"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rPr>
                        <a:t>INDICATORI VAS (processo e contributo al contesto)</a:t>
                      </a:r>
                      <a:endParaRPr lang="it-IT" sz="1300" dirty="0">
                        <a:solidFill>
                          <a:srgbClr val="00834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1203109282"/>
                  </a:ext>
                </a:extLst>
              </a:tr>
              <a:tr h="1434042">
                <a:tc rowSpan="3">
                  <a:txBody>
                    <a:bodyPr/>
                    <a:lstStyle/>
                    <a:p>
                      <a:pPr algn="just">
                        <a:lnSpc>
                          <a:spcPct val="107000"/>
                        </a:lnSpc>
                        <a:spcAft>
                          <a:spcPts val="600"/>
                        </a:spcAft>
                      </a:pPr>
                      <a:r>
                        <a:rPr lang="it-IT" sz="1200" dirty="0" err="1">
                          <a:solidFill>
                            <a:schemeClr val="tx1"/>
                          </a:solidFill>
                          <a:effectLst/>
                        </a:rPr>
                        <a:t>b.i</a:t>
                      </a:r>
                      <a:r>
                        <a:rPr lang="it-IT" sz="1200" dirty="0">
                          <a:solidFill>
                            <a:schemeClr val="tx1"/>
                          </a:solidFill>
                          <a:effectLst/>
                        </a:rPr>
                        <a:t>) Promuovere l'efficienza energetica e ridurre le emissioni di gas a effetto serra</a:t>
                      </a:r>
                      <a:endParaRPr lang="it-IT"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just">
                        <a:lnSpc>
                          <a:spcPct val="107000"/>
                        </a:lnSpc>
                        <a:spcAft>
                          <a:spcPts val="600"/>
                        </a:spcAft>
                      </a:pPr>
                      <a:r>
                        <a:rPr lang="it-IT" sz="1200" dirty="0">
                          <a:solidFill>
                            <a:schemeClr val="tx1"/>
                          </a:solidFill>
                          <a:effectLst/>
                        </a:rPr>
                        <a:t>Azione b.i.1. Sostegno a interventi di ristrutturazione e riqualificazione per l’efficientamento energetico di strutture e impianti pubblici</a:t>
                      </a:r>
                      <a:endParaRPr lang="it-IT"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rowSpan="3">
                  <a:txBody>
                    <a:bodyPr/>
                    <a:lstStyle/>
                    <a:p>
                      <a:pPr algn="just">
                        <a:lnSpc>
                          <a:spcPct val="107000"/>
                        </a:lnSpc>
                        <a:spcAft>
                          <a:spcPts val="600"/>
                        </a:spcAft>
                      </a:pPr>
                      <a:r>
                        <a:rPr lang="it-IT" sz="1200" dirty="0">
                          <a:solidFill>
                            <a:schemeClr val="tx1"/>
                          </a:solidFill>
                          <a:effectLst/>
                        </a:rPr>
                        <a:t>I. COMUNI DI OUTPUT </a:t>
                      </a:r>
                    </a:p>
                    <a:p>
                      <a:pPr algn="just">
                        <a:lnSpc>
                          <a:spcPct val="107000"/>
                        </a:lnSpc>
                        <a:spcAft>
                          <a:spcPts val="600"/>
                        </a:spcAft>
                      </a:pPr>
                      <a:r>
                        <a:rPr lang="it-IT" sz="1200" dirty="0">
                          <a:solidFill>
                            <a:schemeClr val="tx1"/>
                          </a:solidFill>
                          <a:effectLst/>
                        </a:rPr>
                        <a:t>RCO 19 - Edifici pubblici con una prestazione energetica migliorata</a:t>
                      </a:r>
                    </a:p>
                    <a:p>
                      <a:pPr algn="just">
                        <a:lnSpc>
                          <a:spcPct val="107000"/>
                        </a:lnSpc>
                        <a:spcAft>
                          <a:spcPts val="600"/>
                        </a:spcAft>
                      </a:pPr>
                      <a:r>
                        <a:rPr lang="it-IT" sz="1200" dirty="0">
                          <a:solidFill>
                            <a:schemeClr val="tx1"/>
                          </a:solidFill>
                          <a:effectLst/>
                        </a:rPr>
                        <a:t> </a:t>
                      </a:r>
                    </a:p>
                    <a:p>
                      <a:pPr algn="just">
                        <a:lnSpc>
                          <a:spcPct val="107000"/>
                        </a:lnSpc>
                        <a:spcAft>
                          <a:spcPts val="600"/>
                        </a:spcAft>
                      </a:pPr>
                      <a:r>
                        <a:rPr lang="it-IT" sz="1200" dirty="0">
                          <a:solidFill>
                            <a:schemeClr val="tx1"/>
                          </a:solidFill>
                          <a:effectLst/>
                        </a:rPr>
                        <a:t>ALTRI I. DI OUTPUT</a:t>
                      </a:r>
                    </a:p>
                    <a:p>
                      <a:pPr algn="just">
                        <a:lnSpc>
                          <a:spcPct val="107000"/>
                        </a:lnSpc>
                        <a:spcAft>
                          <a:spcPts val="600"/>
                        </a:spcAft>
                      </a:pPr>
                      <a:r>
                        <a:rPr lang="it-IT" sz="1200" dirty="0">
                          <a:solidFill>
                            <a:schemeClr val="tx1"/>
                          </a:solidFill>
                          <a:effectLst/>
                        </a:rPr>
                        <a:t>Imprese che realizzano interventi per la riduzione dei consumi di energia elettrica delle imprese</a:t>
                      </a:r>
                    </a:p>
                    <a:p>
                      <a:pPr algn="just">
                        <a:lnSpc>
                          <a:spcPct val="107000"/>
                        </a:lnSpc>
                        <a:spcAft>
                          <a:spcPts val="600"/>
                        </a:spcAft>
                      </a:pPr>
                      <a:r>
                        <a:rPr lang="it-IT" sz="1200" dirty="0">
                          <a:solidFill>
                            <a:schemeClr val="tx1"/>
                          </a:solidFill>
                          <a:effectLst/>
                        </a:rPr>
                        <a:t>Riduzione dei consumi di energia elettrica</a:t>
                      </a:r>
                    </a:p>
                    <a:p>
                      <a:pPr algn="just">
                        <a:lnSpc>
                          <a:spcPct val="107000"/>
                        </a:lnSpc>
                        <a:spcAft>
                          <a:spcPts val="600"/>
                        </a:spcAft>
                      </a:pPr>
                      <a:r>
                        <a:rPr lang="it-IT" sz="1200" dirty="0">
                          <a:solidFill>
                            <a:schemeClr val="tx1"/>
                          </a:solidFill>
                          <a:effectLst/>
                        </a:rPr>
                        <a:t> </a:t>
                      </a:r>
                    </a:p>
                    <a:p>
                      <a:pPr algn="just">
                        <a:lnSpc>
                          <a:spcPct val="107000"/>
                        </a:lnSpc>
                        <a:spcAft>
                          <a:spcPts val="600"/>
                        </a:spcAft>
                      </a:pPr>
                      <a:r>
                        <a:rPr lang="it-IT" sz="1200" dirty="0">
                          <a:solidFill>
                            <a:schemeClr val="tx1"/>
                          </a:solidFill>
                          <a:effectLst/>
                        </a:rPr>
                        <a:t>I. COMUNI DI RISULTATO</a:t>
                      </a:r>
                    </a:p>
                    <a:p>
                      <a:pPr algn="just">
                        <a:lnSpc>
                          <a:spcPct val="107000"/>
                        </a:lnSpc>
                        <a:spcAft>
                          <a:spcPts val="600"/>
                        </a:spcAft>
                      </a:pPr>
                      <a:r>
                        <a:rPr lang="it-IT" sz="1200" dirty="0">
                          <a:solidFill>
                            <a:schemeClr val="tx1"/>
                          </a:solidFill>
                          <a:effectLst/>
                        </a:rPr>
                        <a:t>RCR 29 - Emissioni stimate di gas a effetto serra</a:t>
                      </a:r>
                      <a:endParaRPr lang="it-IT"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rowSpan="3">
                  <a:txBody>
                    <a:bodyPr/>
                    <a:lstStyle/>
                    <a:p>
                      <a:pPr algn="l">
                        <a:lnSpc>
                          <a:spcPct val="107000"/>
                        </a:lnSpc>
                        <a:spcAft>
                          <a:spcPts val="600"/>
                        </a:spcAft>
                      </a:pPr>
                      <a:r>
                        <a:rPr lang="it-IT" sz="1300" dirty="0">
                          <a:solidFill>
                            <a:schemeClr val="tx1"/>
                          </a:solidFill>
                          <a:effectLst/>
                        </a:rPr>
                        <a:t>ENERGIA</a:t>
                      </a:r>
                    </a:p>
                    <a:p>
                      <a:pPr marL="342900" lvl="0" indent="-342900" algn="l">
                        <a:lnSpc>
                          <a:spcPct val="115000"/>
                        </a:lnSpc>
                        <a:buFont typeface="Symbol" panose="05050102010706020507" pitchFamily="18" charset="2"/>
                        <a:buChar char=""/>
                      </a:pPr>
                      <a:r>
                        <a:rPr lang="it-IT" sz="1300" dirty="0">
                          <a:solidFill>
                            <a:schemeClr val="tx1"/>
                          </a:solidFill>
                          <a:effectLst/>
                        </a:rPr>
                        <a:t>Diminuzione del consumo annuale di energia primaria degli edifici pubblici (kWh/anno) </a:t>
                      </a:r>
                    </a:p>
                    <a:p>
                      <a:pPr marL="342900" lvl="0" indent="-342900" algn="l">
                        <a:lnSpc>
                          <a:spcPct val="115000"/>
                        </a:lnSpc>
                        <a:buFont typeface="Symbol" panose="05050102010706020507" pitchFamily="18" charset="2"/>
                        <a:buChar char=""/>
                      </a:pPr>
                      <a:r>
                        <a:rPr lang="it-IT" sz="1300" dirty="0">
                          <a:solidFill>
                            <a:schemeClr val="tx1"/>
                          </a:solidFill>
                          <a:effectLst/>
                        </a:rPr>
                        <a:t>Incremento della copertura del fabbisogno di energia primaria tramite FER (kWh/anno)</a:t>
                      </a:r>
                    </a:p>
                    <a:p>
                      <a:pPr marL="342900" lvl="0" indent="-342900" algn="l">
                        <a:lnSpc>
                          <a:spcPct val="115000"/>
                        </a:lnSpc>
                        <a:spcAft>
                          <a:spcPts val="1000"/>
                        </a:spcAft>
                        <a:buFont typeface="Symbol" panose="05050102010706020507" pitchFamily="18" charset="2"/>
                        <a:buChar char=""/>
                      </a:pPr>
                      <a:r>
                        <a:rPr lang="it-IT" sz="1300" dirty="0">
                          <a:solidFill>
                            <a:schemeClr val="tx1"/>
                          </a:solidFill>
                          <a:effectLst/>
                        </a:rPr>
                        <a:t>Riduzione del consumo energetico delle imprese (kWh/anno)</a:t>
                      </a:r>
                    </a:p>
                    <a:p>
                      <a:pPr algn="l">
                        <a:lnSpc>
                          <a:spcPct val="107000"/>
                        </a:lnSpc>
                        <a:spcAft>
                          <a:spcPts val="600"/>
                        </a:spcAft>
                      </a:pPr>
                      <a:r>
                        <a:rPr lang="it-IT" sz="1300" dirty="0">
                          <a:solidFill>
                            <a:schemeClr val="tx1"/>
                          </a:solidFill>
                          <a:effectLst/>
                        </a:rPr>
                        <a:t>EMISSIONI CLIMALTERANTI</a:t>
                      </a:r>
                    </a:p>
                    <a:p>
                      <a:pPr algn="l">
                        <a:lnSpc>
                          <a:spcPct val="107000"/>
                        </a:lnSpc>
                        <a:spcAft>
                          <a:spcPts val="600"/>
                        </a:spcAft>
                      </a:pPr>
                      <a:r>
                        <a:rPr lang="it-IT" sz="1300" dirty="0">
                          <a:solidFill>
                            <a:schemeClr val="tx1"/>
                          </a:solidFill>
                          <a:effectLst/>
                        </a:rPr>
                        <a:t>Cfr. I. di risultato RCR29</a:t>
                      </a:r>
                    </a:p>
                    <a:p>
                      <a:pPr algn="l">
                        <a:lnSpc>
                          <a:spcPct val="107000"/>
                        </a:lnSpc>
                        <a:spcAft>
                          <a:spcPts val="600"/>
                        </a:spcAft>
                      </a:pPr>
                      <a:r>
                        <a:rPr lang="it-IT" sz="1300" dirty="0">
                          <a:solidFill>
                            <a:schemeClr val="tx1"/>
                          </a:solidFill>
                          <a:effectLst/>
                        </a:rPr>
                        <a:t>EMISSIONI INQUINANTI </a:t>
                      </a:r>
                    </a:p>
                    <a:p>
                      <a:pPr marL="342900" lvl="0" indent="-342900" algn="l">
                        <a:lnSpc>
                          <a:spcPct val="115000"/>
                        </a:lnSpc>
                        <a:spcAft>
                          <a:spcPts val="1000"/>
                        </a:spcAft>
                        <a:buFont typeface="Symbol" panose="05050102010706020507" pitchFamily="18" charset="2"/>
                        <a:buChar char=""/>
                      </a:pPr>
                      <a:r>
                        <a:rPr lang="it-IT" sz="1300" dirty="0">
                          <a:solidFill>
                            <a:schemeClr val="tx1"/>
                          </a:solidFill>
                          <a:effectLst/>
                        </a:rPr>
                        <a:t>Stima della riduzione delle emissioni inquinanti (PM10, NO2) (t/anno)</a:t>
                      </a:r>
                    </a:p>
                    <a:p>
                      <a:pPr algn="l">
                        <a:lnSpc>
                          <a:spcPct val="107000"/>
                        </a:lnSpc>
                        <a:spcAft>
                          <a:spcPts val="600"/>
                        </a:spcAft>
                      </a:pPr>
                      <a:r>
                        <a:rPr lang="it-IT" sz="1300" dirty="0">
                          <a:solidFill>
                            <a:schemeClr val="tx1"/>
                          </a:solidFill>
                          <a:effectLst/>
                        </a:rPr>
                        <a:t>RIFIUTI – ECONOMIA CIRCOLARE</a:t>
                      </a:r>
                    </a:p>
                    <a:p>
                      <a:pPr marL="342900" lvl="0" indent="-342900" algn="l">
                        <a:lnSpc>
                          <a:spcPct val="115000"/>
                        </a:lnSpc>
                        <a:spcAft>
                          <a:spcPts val="1000"/>
                        </a:spcAft>
                        <a:buFont typeface="Symbol" panose="05050102010706020507" pitchFamily="18" charset="2"/>
                        <a:buChar char=""/>
                      </a:pPr>
                      <a:r>
                        <a:rPr lang="it-IT" sz="1300" dirty="0">
                          <a:solidFill>
                            <a:schemeClr val="tx1"/>
                          </a:solidFill>
                          <a:effectLst/>
                        </a:rPr>
                        <a:t>Quantità di rifiuti C&amp;D prodotta e % avviata a recupero (t/anno)</a:t>
                      </a:r>
                    </a:p>
                    <a:p>
                      <a:pPr algn="l">
                        <a:lnSpc>
                          <a:spcPct val="107000"/>
                        </a:lnSpc>
                        <a:spcAft>
                          <a:spcPts val="600"/>
                        </a:spcAft>
                      </a:pPr>
                      <a:r>
                        <a:rPr lang="it-IT" sz="1300" dirty="0">
                          <a:solidFill>
                            <a:schemeClr val="tx1"/>
                          </a:solidFill>
                          <a:effectLst/>
                        </a:rPr>
                        <a:t>USO DELLE ACQUE </a:t>
                      </a:r>
                    </a:p>
                    <a:p>
                      <a:pPr marL="342900" lvl="0" indent="-342900" algn="l">
                        <a:lnSpc>
                          <a:spcPct val="115000"/>
                        </a:lnSpc>
                        <a:spcAft>
                          <a:spcPts val="1000"/>
                        </a:spcAft>
                        <a:buFont typeface="Symbol" panose="05050102010706020507" pitchFamily="18" charset="2"/>
                        <a:buChar char=""/>
                      </a:pPr>
                      <a:r>
                        <a:rPr lang="it-IT" sz="1300" dirty="0">
                          <a:solidFill>
                            <a:schemeClr val="tx1"/>
                          </a:solidFill>
                          <a:effectLst/>
                        </a:rPr>
                        <a:t>Riduzione dei consumi idrici (mc/anno)</a:t>
                      </a:r>
                    </a:p>
                    <a:p>
                      <a:pPr algn="l">
                        <a:lnSpc>
                          <a:spcPct val="107000"/>
                        </a:lnSpc>
                        <a:spcAft>
                          <a:spcPts val="600"/>
                        </a:spcAft>
                      </a:pPr>
                      <a:r>
                        <a:rPr lang="it-IT" sz="1300" dirty="0">
                          <a:solidFill>
                            <a:schemeClr val="tx1"/>
                          </a:solidFill>
                          <a:effectLst/>
                        </a:rPr>
                        <a:t>PAESAGGIO</a:t>
                      </a:r>
                    </a:p>
                    <a:p>
                      <a:pPr marL="342900" lvl="0" indent="-342900" algn="l">
                        <a:lnSpc>
                          <a:spcPct val="115000"/>
                        </a:lnSpc>
                        <a:spcAft>
                          <a:spcPts val="1000"/>
                        </a:spcAft>
                        <a:buFont typeface="Symbol" panose="05050102010706020507" pitchFamily="18" charset="2"/>
                        <a:buChar char=""/>
                      </a:pPr>
                      <a:r>
                        <a:rPr lang="it-IT" sz="1300" dirty="0">
                          <a:solidFill>
                            <a:schemeClr val="tx1"/>
                          </a:solidFill>
                          <a:effectLst/>
                        </a:rPr>
                        <a:t>Interventi di recupero/riqualificazione del patrimonio in stato di abbandono o sottoutilizzo e loro superficie per tipologia (architetture e/o contesti limitrofi) (N, mq)</a:t>
                      </a:r>
                    </a:p>
                    <a:p>
                      <a:pPr algn="l">
                        <a:lnSpc>
                          <a:spcPct val="107000"/>
                        </a:lnSpc>
                        <a:spcAft>
                          <a:spcPts val="600"/>
                        </a:spcAft>
                      </a:pPr>
                      <a:r>
                        <a:rPr lang="it-IT" sz="1300" dirty="0">
                          <a:solidFill>
                            <a:schemeClr val="tx1"/>
                          </a:solidFill>
                          <a:effectLst/>
                        </a:rPr>
                        <a:t>SALUTE</a:t>
                      </a:r>
                    </a:p>
                    <a:p>
                      <a:pPr marL="342900" lvl="0" indent="-342900" algn="l">
                        <a:lnSpc>
                          <a:spcPct val="115000"/>
                        </a:lnSpc>
                        <a:spcAft>
                          <a:spcPts val="1000"/>
                        </a:spcAft>
                        <a:buFont typeface="Symbol" panose="05050102010706020507" pitchFamily="18" charset="2"/>
                        <a:buChar char=""/>
                      </a:pPr>
                      <a:r>
                        <a:rPr lang="it-IT" sz="1300" dirty="0">
                          <a:solidFill>
                            <a:schemeClr val="tx1"/>
                          </a:solidFill>
                          <a:effectLst/>
                        </a:rPr>
                        <a:t>Quantità di amianto rimosso (mc o mq)</a:t>
                      </a:r>
                      <a:endParaRPr lang="it-IT" sz="13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808637795"/>
                  </a:ext>
                </a:extLst>
              </a:tr>
              <a:tr h="1434041">
                <a:tc vMerge="1">
                  <a:txBody>
                    <a:bodyPr/>
                    <a:lstStyle/>
                    <a:p>
                      <a:endParaRPr lang="it-IT"/>
                    </a:p>
                  </a:txBody>
                  <a:tcPr/>
                </a:tc>
                <a:tc>
                  <a:txBody>
                    <a:bodyPr/>
                    <a:lstStyle/>
                    <a:p>
                      <a:pPr algn="just">
                        <a:lnSpc>
                          <a:spcPct val="107000"/>
                        </a:lnSpc>
                        <a:spcAft>
                          <a:spcPts val="600"/>
                        </a:spcAft>
                      </a:pPr>
                      <a:r>
                        <a:rPr lang="it-IT" sz="1200" dirty="0">
                          <a:solidFill>
                            <a:schemeClr val="tx1"/>
                          </a:solidFill>
                          <a:effectLst/>
                        </a:rPr>
                        <a:t>Azione b.i.3. Sostegno all’efficientamento energetico degli edifici e impianti produttivi delle PMI</a:t>
                      </a:r>
                      <a:endParaRPr lang="it-IT"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3358012338"/>
                  </a:ext>
                </a:extLst>
              </a:tr>
              <a:tr h="1434042">
                <a:tc vMerge="1">
                  <a:txBody>
                    <a:bodyPr/>
                    <a:lstStyle/>
                    <a:p>
                      <a:endParaRPr lang="it-IT"/>
                    </a:p>
                  </a:txBody>
                  <a:tcPr/>
                </a:tc>
                <a:tc>
                  <a:txBody>
                    <a:bodyPr/>
                    <a:lstStyle/>
                    <a:p>
                      <a:pPr marL="0" marR="0" lvl="0" indent="0" algn="just" defTabSz="609585" rtl="0" eaLnBrk="1" fontAlgn="auto" latinLnBrk="0" hangingPunct="1">
                        <a:lnSpc>
                          <a:spcPct val="107000"/>
                        </a:lnSpc>
                        <a:spcBef>
                          <a:spcPts val="0"/>
                        </a:spcBef>
                        <a:spcAft>
                          <a:spcPts val="600"/>
                        </a:spcAft>
                        <a:buClrTx/>
                        <a:buSzTx/>
                        <a:buFontTx/>
                        <a:buNone/>
                        <a:tabLst/>
                        <a:defRPr/>
                      </a:pPr>
                      <a:r>
                        <a:rPr lang="it-IT" sz="1200" dirty="0">
                          <a:solidFill>
                            <a:schemeClr val="tx1"/>
                          </a:solidFill>
                          <a:effectLst/>
                        </a:rPr>
                        <a:t>Azione b.i.2. Sostegno all’efficientamento del patrimonio residenziale pubblico </a:t>
                      </a:r>
                    </a:p>
                    <a:p>
                      <a:pPr algn="just">
                        <a:lnSpc>
                          <a:spcPct val="107000"/>
                        </a:lnSpc>
                        <a:spcAft>
                          <a:spcPts val="600"/>
                        </a:spcAft>
                      </a:pPr>
                      <a:endParaRPr lang="it-IT"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3597103081"/>
                  </a:ext>
                </a:extLst>
              </a:tr>
            </a:tbl>
          </a:graphicData>
        </a:graphic>
      </p:graphicFrame>
    </p:spTree>
    <p:extLst>
      <p:ext uri="{BB962C8B-B14F-4D97-AF65-F5344CB8AC3E}">
        <p14:creationId xmlns:p14="http://schemas.microsoft.com/office/powerpoint/2010/main" val="61405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B587144-8BDF-4C79-B437-D406F0EDA222}"/>
              </a:ext>
            </a:extLst>
          </p:cNvPr>
          <p:cNvSpPr>
            <a:spLocks noGrp="1"/>
          </p:cNvSpPr>
          <p:nvPr>
            <p:ph type="sldNum" sz="quarter" idx="12"/>
          </p:nvPr>
        </p:nvSpPr>
        <p:spPr/>
        <p:txBody>
          <a:bodyPr/>
          <a:lstStyle/>
          <a:p>
            <a:fld id="{4F6FB7D8-7B4D-4F38-A6D0-019280C015F5}" type="slidenum">
              <a:rPr lang="it-IT" smtClean="0"/>
              <a:t>27</a:t>
            </a:fld>
            <a:endParaRPr lang="it-IT"/>
          </a:p>
        </p:txBody>
      </p:sp>
      <p:graphicFrame>
        <p:nvGraphicFramePr>
          <p:cNvPr id="5" name="Tabella 4">
            <a:extLst>
              <a:ext uri="{FF2B5EF4-FFF2-40B4-BE49-F238E27FC236}">
                <a16:creationId xmlns:a16="http://schemas.microsoft.com/office/drawing/2014/main" id="{2CA60E3F-8258-49AB-92BB-ECA0E7908BD2}"/>
              </a:ext>
            </a:extLst>
          </p:cNvPr>
          <p:cNvGraphicFramePr>
            <a:graphicFrameLocks noGrp="1"/>
          </p:cNvGraphicFramePr>
          <p:nvPr>
            <p:extLst>
              <p:ext uri="{D42A27DB-BD31-4B8C-83A1-F6EECF244321}">
                <p14:modId xmlns:p14="http://schemas.microsoft.com/office/powerpoint/2010/main" val="2742991221"/>
              </p:ext>
            </p:extLst>
          </p:nvPr>
        </p:nvGraphicFramePr>
        <p:xfrm>
          <a:off x="695803" y="1356616"/>
          <a:ext cx="8965557" cy="3864187"/>
        </p:xfrm>
        <a:graphic>
          <a:graphicData uri="http://schemas.openxmlformats.org/drawingml/2006/table">
            <a:tbl>
              <a:tblPr>
                <a:tableStyleId>{616DA210-FB5B-4158-B5E0-FEB733F419BA}</a:tableStyleId>
              </a:tblPr>
              <a:tblGrid>
                <a:gridCol w="635528">
                  <a:extLst>
                    <a:ext uri="{9D8B030D-6E8A-4147-A177-3AD203B41FA5}">
                      <a16:colId xmlns:a16="http://schemas.microsoft.com/office/drawing/2014/main" val="925810495"/>
                    </a:ext>
                  </a:extLst>
                </a:gridCol>
                <a:gridCol w="1162358">
                  <a:extLst>
                    <a:ext uri="{9D8B030D-6E8A-4147-A177-3AD203B41FA5}">
                      <a16:colId xmlns:a16="http://schemas.microsoft.com/office/drawing/2014/main" val="3146761060"/>
                    </a:ext>
                  </a:extLst>
                </a:gridCol>
                <a:gridCol w="1344024">
                  <a:extLst>
                    <a:ext uri="{9D8B030D-6E8A-4147-A177-3AD203B41FA5}">
                      <a16:colId xmlns:a16="http://schemas.microsoft.com/office/drawing/2014/main" val="808849505"/>
                    </a:ext>
                  </a:extLst>
                </a:gridCol>
                <a:gridCol w="2309449">
                  <a:extLst>
                    <a:ext uri="{9D8B030D-6E8A-4147-A177-3AD203B41FA5}">
                      <a16:colId xmlns:a16="http://schemas.microsoft.com/office/drawing/2014/main" val="4023951889"/>
                    </a:ext>
                  </a:extLst>
                </a:gridCol>
                <a:gridCol w="3514198">
                  <a:extLst>
                    <a:ext uri="{9D8B030D-6E8A-4147-A177-3AD203B41FA5}">
                      <a16:colId xmlns:a16="http://schemas.microsoft.com/office/drawing/2014/main" val="2422970196"/>
                    </a:ext>
                  </a:extLst>
                </a:gridCol>
              </a:tblGrid>
              <a:tr h="667189">
                <a:tc>
                  <a:txBody>
                    <a:bodyPr/>
                    <a:lstStyle/>
                    <a:p>
                      <a:pPr algn="just" fontAlgn="ctr"/>
                      <a:r>
                        <a:rPr lang="it-IT" sz="1300" b="1" u="none" strike="noStrike" dirty="0">
                          <a:effectLst/>
                        </a:rPr>
                        <a:t>GOAL Agenda 2030</a:t>
                      </a:r>
                      <a:endParaRPr lang="it-IT" sz="1300" b="1" i="0" u="none" strike="noStrike" dirty="0">
                        <a:solidFill>
                          <a:srgbClr val="FFFFFF"/>
                        </a:solidFill>
                        <a:effectLst/>
                        <a:latin typeface="Calibri" panose="020F0502020204030204" pitchFamily="34" charset="0"/>
                      </a:endParaRPr>
                    </a:p>
                  </a:txBody>
                  <a:tcPr marL="0" marR="0" marT="0" marB="0" anchor="ctr"/>
                </a:tc>
                <a:tc>
                  <a:txBody>
                    <a:bodyPr/>
                    <a:lstStyle/>
                    <a:p>
                      <a:pPr algn="just" fontAlgn="ctr"/>
                      <a:r>
                        <a:rPr lang="it-IT" sz="1300" b="1" u="none" strike="noStrike" dirty="0">
                          <a:effectLst/>
                        </a:rPr>
                        <a:t>Macro-area Strategica</a:t>
                      </a:r>
                      <a:endParaRPr lang="it-IT" sz="1300" b="1" i="0" u="none" strike="noStrike" dirty="0">
                        <a:solidFill>
                          <a:srgbClr val="FFFFFF"/>
                        </a:solidFill>
                        <a:effectLst/>
                        <a:latin typeface="Calibri" panose="020F0502020204030204" pitchFamily="34" charset="0"/>
                      </a:endParaRPr>
                    </a:p>
                  </a:txBody>
                  <a:tcPr marL="0" marR="0" marT="0" marB="0" anchor="ctr"/>
                </a:tc>
                <a:tc>
                  <a:txBody>
                    <a:bodyPr/>
                    <a:lstStyle/>
                    <a:p>
                      <a:pPr algn="just" fontAlgn="ctr"/>
                      <a:r>
                        <a:rPr lang="it-IT" sz="1300" b="1" u="none" strike="noStrike">
                          <a:effectLst/>
                        </a:rPr>
                        <a:t>Area di Intervento</a:t>
                      </a:r>
                      <a:endParaRPr lang="it-IT" sz="1300" b="1" i="0" u="none" strike="noStrike">
                        <a:solidFill>
                          <a:srgbClr val="FFFFFF"/>
                        </a:solidFill>
                        <a:effectLst/>
                        <a:latin typeface="Calibri" panose="020F0502020204030204" pitchFamily="34" charset="0"/>
                      </a:endParaRPr>
                    </a:p>
                  </a:txBody>
                  <a:tcPr marL="0" marR="0" marT="0" marB="0" anchor="ctr"/>
                </a:tc>
                <a:tc>
                  <a:txBody>
                    <a:bodyPr/>
                    <a:lstStyle/>
                    <a:p>
                      <a:pPr algn="just" fontAlgn="ctr"/>
                      <a:r>
                        <a:rPr lang="it-IT" sz="1300" b="1" u="none" strike="noStrike">
                          <a:effectLst/>
                        </a:rPr>
                        <a:t>Obiettivo Strategico rilevante per la VAS</a:t>
                      </a:r>
                      <a:endParaRPr lang="it-IT" sz="13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it-IT" sz="1300" b="1" u="none" strike="noStrike" dirty="0">
                          <a:effectLst/>
                        </a:rPr>
                        <a:t>Indicatori di contesto (SRSVS) – integrati con i piani di settore e altre fonti disponibili</a:t>
                      </a:r>
                      <a:endParaRPr lang="it-IT" sz="13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218161120"/>
                  </a:ext>
                </a:extLst>
              </a:tr>
              <a:tr h="225198">
                <a:tc rowSpan="8">
                  <a:txBody>
                    <a:bodyPr/>
                    <a:lstStyle/>
                    <a:p>
                      <a:pPr algn="l" fontAlgn="b"/>
                      <a:r>
                        <a:rPr lang="it-IT" sz="1300" u="none" strike="noStrike" dirty="0">
                          <a:effectLst/>
                        </a:rPr>
                        <a:t> </a:t>
                      </a:r>
                      <a:endParaRPr lang="it-IT" sz="1300" b="0" i="0" u="none" strike="noStrike" dirty="0">
                        <a:solidFill>
                          <a:srgbClr val="000000"/>
                        </a:solidFill>
                        <a:effectLst/>
                        <a:latin typeface="Calibri" panose="020F0502020204030204" pitchFamily="34" charset="0"/>
                      </a:endParaRPr>
                    </a:p>
                  </a:txBody>
                  <a:tcPr marL="0" marR="0" marT="0" marB="0"/>
                </a:tc>
                <a:tc rowSpan="8">
                  <a:txBody>
                    <a:bodyPr/>
                    <a:lstStyle/>
                    <a:p>
                      <a:pPr algn="just" fontAlgn="ctr"/>
                      <a:r>
                        <a:rPr lang="it-IT" sz="1300" u="none" strike="noStrike" dirty="0">
                          <a:effectLst/>
                        </a:rPr>
                        <a:t>4. MITIGAZIONE DEI CAMBIAMENTI CLIMATICI, ENERGIA, PRODUZIONE E CONSUMO</a:t>
                      </a:r>
                      <a:endParaRPr lang="it-IT" sz="1300" b="0" i="0" u="none" strike="noStrike" dirty="0">
                        <a:solidFill>
                          <a:srgbClr val="000000"/>
                        </a:solidFill>
                        <a:effectLst/>
                        <a:latin typeface="Calibri" panose="020F0502020204030204" pitchFamily="34" charset="0"/>
                      </a:endParaRPr>
                    </a:p>
                  </a:txBody>
                  <a:tcPr marL="0" marR="0" marT="0" marB="0" anchor="ctr"/>
                </a:tc>
                <a:tc rowSpan="2">
                  <a:txBody>
                    <a:bodyPr/>
                    <a:lstStyle/>
                    <a:p>
                      <a:pPr algn="just" fontAlgn="ctr"/>
                      <a:r>
                        <a:rPr lang="it-IT" sz="1300" u="none" strike="noStrike">
                          <a:effectLst/>
                        </a:rPr>
                        <a:t>4.1. Mitigazione dei cambiamenti climatici </a:t>
                      </a:r>
                      <a:endParaRPr lang="it-IT" sz="1300" b="0" i="0" u="none" strike="noStrike">
                        <a:solidFill>
                          <a:srgbClr val="000000"/>
                        </a:solidFill>
                        <a:effectLst/>
                        <a:latin typeface="Calibri" panose="020F0502020204030204" pitchFamily="34" charset="0"/>
                      </a:endParaRPr>
                    </a:p>
                  </a:txBody>
                  <a:tcPr marL="0" marR="0" marT="0" marB="0" anchor="ctr"/>
                </a:tc>
                <a:tc rowSpan="2">
                  <a:txBody>
                    <a:bodyPr/>
                    <a:lstStyle/>
                    <a:p>
                      <a:pPr algn="just" fontAlgn="ctr"/>
                      <a:r>
                        <a:rPr lang="it-IT" sz="1300" u="none" strike="noStrike">
                          <a:effectLst/>
                        </a:rPr>
                        <a:t>4.1.1. Ridurre le emissioni di gas climalteranti</a:t>
                      </a:r>
                      <a:endParaRPr lang="it-IT" sz="13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it-IT" sz="1300" u="none" strike="noStrike" dirty="0">
                          <a:effectLst/>
                        </a:rPr>
                        <a:t>·  </a:t>
                      </a:r>
                      <a:r>
                        <a:rPr lang="it-IT" sz="1300" u="none" strike="noStrike" dirty="0">
                          <a:solidFill>
                            <a:schemeClr val="tx1"/>
                          </a:solidFill>
                          <a:effectLst/>
                        </a:rPr>
                        <a:t>Emissioni non EU-ETS + emissioni ombra</a:t>
                      </a:r>
                      <a:endParaRPr lang="it-IT" sz="1300" b="0" i="0" u="none" strike="noStrike" dirty="0">
                        <a:solidFill>
                          <a:schemeClr val="tx1"/>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3299916918"/>
                  </a:ext>
                </a:extLst>
              </a:tr>
              <a:tr h="330763">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l" fontAlgn="ctr"/>
                      <a:r>
                        <a:rPr lang="it-IT" sz="1300" u="none" strike="noStrike" dirty="0">
                          <a:effectLst/>
                        </a:rPr>
                        <a:t>· </a:t>
                      </a:r>
                      <a:r>
                        <a:rPr lang="it-IT" sz="1300" b="1" u="none" strike="noStrike" dirty="0">
                          <a:effectLst/>
                        </a:rPr>
                        <a:t> Emissioni climalteranti </a:t>
                      </a:r>
                      <a:r>
                        <a:rPr lang="it-IT" sz="1300" u="none" strike="noStrike" dirty="0">
                          <a:effectLst/>
                        </a:rPr>
                        <a:t>(Kton/anno, INEMAR-ARPA – monitoraggio PEAR)</a:t>
                      </a:r>
                      <a:endParaRPr lang="it-IT" sz="1300" b="0"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576207683"/>
                  </a:ext>
                </a:extLst>
              </a:tr>
              <a:tr h="313664">
                <a:tc vMerge="1">
                  <a:txBody>
                    <a:bodyPr/>
                    <a:lstStyle/>
                    <a:p>
                      <a:endParaRPr lang="it-IT"/>
                    </a:p>
                  </a:txBody>
                  <a:tcPr/>
                </a:tc>
                <a:tc vMerge="1">
                  <a:txBody>
                    <a:bodyPr/>
                    <a:lstStyle/>
                    <a:p>
                      <a:endParaRPr lang="it-IT"/>
                    </a:p>
                  </a:txBody>
                  <a:tcPr/>
                </a:tc>
                <a:tc rowSpan="3">
                  <a:txBody>
                    <a:bodyPr/>
                    <a:lstStyle/>
                    <a:p>
                      <a:pPr algn="just" fontAlgn="ctr"/>
                      <a:r>
                        <a:rPr lang="it-IT" sz="1300" u="none" strike="noStrike" dirty="0">
                          <a:effectLst/>
                        </a:rPr>
                        <a:t>4.2. Riduzione delle emissioni nei diversi settori</a:t>
                      </a:r>
                      <a:endParaRPr lang="it-IT" sz="13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ctr"/>
                      <a:r>
                        <a:rPr lang="it-IT" sz="1300" u="none" strike="noStrike" dirty="0">
                          <a:effectLst/>
                        </a:rPr>
                        <a:t>4.2.1. Ridurre le emissioni del settore civile</a:t>
                      </a:r>
                      <a:endParaRPr lang="it-IT" sz="13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it-IT" sz="1300" u="none" strike="noStrike" dirty="0">
                          <a:effectLst/>
                        </a:rPr>
                        <a:t>·  Intensità energetica </a:t>
                      </a:r>
                      <a:endParaRPr lang="it-IT" sz="1300" b="0"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2712726420"/>
                  </a:ext>
                </a:extLst>
              </a:tr>
              <a:tr h="28541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fontAlgn="ctr"/>
                      <a:r>
                        <a:rPr lang="it-IT" sz="1300" u="none" strike="noStrike">
                          <a:effectLst/>
                        </a:rPr>
                        <a:t>4.2.2. Ridurre le emissioni del sistema produttivo</a:t>
                      </a:r>
                      <a:endParaRPr lang="it-IT" sz="13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it-IT" sz="1300" u="none" strike="noStrike" dirty="0">
                          <a:effectLst/>
                        </a:rPr>
                        <a:t>·  Intensità di CO2 per unità di PIL</a:t>
                      </a:r>
                      <a:endParaRPr lang="it-IT" sz="1300" b="0"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3627890272"/>
                  </a:ext>
                </a:extLst>
              </a:tr>
              <a:tr h="8989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fontAlgn="ctr"/>
                      <a:r>
                        <a:rPr lang="it-IT" sz="1300" u="none" strike="noStrike">
                          <a:effectLst/>
                        </a:rPr>
                        <a:t>4.2.3. Ridurre le emissioni dei trasporti</a:t>
                      </a:r>
                      <a:endParaRPr lang="it-IT" sz="13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it-IT" sz="1300" u="none" strike="noStrike" dirty="0">
                          <a:effectLst/>
                        </a:rPr>
                        <a:t>·  </a:t>
                      </a:r>
                      <a:r>
                        <a:rPr lang="it-IT" sz="1300" b="1" u="none" strike="noStrike" dirty="0">
                          <a:effectLst/>
                        </a:rPr>
                        <a:t>Consumi di energia in tutti i settori</a:t>
                      </a:r>
                      <a:endParaRPr lang="it-IT" sz="1300" b="1"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3397348188"/>
                  </a:ext>
                </a:extLst>
              </a:tr>
              <a:tr h="47799">
                <a:tc vMerge="1">
                  <a:txBody>
                    <a:bodyPr/>
                    <a:lstStyle/>
                    <a:p>
                      <a:endParaRPr lang="it-IT"/>
                    </a:p>
                  </a:txBody>
                  <a:tcPr/>
                </a:tc>
                <a:tc vMerge="1">
                  <a:txBody>
                    <a:bodyPr/>
                    <a:lstStyle/>
                    <a:p>
                      <a:endParaRPr lang="it-IT"/>
                    </a:p>
                  </a:txBody>
                  <a:tcPr/>
                </a:tc>
                <a:tc rowSpan="3">
                  <a:txBody>
                    <a:bodyPr/>
                    <a:lstStyle/>
                    <a:p>
                      <a:pPr algn="just" fontAlgn="ctr"/>
                      <a:r>
                        <a:rPr lang="it-IT" sz="1300" u="none" strike="noStrike" dirty="0">
                          <a:effectLst/>
                        </a:rPr>
                        <a:t>4.3 Nuovi modelli di produzione e consumo di energia </a:t>
                      </a:r>
                      <a:endParaRPr lang="it-IT" sz="1300" b="0" i="0" u="none" strike="noStrike" dirty="0">
                        <a:solidFill>
                          <a:srgbClr val="000000"/>
                        </a:solidFill>
                        <a:effectLst/>
                        <a:latin typeface="Calibri" panose="020F0502020204030204" pitchFamily="34" charset="0"/>
                      </a:endParaRPr>
                    </a:p>
                  </a:txBody>
                  <a:tcPr marL="0" marR="0" marT="0" marB="0" anchor="ctr"/>
                </a:tc>
                <a:tc rowSpan="3">
                  <a:txBody>
                    <a:bodyPr/>
                    <a:lstStyle/>
                    <a:p>
                      <a:pPr algn="just" fontAlgn="ctr"/>
                      <a:r>
                        <a:rPr lang="it-IT" sz="1300" u="none" strike="noStrike" dirty="0">
                          <a:effectLst/>
                        </a:rPr>
                        <a:t>4.3.1. Aumentare la percentuale di Fonti Energetiche Rinnovabili (FER)</a:t>
                      </a:r>
                      <a:endParaRPr lang="it-IT" sz="13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it-IT" sz="1300" u="none" strike="noStrike" dirty="0">
                          <a:effectLst/>
                        </a:rPr>
                        <a:t>·  </a:t>
                      </a:r>
                      <a:r>
                        <a:rPr lang="it-IT" sz="1300" b="1" u="none" strike="noStrike" dirty="0">
                          <a:effectLst/>
                        </a:rPr>
                        <a:t>Consumi di energia da FER su consumo finale lordo di energia (%)</a:t>
                      </a:r>
                      <a:endParaRPr lang="it-IT" sz="1300" b="1"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3832683465"/>
                  </a:ext>
                </a:extLst>
              </a:tr>
              <a:tr h="40540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l" fontAlgn="ctr"/>
                      <a:r>
                        <a:rPr lang="it-IT" sz="1300" u="none" strike="noStrike" dirty="0">
                          <a:effectLst/>
                        </a:rPr>
                        <a:t>·  Consumi di energia elettrica coperti da fonti rinnovabili in percentuale del consumo interno lordo di energia (%)</a:t>
                      </a:r>
                      <a:endParaRPr lang="it-IT" sz="1300" b="0"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2289082893"/>
                  </a:ext>
                </a:extLst>
              </a:tr>
              <a:tr h="150113">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l" fontAlgn="ctr"/>
                      <a:r>
                        <a:rPr lang="it-IT" sz="1300" u="none" strike="noStrike" dirty="0">
                          <a:effectLst/>
                        </a:rPr>
                        <a:t>·  </a:t>
                      </a:r>
                      <a:r>
                        <a:rPr lang="it-IT" sz="1300" b="1" u="none" strike="noStrike" dirty="0">
                          <a:effectLst/>
                        </a:rPr>
                        <a:t>Produzione di energia da fonti rinnovabili (per fonte)</a:t>
                      </a:r>
                      <a:endParaRPr lang="it-IT" sz="1300" b="1" i="0" u="none" strike="noStrike" dirty="0">
                        <a:solidFill>
                          <a:srgbClr val="000000"/>
                        </a:solidFill>
                        <a:effectLst/>
                        <a:latin typeface="Symbol" panose="05050102010706020507" pitchFamily="18" charset="2"/>
                      </a:endParaRPr>
                    </a:p>
                  </a:txBody>
                  <a:tcPr marL="35958" marR="0" marT="0" marB="0" anchor="ctr"/>
                </a:tc>
                <a:extLst>
                  <a:ext uri="{0D108BD9-81ED-4DB2-BD59-A6C34878D82A}">
                    <a16:rowId xmlns:a16="http://schemas.microsoft.com/office/drawing/2014/main" val="3126409047"/>
                  </a:ext>
                </a:extLst>
              </a:tr>
            </a:tbl>
          </a:graphicData>
        </a:graphic>
      </p:graphicFrame>
      <p:pic>
        <p:nvPicPr>
          <p:cNvPr id="12" name="Immagine 11" descr="SDGs- Agenda 2030: I 17 Obiettivi - information for Sustainable Development">
            <a:extLst>
              <a:ext uri="{FF2B5EF4-FFF2-40B4-BE49-F238E27FC236}">
                <a16:creationId xmlns:a16="http://schemas.microsoft.com/office/drawing/2014/main" id="{318B9CA9-5B6F-461B-94F7-67561C1ED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17" y="2303463"/>
            <a:ext cx="4381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descr="SDGs- Agenda 2030: I 17 Obiettivi - information for Sustainable Development">
            <a:extLst>
              <a:ext uri="{FF2B5EF4-FFF2-40B4-BE49-F238E27FC236}">
                <a16:creationId xmlns:a16="http://schemas.microsoft.com/office/drawing/2014/main" id="{2323B431-BE1E-4D79-80A8-C7B8C209E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17" y="3263187"/>
            <a:ext cx="438150" cy="3945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descr="SDGs- Agenda 2030: I 17 Obiettivi - information for Sustainable Development">
            <a:extLst>
              <a:ext uri="{FF2B5EF4-FFF2-40B4-BE49-F238E27FC236}">
                <a16:creationId xmlns:a16="http://schemas.microsoft.com/office/drawing/2014/main" id="{76E70BD4-8BFF-4EA4-BE5D-BFD145848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18" y="2785230"/>
            <a:ext cx="447675" cy="394592"/>
          </a:xfrm>
          <a:prstGeom prst="rect">
            <a:avLst/>
          </a:prstGeom>
          <a:noFill/>
          <a:extLst>
            <a:ext uri="{909E8E84-426E-40DD-AFC4-6F175D3DCCD1}">
              <a14:hiddenFill xmlns:a14="http://schemas.microsoft.com/office/drawing/2010/main">
                <a:solidFill>
                  <a:srgbClr val="FFFFFF"/>
                </a:solidFill>
              </a14:hiddenFill>
            </a:ext>
          </a:extLst>
        </p:spPr>
      </p:pic>
      <p:sp>
        <p:nvSpPr>
          <p:cNvPr id="15" name="Titolo 1">
            <a:extLst>
              <a:ext uri="{FF2B5EF4-FFF2-40B4-BE49-F238E27FC236}">
                <a16:creationId xmlns:a16="http://schemas.microsoft.com/office/drawing/2014/main" id="{7ADE7283-7D24-4938-90E7-51026DB1667F}"/>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Progettazione del sistema di monitoraggio e governance ambientale per l’attuazione del Programma FESR</a:t>
            </a:r>
          </a:p>
        </p:txBody>
      </p:sp>
      <p:sp>
        <p:nvSpPr>
          <p:cNvPr id="16" name="CasellaDiTesto 15">
            <a:extLst>
              <a:ext uri="{FF2B5EF4-FFF2-40B4-BE49-F238E27FC236}">
                <a16:creationId xmlns:a16="http://schemas.microsoft.com/office/drawing/2014/main" id="{BCDF450E-B560-4044-B690-4F2BEDAAC714}"/>
              </a:ext>
            </a:extLst>
          </p:cNvPr>
          <p:cNvSpPr txBox="1"/>
          <p:nvPr/>
        </p:nvSpPr>
        <p:spPr>
          <a:xfrm>
            <a:off x="6666259" y="543990"/>
            <a:ext cx="3423138" cy="370409"/>
          </a:xfrm>
          <a:prstGeom prst="rect">
            <a:avLst/>
          </a:prstGeom>
          <a:noFill/>
        </p:spPr>
        <p:txBody>
          <a:bodyPr wrap="square" rtlCol="0">
            <a:spAutoFit/>
          </a:bodyPr>
          <a:lstStyle/>
          <a:p>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Sistema Obiettivi / indicatori</a:t>
            </a:r>
            <a:endParaRPr lang="it-IT" dirty="0"/>
          </a:p>
        </p:txBody>
      </p:sp>
      <p:sp>
        <p:nvSpPr>
          <p:cNvPr id="6" name="CasellaDiTesto 5">
            <a:extLst>
              <a:ext uri="{FF2B5EF4-FFF2-40B4-BE49-F238E27FC236}">
                <a16:creationId xmlns:a16="http://schemas.microsoft.com/office/drawing/2014/main" id="{3BE46910-329C-492C-8144-AA6D14F72B50}"/>
              </a:ext>
            </a:extLst>
          </p:cNvPr>
          <p:cNvSpPr txBox="1"/>
          <p:nvPr/>
        </p:nvSpPr>
        <p:spPr>
          <a:xfrm>
            <a:off x="9893278" y="1301596"/>
            <a:ext cx="2298722" cy="4468787"/>
          </a:xfrm>
          <a:prstGeom prst="rect">
            <a:avLst/>
          </a:prstGeom>
          <a:solidFill>
            <a:schemeClr val="accent3">
              <a:lumMod val="40000"/>
              <a:lumOff val="60000"/>
            </a:schemeClr>
          </a:solidFill>
        </p:spPr>
        <p:txBody>
          <a:bodyPr wrap="square" rtlCol="0">
            <a:spAutoFit/>
          </a:bodyPr>
          <a:lstStyle/>
          <a:p>
            <a:pPr algn="l">
              <a:lnSpc>
                <a:spcPct val="107000"/>
              </a:lnSpc>
              <a:spcAft>
                <a:spcPts val="600"/>
              </a:spcAft>
            </a:pPr>
            <a:r>
              <a:rPr lang="it-IT" sz="1400" b="1" dirty="0"/>
              <a:t>Indicatori VAS </a:t>
            </a:r>
            <a:r>
              <a:rPr lang="it-IT" sz="1400" dirty="0"/>
              <a:t>(tab precedente OB b.1)</a:t>
            </a:r>
          </a:p>
          <a:p>
            <a:pPr algn="l">
              <a:spcAft>
                <a:spcPts val="600"/>
              </a:spcAft>
            </a:pPr>
            <a:r>
              <a:rPr lang="it-IT" sz="1400" dirty="0"/>
              <a:t> - </a:t>
            </a:r>
            <a:r>
              <a:rPr lang="it-IT" sz="1400" dirty="0">
                <a:solidFill>
                  <a:schemeClr val="tx1"/>
                </a:solidFill>
                <a:effectLst/>
              </a:rPr>
              <a:t>Diminuzione del consumo annuale di energia primaria degli edifici pubblici (kWh/anno) </a:t>
            </a:r>
          </a:p>
          <a:p>
            <a:pPr lvl="0" algn="l">
              <a:spcAft>
                <a:spcPts val="600"/>
              </a:spcAft>
            </a:pPr>
            <a:r>
              <a:rPr lang="it-IT" sz="1400" dirty="0">
                <a:solidFill>
                  <a:schemeClr val="tx1"/>
                </a:solidFill>
                <a:effectLst/>
              </a:rPr>
              <a:t>- Incremento della copertura del fabbisogno di energia primaria tramite FER (kWh/anno)</a:t>
            </a:r>
          </a:p>
          <a:p>
            <a:pPr lvl="0" algn="l">
              <a:spcAft>
                <a:spcPts val="600"/>
              </a:spcAft>
            </a:pPr>
            <a:r>
              <a:rPr lang="it-IT" sz="1400" dirty="0">
                <a:solidFill>
                  <a:schemeClr val="tx1"/>
                </a:solidFill>
                <a:effectLst/>
              </a:rPr>
              <a:t>- Riduzione del consumo energetico delle imprese (kWh/anno)</a:t>
            </a:r>
          </a:p>
          <a:p>
            <a:pPr lvl="0" algn="l">
              <a:lnSpc>
                <a:spcPct val="115000"/>
              </a:lnSpc>
              <a:spcAft>
                <a:spcPts val="1000"/>
              </a:spcAft>
            </a:pPr>
            <a:r>
              <a:rPr lang="it-IT" sz="1400" b="1" dirty="0"/>
              <a:t>INDICATORI PR FESR</a:t>
            </a:r>
            <a:endParaRPr lang="it-IT" sz="1400" b="1" dirty="0">
              <a:solidFill>
                <a:schemeClr val="tx1"/>
              </a:solidFill>
              <a:effectLst/>
            </a:endParaRPr>
          </a:p>
          <a:p>
            <a:r>
              <a:rPr lang="it-IT" sz="1400" dirty="0">
                <a:solidFill>
                  <a:schemeClr val="tx1"/>
                </a:solidFill>
                <a:effectLst/>
              </a:rPr>
              <a:t>- Riduzione dei consumi di energia elettrica</a:t>
            </a:r>
          </a:p>
          <a:p>
            <a:r>
              <a:rPr lang="it-IT" sz="1400" dirty="0">
                <a:solidFill>
                  <a:schemeClr val="tx1"/>
                </a:solidFill>
                <a:effectLst/>
              </a:rPr>
              <a:t>- RCR 29 - Emissioni stimate di gas a effetto serra</a:t>
            </a:r>
            <a:endParaRPr lang="it-IT" sz="1400" dirty="0"/>
          </a:p>
        </p:txBody>
      </p:sp>
      <p:sp>
        <p:nvSpPr>
          <p:cNvPr id="7" name="Freccia a sinistra 6">
            <a:extLst>
              <a:ext uri="{FF2B5EF4-FFF2-40B4-BE49-F238E27FC236}">
                <a16:creationId xmlns:a16="http://schemas.microsoft.com/office/drawing/2014/main" id="{5B4A567B-D1DA-4BFB-A000-40E13CF19069}"/>
              </a:ext>
            </a:extLst>
          </p:cNvPr>
          <p:cNvSpPr/>
          <p:nvPr/>
        </p:nvSpPr>
        <p:spPr>
          <a:xfrm>
            <a:off x="9548097" y="3382297"/>
            <a:ext cx="297331" cy="307387"/>
          </a:xfrm>
          <a:prstGeom prst="lef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075" name="Immagine 19" descr="SDGs- Agenda 2030: I 17 Obiettivi - information for Sustainable Development">
            <a:extLst>
              <a:ext uri="{FF2B5EF4-FFF2-40B4-BE49-F238E27FC236}">
                <a16:creationId xmlns:a16="http://schemas.microsoft.com/office/drawing/2014/main" id="{F2EA10E2-493B-4A9E-87D7-F0C6B82D4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1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magine 20" descr="SDGs- Agenda 2030: I 17 Obiettivi - information for Sustainable Development">
            <a:extLst>
              <a:ext uri="{FF2B5EF4-FFF2-40B4-BE49-F238E27FC236}">
                <a16:creationId xmlns:a16="http://schemas.microsoft.com/office/drawing/2014/main" id="{C0419FFD-A48C-4FF7-8234-83598090D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81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magine 21" descr="SDGs- Agenda 2030: I 17 Obiettivi - information for Sustainable Development">
            <a:extLst>
              <a:ext uri="{FF2B5EF4-FFF2-40B4-BE49-F238E27FC236}">
                <a16:creationId xmlns:a16="http://schemas.microsoft.com/office/drawing/2014/main" id="{D12BF223-7D5D-465E-8096-31B480311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7675"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3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77C1EAC-BFF0-4FA6-A2E4-1F885F153B78}"/>
              </a:ext>
            </a:extLst>
          </p:cNvPr>
          <p:cNvSpPr>
            <a:spLocks noGrp="1"/>
          </p:cNvSpPr>
          <p:nvPr>
            <p:ph type="sldNum" sz="quarter" idx="12"/>
          </p:nvPr>
        </p:nvSpPr>
        <p:spPr/>
        <p:txBody>
          <a:bodyPr/>
          <a:lstStyle/>
          <a:p>
            <a:fld id="{4F6FB7D8-7B4D-4F38-A6D0-019280C015F5}" type="slidenum">
              <a:rPr lang="it-IT" smtClean="0"/>
              <a:t>28</a:t>
            </a:fld>
            <a:endParaRPr lang="it-IT"/>
          </a:p>
        </p:txBody>
      </p:sp>
      <p:sp>
        <p:nvSpPr>
          <p:cNvPr id="5" name="Titolo 1">
            <a:extLst>
              <a:ext uri="{FF2B5EF4-FFF2-40B4-BE49-F238E27FC236}">
                <a16:creationId xmlns:a16="http://schemas.microsoft.com/office/drawing/2014/main" id="{8C1648C6-8246-4843-8B79-31F5FC27E9E6}"/>
              </a:ext>
            </a:extLst>
          </p:cNvPr>
          <p:cNvSpPr txBox="1">
            <a:spLocks/>
          </p:cNvSpPr>
          <p:nvPr/>
        </p:nvSpPr>
        <p:spPr>
          <a:xfrm>
            <a:off x="1176868" y="277159"/>
            <a:ext cx="9480881" cy="248832"/>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ALL- Studio di incidenza ambientale</a:t>
            </a:r>
          </a:p>
        </p:txBody>
      </p:sp>
      <p:sp>
        <p:nvSpPr>
          <p:cNvPr id="3" name="CasellaDiTesto 2">
            <a:extLst>
              <a:ext uri="{FF2B5EF4-FFF2-40B4-BE49-F238E27FC236}">
                <a16:creationId xmlns:a16="http://schemas.microsoft.com/office/drawing/2014/main" id="{50A62378-E2F6-4074-9BB4-BCCDCDDDAA52}"/>
              </a:ext>
            </a:extLst>
          </p:cNvPr>
          <p:cNvSpPr txBox="1"/>
          <p:nvPr/>
        </p:nvSpPr>
        <p:spPr>
          <a:xfrm>
            <a:off x="856343" y="779413"/>
            <a:ext cx="10479314" cy="6078587"/>
          </a:xfrm>
          <a:prstGeom prst="rect">
            <a:avLst/>
          </a:prstGeom>
          <a:noFill/>
        </p:spPr>
        <p:txBody>
          <a:bodyPr wrap="square" rtlCol="0">
            <a:spAutoFit/>
          </a:bodyPr>
          <a:lstStyle/>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1.	INQUADRAMENTO NORMATIVO SULLA VALUTAZIONE DI INCIDENZA</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2.	LA RETE NATURA 2000 IN LOMBARDIA E NELLE REGIONI LIMITROFE</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3.	STRATEGIA DEL PROGRAMMA FESR 2021-2027	32</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4.	POTENZIALI EFFETTI DEL PROGRAMMA SULLA RETE NATURA 2000, CRITERI PER L’ATTUAZIONE E MISURE DI MITIGAZIONE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4.1	VALUTAZIONE DEI POTENZIALI EFFETTI SULLA RETE NATURA 2000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4.2	INDIVIDUAZIONE DI CRITERI E MITIGAZIONI AMBIENTALI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PER TIPOLOGIA DI INTERVENTO</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4.2.1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Cantierizzazione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4.2.2	Interventi su edifici esistenti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4.2.3	Interventi sugli spazi pubblici e sul sistema della mobilità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4.2.4	Interventi per la produzione di FER e di sviluppo di reti energetiche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4.2.5	Interventi sul sistema produttivo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4.2.6	Interventi di nuova costruzione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4.2.7	Manutenzione e ampliamento del verde urbano	</a:t>
            </a:r>
          </a:p>
          <a:p>
            <a:pPr>
              <a:spcAft>
                <a:spcPts val="6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4.2.8	Riqualificazione e restauro dei beni e del patrimonio culturale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5.	INDICAZIONI PER IL MONITORAGGIO AMBIENTALE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6.	CONCLUSIONI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7.	BIBLIOGRAFIA E SITOGRAFIA	</a:t>
            </a:r>
          </a:p>
          <a:p>
            <a:pPr>
              <a:spcAft>
                <a:spcPts val="6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APPENDICE ALLO STUDIO A– REPERTORIO DEI SITI NATURA 2000 E RETE SMERALDO	</a:t>
            </a:r>
          </a:p>
        </p:txBody>
      </p:sp>
    </p:spTree>
    <p:extLst>
      <p:ext uri="{BB962C8B-B14F-4D97-AF65-F5344CB8AC3E}">
        <p14:creationId xmlns:p14="http://schemas.microsoft.com/office/powerpoint/2010/main" val="331817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3BCC09F-AB51-4FAC-9DCB-DE3D756E8E40}"/>
              </a:ext>
            </a:extLst>
          </p:cNvPr>
          <p:cNvSpPr>
            <a:spLocks noGrp="1"/>
          </p:cNvSpPr>
          <p:nvPr>
            <p:ph type="sldNum" sz="quarter" idx="12"/>
          </p:nvPr>
        </p:nvSpPr>
        <p:spPr/>
        <p:txBody>
          <a:bodyPr/>
          <a:lstStyle/>
          <a:p>
            <a:fld id="{4F6FB7D8-7B4D-4F38-A6D0-019280C015F5}" type="slidenum">
              <a:rPr lang="it-IT" smtClean="0"/>
              <a:t>29</a:t>
            </a:fld>
            <a:endParaRPr lang="it-IT"/>
          </a:p>
        </p:txBody>
      </p:sp>
      <p:sp>
        <p:nvSpPr>
          <p:cNvPr id="3" name="Titolo 1">
            <a:extLst>
              <a:ext uri="{FF2B5EF4-FFF2-40B4-BE49-F238E27FC236}">
                <a16:creationId xmlns:a16="http://schemas.microsoft.com/office/drawing/2014/main" id="{37E3F5E9-EEE4-480D-8894-66ECCF9A81B4}"/>
              </a:ext>
            </a:extLst>
          </p:cNvPr>
          <p:cNvSpPr txBox="1">
            <a:spLocks/>
          </p:cNvSpPr>
          <p:nvPr/>
        </p:nvSpPr>
        <p:spPr>
          <a:xfrm>
            <a:off x="1176868" y="277159"/>
            <a:ext cx="9480881" cy="248832"/>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ALL- Studio di incidenza ambientale</a:t>
            </a:r>
          </a:p>
        </p:txBody>
      </p:sp>
      <p:sp>
        <p:nvSpPr>
          <p:cNvPr id="4" name="CasellaDiTesto 3">
            <a:extLst>
              <a:ext uri="{FF2B5EF4-FFF2-40B4-BE49-F238E27FC236}">
                <a16:creationId xmlns:a16="http://schemas.microsoft.com/office/drawing/2014/main" id="{4316DC1E-DA9A-4825-A55A-754215D97F76}"/>
              </a:ext>
            </a:extLst>
          </p:cNvPr>
          <p:cNvSpPr txBox="1"/>
          <p:nvPr/>
        </p:nvSpPr>
        <p:spPr>
          <a:xfrm>
            <a:off x="677651" y="711970"/>
            <a:ext cx="10479314" cy="6353791"/>
          </a:xfrm>
          <a:prstGeom prst="rect">
            <a:avLst/>
          </a:prstGeom>
          <a:noFill/>
        </p:spPr>
        <p:txBody>
          <a:bodyPr wrap="square" rtlCol="0">
            <a:spAutoFit/>
          </a:bodyPr>
          <a:lstStyle/>
          <a:p>
            <a:pPr>
              <a:spcAft>
                <a:spcPts val="600"/>
              </a:spcAft>
            </a:pPr>
            <a:r>
              <a:rPr lang="it-IT" b="1" cap="small" dirty="0">
                <a:effectLst/>
                <a:latin typeface="Calibri" panose="020F0502020204030204" pitchFamily="34" charset="0"/>
                <a:ea typeface="Calibri" panose="020F0502020204030204" pitchFamily="34" charset="0"/>
                <a:cs typeface="Times New Roman" panose="02020603050405020304" pitchFamily="18" charset="0"/>
              </a:rPr>
              <a:t>Conclusioni</a:t>
            </a:r>
          </a:p>
          <a:p>
            <a:pPr marL="285750" indent="-285750">
              <a:spcAft>
                <a:spcPts val="600"/>
              </a:spcAft>
              <a:buFont typeface="Wingdings" panose="05000000000000000000" pitchFamily="2" charset="2"/>
              <a:buChar char="§"/>
            </a:pP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Interventi diretti a favore della biodiversità sono riconducibili in particolare alle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Strategie di Sviluppo Urbano sostenibile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(specifici orientamenti e criteri forniti ai Comuni per la riqualificazione e l’estensione del verse urbano) e sono potenzialmente presenti nelle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Aree interne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(orientamenti forniti ai partenariati per valorizzare gli obiettivi di potenziamento della dotazione ecologica del territorio). </a:t>
            </a:r>
          </a:p>
          <a:p>
            <a:pPr>
              <a:spcAft>
                <a:spcPts val="600"/>
              </a:spcAft>
            </a:pPr>
            <a:endPar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285750" indent="-285750">
              <a:spcAft>
                <a:spcPts val="600"/>
              </a:spcAft>
              <a:buFont typeface="Wingdings" panose="05000000000000000000" pitchFamily="2" charset="2"/>
              <a:buChar char="§"/>
            </a:pP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Potenziali effetti negativi ricondotti alla realizzazione di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interventi strutturali / infrastrutturali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(nuove costruzioni, potenziamento nodi interscambio, mobilità ciclo-pedonale), da valutare in fase attuativa a seconda della localizzazione: </a:t>
            </a:r>
          </a:p>
          <a:p>
            <a:pPr>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nei casi di interferenza con Rete Natura 2000: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VIC alla scala di progetto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demandata alla fase 	attuativa;</a:t>
            </a:r>
          </a:p>
          <a:p>
            <a:pPr>
              <a:spcAft>
                <a:spcPts val="600"/>
              </a:spcAft>
            </a:pPr>
            <a:endPar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per tutti gli interventi: forniti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criteri e orientamenti per mitigare i potenziali effetti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negativi sulla 	componente biodiversità ed ecosistemi e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valorizzare gli effetti positivi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(es. limitazione 	degli 	interventi nei varchi della RER; realizzazione di NBS con valenza multipla – infiltrazione, mitigazione 	isola di calore, biodiversità, educazione; scelta del periodo migliore per la realizzazione di 	interventi di ristrutturazione rispettosi della fauna ecc.)</a:t>
            </a:r>
          </a:p>
          <a:p>
            <a:pPr marL="342900" lvl="0" indent="-342900" algn="just">
              <a:lnSpc>
                <a:spcPct val="115000"/>
              </a:lnSpc>
              <a:spcBef>
                <a:spcPts val="600"/>
              </a:spcBef>
              <a:buFont typeface="Wingdings" panose="05000000000000000000" pitchFamily="2" charset="2"/>
              <a:buChar char=""/>
            </a:pP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Orientamenti e criteri coerenti con gli elaborati del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Progetto LIFE+ Gestire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(es. Piano Chirotteri) e con le </a:t>
            </a:r>
            <a:r>
              <a:rPr lang="it-IT"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indicazioni per la gestione del verde urbano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inee guida per il governo sostenibile del verde urbano. Comitato per lo sviluppo del verde pubblico, 2017; CAM verde pubblico)</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28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2A4C88-22B9-40A1-AF2A-91A205689B02}"/>
              </a:ext>
            </a:extLst>
          </p:cNvPr>
          <p:cNvSpPr>
            <a:spLocks noGrp="1"/>
          </p:cNvSpPr>
          <p:nvPr>
            <p:ph type="body" sz="quarter" idx="13"/>
          </p:nvPr>
        </p:nvSpPr>
        <p:spPr>
          <a:xfrm>
            <a:off x="928914" y="673050"/>
            <a:ext cx="10256828" cy="6134613"/>
          </a:xfrm>
          <a:ln>
            <a:solidFill>
              <a:schemeClr val="accent1">
                <a:lumMod val="75000"/>
              </a:schemeClr>
            </a:solidFill>
          </a:ln>
        </p:spPr>
        <p:txBody>
          <a:bodyPr>
            <a:normAutofit/>
          </a:bodyPr>
          <a:lstStyle/>
          <a:p>
            <a:pPr marL="0" lvl="0" indent="0">
              <a:buClr>
                <a:srgbClr val="008341"/>
              </a:buClr>
              <a:buNone/>
            </a:pPr>
            <a:endParaRPr lang="it-IT" dirty="0"/>
          </a:p>
          <a:p>
            <a:pPr>
              <a:buClr>
                <a:srgbClr val="008341"/>
              </a:buClr>
              <a:buFont typeface="Wingdings" panose="05000000000000000000" pitchFamily="2" charset="2"/>
              <a:buChar char="§"/>
            </a:pPr>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La Strategia di Sviluppo sostenibile come quadro di riferimento della VAS (giugno 21, </a:t>
            </a:r>
            <a:r>
              <a:rPr lang="it-IT" sz="1800" b="1" cap="small" dirty="0" err="1">
                <a:effectLst/>
                <a:latin typeface="Calibri" panose="020F0502020204030204" pitchFamily="34" charset="0"/>
                <a:ea typeface="Times New Roman" panose="02020603050405020304" pitchFamily="18" charset="0"/>
                <a:cs typeface="Calibri" panose="020F0502020204030204" pitchFamily="34" charset="0"/>
              </a:rPr>
              <a:t>rev</a:t>
            </a:r>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 a novembre) </a:t>
            </a:r>
          </a:p>
          <a:p>
            <a:pPr marL="0" indent="0">
              <a:buClr>
                <a:srgbClr val="008341"/>
              </a:buClr>
              <a:buNone/>
            </a:pPr>
            <a:endParaRPr lang="it-IT" sz="1700" u="sng" dirty="0">
              <a:latin typeface="Calibri" panose="020F0502020204030204" pitchFamily="34" charset="0"/>
              <a:ea typeface="Times New Roman" panose="02020603050405020304" pitchFamily="18" charset="0"/>
              <a:cs typeface="Calibri" panose="020F0502020204030204" pitchFamily="34" charset="0"/>
            </a:endParaRPr>
          </a:p>
          <a:p>
            <a:pPr marL="0" indent="0">
              <a:buClr>
                <a:srgbClr val="008341"/>
              </a:buClr>
              <a:buNone/>
            </a:pPr>
            <a:r>
              <a:rPr lang="it-IT" sz="1700" u="sng" dirty="0">
                <a:latin typeface="Calibri" panose="020F0502020204030204" pitchFamily="34" charset="0"/>
                <a:ea typeface="Times New Roman" panose="02020603050405020304" pitchFamily="18" charset="0"/>
                <a:cs typeface="Calibri" panose="020F0502020204030204" pitchFamily="34" charset="0"/>
              </a:rPr>
              <a:t>Ruolo nella VAS</a:t>
            </a:r>
          </a:p>
          <a:p>
            <a:pPr marL="342900" lvl="0" indent="-342900" algn="just">
              <a:lnSpc>
                <a:spcPct val="115000"/>
              </a:lnSpc>
              <a:spcBef>
                <a:spcPts val="600"/>
              </a:spcBef>
              <a:buFont typeface="Symbol" panose="05050102010706020507" pitchFamily="18" charset="2"/>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Selezione degli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obiettivi di sostenibilità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 riferimento per la VAS</a:t>
            </a:r>
          </a:p>
          <a:p>
            <a:pPr marL="342900" lvl="0" indent="-342900" algn="just">
              <a:lnSpc>
                <a:spcPct val="115000"/>
              </a:lnSpc>
              <a:spcBef>
                <a:spcPts val="600"/>
              </a:spcBef>
              <a:buFont typeface="Symbol" panose="05050102010706020507" pitchFamily="18" charset="2"/>
              <a:buChar char=""/>
            </a:pPr>
            <a:r>
              <a:rPr lang="it-IT"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Individuazione di </a:t>
            </a:r>
            <a:r>
              <a:rPr lang="it-IT"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indicatori di monitoraggio </a:t>
            </a:r>
            <a:r>
              <a:rPr lang="it-IT"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ambientale il più possibile coerenti con quelli della </a:t>
            </a:r>
            <a:r>
              <a:rPr lang="it-IT"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SRSvS</a:t>
            </a:r>
            <a:endParaRPr lang="it-IT"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15000"/>
              </a:lnSpc>
              <a:spcBef>
                <a:spcPts val="600"/>
              </a:spcBef>
              <a:buFont typeface="Symbol" panose="05050102010706020507" pitchFamily="18" charset="2"/>
              <a:buChar char=""/>
            </a:pPr>
            <a:endParaRPr lang="it-IT"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15000"/>
              </a:lnSpc>
              <a:spcBef>
                <a:spcPts val="600"/>
              </a:spcBef>
              <a:buNone/>
            </a:pPr>
            <a:r>
              <a:rPr lang="it-IT" sz="1800" u="sng" dirty="0">
                <a:latin typeface="Calibri" panose="020F0502020204030204" pitchFamily="34" charset="0"/>
                <a:ea typeface="Times New Roman" panose="02020603050405020304" pitchFamily="18" charset="0"/>
                <a:cs typeface="Calibri" panose="020F0502020204030204" pitchFamily="34" charset="0"/>
              </a:rPr>
              <a:t>Inoltre</a:t>
            </a:r>
          </a:p>
          <a:p>
            <a:pPr marL="342900" lvl="0" indent="-342900" algn="just">
              <a:lnSpc>
                <a:spcPct val="115000"/>
              </a:lnSpc>
              <a:spcBef>
                <a:spcPts val="600"/>
              </a:spcBef>
              <a:buFont typeface="Symbol" panose="05050102010706020507" pitchFamily="18" charset="2"/>
              <a:buChar char=""/>
            </a:pP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Selezione di Aree di intervento della </a:t>
            </a:r>
            <a:r>
              <a:rPr lang="it-IT"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SRSvS</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(tematiche ambientali VAS)</a:t>
            </a:r>
            <a:r>
              <a:rPr lang="it-IT"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come chiave di lettura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a:t>
            </a:r>
          </a:p>
          <a:p>
            <a:pPr marL="876286" lvl="1" indent="-342900">
              <a:lnSpc>
                <a:spcPct val="115000"/>
              </a:lnSpc>
              <a:spcBef>
                <a:spcPts val="600"/>
              </a:spcBef>
              <a:buFont typeface="Symbol" panose="05050102010706020507" pitchFamily="18" charset="2"/>
              <a:buChar char=""/>
            </a:pPr>
            <a:r>
              <a:rPr lang="it-IT"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sintesi dei punti di forza e debolezza del contesto lombardo;</a:t>
            </a:r>
          </a:p>
          <a:p>
            <a:pPr marL="876286" lvl="1" indent="-342900">
              <a:lnSpc>
                <a:spcPct val="115000"/>
              </a:lnSpc>
              <a:spcBef>
                <a:spcPts val="600"/>
              </a:spcBef>
              <a:buFont typeface="Symbol" panose="05050102010706020507" pitchFamily="18" charset="2"/>
              <a:buChar char=""/>
            </a:pPr>
            <a:r>
              <a:rPr lang="it-IT"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descrizione dello scenario di riferimento; </a:t>
            </a:r>
          </a:p>
          <a:p>
            <a:pPr marL="876286" lvl="1" indent="-342900">
              <a:lnSpc>
                <a:spcPct val="115000"/>
              </a:lnSpc>
              <a:spcBef>
                <a:spcPts val="600"/>
              </a:spcBef>
              <a:buFont typeface="Symbol" panose="05050102010706020507" pitchFamily="18" charset="2"/>
              <a:buChar char=""/>
            </a:pPr>
            <a:r>
              <a:rPr lang="it-IT" sz="17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 valutazione degli effetti cumulati;</a:t>
            </a:r>
          </a:p>
          <a:p>
            <a:pPr marL="533386" lvl="1" indent="0">
              <a:lnSpc>
                <a:spcPct val="115000"/>
              </a:lnSpc>
              <a:spcBef>
                <a:spcPts val="600"/>
              </a:spcBef>
              <a:buNone/>
            </a:pPr>
            <a:endParaRPr lang="it-IT" sz="17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Bef>
                <a:spcPts val="600"/>
              </a:spcBef>
              <a:buFont typeface="Symbol" panose="05050102010706020507" pitchFamily="18" charset="2"/>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Analisi di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coerenza esterna fra PR FESR e </a:t>
            </a:r>
            <a:r>
              <a:rPr lang="it-IT"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SRSvS</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(tutte le macroaree)</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lvl="1">
              <a:buClr>
                <a:srgbClr val="008341"/>
              </a:buClr>
              <a:buFont typeface="Wingdings" panose="05000000000000000000" pitchFamily="2" charset="2"/>
              <a:buChar char="§"/>
            </a:pP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a:p>
            <a:pPr lvl="0">
              <a:buClr>
                <a:srgbClr val="008341"/>
              </a:buClr>
              <a:buFont typeface="Wingdings" panose="05000000000000000000" pitchFamily="2" charset="2"/>
              <a:buChar char="§"/>
            </a:pPr>
            <a:endParaRPr lang="it-IT" dirty="0"/>
          </a:p>
          <a:p>
            <a:pPr lvl="0">
              <a:buClr>
                <a:srgbClr val="008341"/>
              </a:buClr>
              <a:buFont typeface="Wingdings" panose="05000000000000000000" pitchFamily="2" charset="2"/>
              <a:buChar char="§"/>
            </a:pPr>
            <a:endParaRPr lang="it-IT" sz="2000" dirty="0"/>
          </a:p>
          <a:p>
            <a:pPr lvl="0">
              <a:buClr>
                <a:srgbClr val="008341"/>
              </a:buClr>
              <a:buFont typeface="Wingdings" panose="05000000000000000000" pitchFamily="2" charset="2"/>
              <a:buChar char="§"/>
            </a:pPr>
            <a:endParaRPr lang="it-IT" dirty="0"/>
          </a:p>
          <a:p>
            <a:pPr>
              <a:buClr>
                <a:srgbClr val="008341"/>
              </a:buClr>
              <a:buFont typeface="Wingdings" panose="05000000000000000000" pitchFamily="2" charset="2"/>
              <a:buChar char="§"/>
            </a:pPr>
            <a:endParaRPr lang="it-IT" dirty="0"/>
          </a:p>
          <a:p>
            <a:pPr marL="0" indent="0">
              <a:buClr>
                <a:srgbClr val="008341"/>
              </a:buClr>
              <a:buNone/>
            </a:pPr>
            <a:endParaRPr lang="it-IT" sz="1800" dirty="0"/>
          </a:p>
          <a:p>
            <a:pPr marL="0" indent="0">
              <a:buNone/>
            </a:pPr>
            <a:endParaRPr lang="it-IT" sz="1800" dirty="0"/>
          </a:p>
          <a:p>
            <a:endParaRPr lang="it-IT" sz="1800" dirty="0"/>
          </a:p>
          <a:p>
            <a:endParaRPr lang="it-IT" sz="1800" dirty="0"/>
          </a:p>
          <a:p>
            <a:pPr>
              <a:lnSpc>
                <a:spcPct val="90000"/>
              </a:lnSpc>
              <a:buClr>
                <a:srgbClr val="008341"/>
              </a:buClr>
              <a:buFont typeface="Wingdings" panose="05000000000000000000" pitchFamily="2" charset="2"/>
              <a:buChar char="§"/>
            </a:pPr>
            <a:endParaRPr lang="it-IT" sz="1800" b="1" cap="small" dirty="0">
              <a:latin typeface="Calibri" panose="020F0502020204030204" pitchFamily="34" charset="0"/>
              <a:cs typeface="Calibri" panose="020F0502020204030204" pitchFamily="34" charset="0"/>
            </a:endParaRPr>
          </a:p>
          <a:p>
            <a:endParaRPr lang="it-IT" sz="1800" b="1" cap="small" dirty="0">
              <a:latin typeface="Calibri" panose="020F0502020204030204" pitchFamily="34" charset="0"/>
              <a:cs typeface="Calibri" panose="020F0502020204030204" pitchFamily="34" charset="0"/>
            </a:endParaRPr>
          </a:p>
          <a:p>
            <a:endParaRPr lang="it-IT" sz="1800" dirty="0"/>
          </a:p>
        </p:txBody>
      </p:sp>
      <p:sp>
        <p:nvSpPr>
          <p:cNvPr id="8" name="Titolo 1">
            <a:extLst>
              <a:ext uri="{FF2B5EF4-FFF2-40B4-BE49-F238E27FC236}">
                <a16:creationId xmlns:a16="http://schemas.microsoft.com/office/drawing/2014/main" id="{ED0FC46A-5838-47A9-A560-714E8A344322}"/>
              </a:ext>
            </a:extLst>
          </p:cNvPr>
          <p:cNvSpPr txBox="1">
            <a:spLocks/>
          </p:cNvSpPr>
          <p:nvPr/>
        </p:nvSpPr>
        <p:spPr>
          <a:xfrm>
            <a:off x="1125415" y="50337"/>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Aspetti metodologici specifici   </a:t>
            </a:r>
          </a:p>
        </p:txBody>
      </p:sp>
      <p:sp>
        <p:nvSpPr>
          <p:cNvPr id="11" name="Rettangolo 10">
            <a:extLst>
              <a:ext uri="{FF2B5EF4-FFF2-40B4-BE49-F238E27FC236}">
                <a16:creationId xmlns:a16="http://schemas.microsoft.com/office/drawing/2014/main" id="{5C88B47B-8793-42F9-8BE9-E2D8AFBDD85B}"/>
              </a:ext>
            </a:extLst>
          </p:cNvPr>
          <p:cNvSpPr/>
          <p:nvPr/>
        </p:nvSpPr>
        <p:spPr>
          <a:xfrm>
            <a:off x="1715854" y="5697415"/>
            <a:ext cx="5690586" cy="773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lide Number Placeholder 1"/>
          <p:cNvSpPr txBox="1">
            <a:spLocks/>
          </p:cNvSpPr>
          <p:nvPr/>
        </p:nvSpPr>
        <p:spPr>
          <a:xfrm>
            <a:off x="0" y="6492875"/>
            <a:ext cx="414868"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E8684-DC2F-4EF6-A666-4AF76AE64678}" type="slidenum">
              <a:rPr lang="it-IT" sz="2000" b="1" smtClean="0">
                <a:solidFill>
                  <a:schemeClr val="bg1"/>
                </a:solidFill>
              </a:rPr>
              <a:pPr/>
              <a:t>3</a:t>
            </a:fld>
            <a:endParaRPr lang="it-IT" sz="2000" b="1" dirty="0">
              <a:solidFill>
                <a:schemeClr val="bg1"/>
              </a:solidFill>
            </a:endParaRPr>
          </a:p>
        </p:txBody>
      </p:sp>
    </p:spTree>
    <p:extLst>
      <p:ext uri="{BB962C8B-B14F-4D97-AF65-F5344CB8AC3E}">
        <p14:creationId xmlns:p14="http://schemas.microsoft.com/office/powerpoint/2010/main" val="10520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A2850F68-4CF5-41AB-AE02-547D1DEEC406}"/>
              </a:ext>
            </a:extLst>
          </p:cNvPr>
          <p:cNvSpPr txBox="1"/>
          <p:nvPr/>
        </p:nvSpPr>
        <p:spPr>
          <a:xfrm>
            <a:off x="684921" y="1025352"/>
            <a:ext cx="2128615" cy="2800767"/>
          </a:xfrm>
          <a:prstGeom prst="rect">
            <a:avLst/>
          </a:prstGeom>
          <a:solidFill>
            <a:schemeClr val="bg2"/>
          </a:solidFill>
        </p:spPr>
        <p:txBody>
          <a:bodyPr wrap="square" rtlCol="0">
            <a:spAutoFit/>
          </a:bodyPr>
          <a:lstStyle/>
          <a:p>
            <a:r>
              <a:rPr lang="it-IT" sz="1600" b="1" dirty="0"/>
              <a:t>1. Selezione delle Macro aree strategiche (</a:t>
            </a:r>
            <a:r>
              <a:rPr lang="it-IT" sz="1600" b="1" dirty="0" err="1"/>
              <a:t>SRSvS</a:t>
            </a:r>
            <a:r>
              <a:rPr lang="it-IT" sz="1600" b="1" dirty="0"/>
              <a:t>), Aree di intervento, Obiettivi strategici rilevanti</a:t>
            </a:r>
          </a:p>
          <a:p>
            <a:endParaRPr lang="it-IT" sz="1600" b="1" dirty="0"/>
          </a:p>
          <a:p>
            <a:endParaRPr lang="it-IT" sz="1600" b="1" dirty="0"/>
          </a:p>
          <a:p>
            <a:r>
              <a:rPr lang="it-IT" sz="1600" b="1" dirty="0"/>
              <a:t>2. Esplicitazione della relazione con gli </a:t>
            </a:r>
            <a:r>
              <a:rPr lang="it-IT" sz="1600" b="1" dirty="0" err="1"/>
              <a:t>SDGs</a:t>
            </a:r>
            <a:endParaRPr lang="it-IT" sz="1600" b="1" dirty="0"/>
          </a:p>
          <a:p>
            <a:endParaRPr lang="it-IT" sz="1600" b="1" dirty="0"/>
          </a:p>
          <a:p>
            <a:endParaRPr lang="it-IT" sz="1600" b="1" dirty="0"/>
          </a:p>
        </p:txBody>
      </p:sp>
      <p:sp>
        <p:nvSpPr>
          <p:cNvPr id="11" name="Titolo 1">
            <a:extLst>
              <a:ext uri="{FF2B5EF4-FFF2-40B4-BE49-F238E27FC236}">
                <a16:creationId xmlns:a16="http://schemas.microsoft.com/office/drawing/2014/main" id="{769B733D-3DDE-45CE-9A1E-8C8C832CEF7B}"/>
              </a:ext>
            </a:extLst>
          </p:cNvPr>
          <p:cNvSpPr txBox="1">
            <a:spLocks/>
          </p:cNvSpPr>
          <p:nvPr/>
        </p:nvSpPr>
        <p:spPr>
          <a:xfrm>
            <a:off x="853736" y="57323"/>
            <a:ext cx="926272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err="1">
                <a:solidFill>
                  <a:srgbClr val="008341"/>
                </a:solidFill>
              </a:rPr>
              <a:t>SRSvS</a:t>
            </a:r>
            <a:r>
              <a:rPr lang="it-IT" sz="2400" b="1" dirty="0">
                <a:solidFill>
                  <a:srgbClr val="008341"/>
                </a:solidFill>
              </a:rPr>
              <a:t> Selezione delle Aree di intervento e OS</a:t>
            </a:r>
          </a:p>
        </p:txBody>
      </p:sp>
      <p:cxnSp>
        <p:nvCxnSpPr>
          <p:cNvPr id="3" name="Connettore 2 2">
            <a:extLst>
              <a:ext uri="{FF2B5EF4-FFF2-40B4-BE49-F238E27FC236}">
                <a16:creationId xmlns:a16="http://schemas.microsoft.com/office/drawing/2014/main" id="{D76CA2F7-578E-4CF8-AEA0-95739051D9DF}"/>
              </a:ext>
            </a:extLst>
          </p:cNvPr>
          <p:cNvCxnSpPr>
            <a:cxnSpLocks/>
          </p:cNvCxnSpPr>
          <p:nvPr/>
        </p:nvCxnSpPr>
        <p:spPr>
          <a:xfrm>
            <a:off x="2813538" y="2182413"/>
            <a:ext cx="1986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a:xfrm>
            <a:off x="0" y="6492875"/>
            <a:ext cx="414868" cy="365125"/>
          </a:xfrm>
        </p:spPr>
        <p:txBody>
          <a:bodyPr/>
          <a:lstStyle/>
          <a:p>
            <a:fld id="{3A5E8684-DC2F-4EF6-A666-4AF76AE64678}" type="slidenum">
              <a:rPr lang="it-IT" sz="2000" b="1" smtClean="0">
                <a:solidFill>
                  <a:schemeClr val="bg1"/>
                </a:solidFill>
              </a:rPr>
              <a:t>4</a:t>
            </a:fld>
            <a:endParaRPr lang="it-IT" sz="2000" b="1" dirty="0">
              <a:solidFill>
                <a:schemeClr val="bg1"/>
              </a:solidFill>
            </a:endParaRPr>
          </a:p>
        </p:txBody>
      </p:sp>
      <p:sp>
        <p:nvSpPr>
          <p:cNvPr id="15" name="CasellaDiTesto 14">
            <a:extLst>
              <a:ext uri="{FF2B5EF4-FFF2-40B4-BE49-F238E27FC236}">
                <a16:creationId xmlns:a16="http://schemas.microsoft.com/office/drawing/2014/main" id="{766CC5B2-4548-47CF-BBE4-D4C8B228AB6E}"/>
              </a:ext>
            </a:extLst>
          </p:cNvPr>
          <p:cNvSpPr txBox="1"/>
          <p:nvPr/>
        </p:nvSpPr>
        <p:spPr>
          <a:xfrm>
            <a:off x="3122253" y="679751"/>
            <a:ext cx="8764946" cy="5991961"/>
          </a:xfrm>
          <a:prstGeom prst="rect">
            <a:avLst/>
          </a:prstGeom>
          <a:noFill/>
          <a:ln>
            <a:solidFill>
              <a:schemeClr val="tx2"/>
            </a:solidFill>
          </a:ln>
        </p:spPr>
        <p:txBody>
          <a:bodyPr wrap="square">
            <a:spAutoFit/>
          </a:bodyPr>
          <a:lstStyle/>
          <a:p>
            <a:pPr marL="342900" lvl="0" indent="-342900" algn="l">
              <a:lnSpc>
                <a:spcPct val="107000"/>
              </a:lnSpc>
              <a:spcAft>
                <a:spcPts val="600"/>
              </a:spcAft>
              <a:buFont typeface="+mj-lt"/>
              <a:buAutoNum type="arabicPeriod"/>
              <a:tabLst>
                <a:tab pos="457200" algn="l"/>
              </a:tabLst>
            </a:pPr>
            <a:r>
              <a:rPr lang="it-IT"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Salute, uguaglianza, inclusione</a:t>
            </a:r>
          </a:p>
          <a:p>
            <a:pPr marL="536575" lvl="2" indent="-87313">
              <a:lnSpc>
                <a:spcPct val="107000"/>
              </a:lnSpc>
              <a:spcAft>
                <a:spcPts val="600"/>
              </a:spcAft>
              <a:buClr>
                <a:srgbClr val="008341"/>
              </a:buClr>
              <a:buFont typeface="Wingdings" panose="05000000000000000000" pitchFamily="2" charset="2"/>
              <a:buChar char="§"/>
              <a:tabLst>
                <a:tab pos="457200" algn="l"/>
              </a:tabLst>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1.3 “</a:t>
            </a:r>
            <a:r>
              <a:rPr lang="it-IT" sz="1600" dirty="0">
                <a:latin typeface="Calibri" panose="020F0502020204030204" pitchFamily="34" charset="0"/>
                <a:cs typeface="Times New Roman" panose="02020603050405020304" pitchFamily="18" charset="0"/>
              </a:rPr>
              <a:t>Salute e benessere”</a:t>
            </a:r>
          </a:p>
          <a:p>
            <a:pPr marL="342900" lvl="0" indent="-342900" algn="l">
              <a:lnSpc>
                <a:spcPct val="107000"/>
              </a:lnSpc>
              <a:spcAft>
                <a:spcPts val="600"/>
              </a:spcAft>
              <a:buFont typeface="+mj-lt"/>
              <a:buAutoNum type="arabicPeriod"/>
              <a:tabLst>
                <a:tab pos="457200" algn="l"/>
              </a:tabLst>
            </a:pPr>
            <a:r>
              <a:rPr lang="it-IT" sz="1500" dirty="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Istruzione, formazione, lavoro</a:t>
            </a:r>
          </a:p>
          <a:p>
            <a:pPr marL="342900" lvl="0" indent="-342900" algn="l">
              <a:lnSpc>
                <a:spcPct val="107000"/>
              </a:lnSpc>
              <a:spcAft>
                <a:spcPts val="600"/>
              </a:spcAft>
              <a:buFont typeface="+mj-lt"/>
              <a:buAutoNum type="arabicPeriod"/>
              <a:tabLst>
                <a:tab pos="457200" algn="l"/>
              </a:tabLst>
            </a:pPr>
            <a:r>
              <a:rPr lang="it-IT"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Sviluppo e innovazione, città, territorio e infrastrutture</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3.1 “Sviluppo economico innovativo”</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3.3 “Città e insediamenti sostenibili e inclusivi”</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3.4 “Infrastrutture e mobilità”</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3.5 “ Patrimonio culturale e turismo“</a:t>
            </a:r>
          </a:p>
          <a:p>
            <a:pPr marL="342900" lvl="0" indent="-342900" algn="l">
              <a:lnSpc>
                <a:spcPct val="107000"/>
              </a:lnSpc>
              <a:spcAft>
                <a:spcPts val="600"/>
              </a:spcAft>
              <a:buFont typeface="+mj-lt"/>
              <a:buAutoNum type="arabicPeriod"/>
              <a:tabLst>
                <a:tab pos="457200" algn="l"/>
              </a:tabLst>
            </a:pPr>
            <a:r>
              <a:rPr lang="it-IT"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Mitigazione dei cambiamenti climatici, energia, produzione e consumo </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4.1 “Mitigazione dei cambiamenti climatici”</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4.2 “Riduzione delle emissioni nei diversi settori”</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4.3 “Nuovi modelli di produzione e consumo di energia”</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4.4 “Economia circolare e modelli di produzione sostenibili”</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4.5 “Modelli di consumo sostenibili per i cittadini e la pubblica amministrazione”</a:t>
            </a:r>
          </a:p>
          <a:p>
            <a:pPr marL="342900" lvl="0" indent="-342900" algn="l">
              <a:lnSpc>
                <a:spcPct val="107000"/>
              </a:lnSpc>
              <a:spcAft>
                <a:spcPts val="600"/>
              </a:spcAft>
              <a:buFont typeface="+mj-lt"/>
              <a:buAutoNum type="arabicPeriod"/>
              <a:tabLst>
                <a:tab pos="457200" algn="l"/>
              </a:tabLst>
            </a:pPr>
            <a:r>
              <a:rPr lang="it-IT"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 eco-paesistico, adattamento ai cambiamenti climatici, agricoltura</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5.1 “Resilienza e adattamento al cambiamento climatico”</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5.2 “Qualità dell’aria”</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5.3 ”Tutela del suolo”</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5.4 ”Qualità delle acque. Fiumi, laghi e acque sotterranee”</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5.5 “Biodiversità e aree protette”</a:t>
            </a: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rPr>
              <a:t>5.7. Soluzioni smart e nature-</a:t>
            </a:r>
            <a:r>
              <a:rPr lang="it-IT" sz="1600" dirty="0" err="1">
                <a:effectLst/>
                <a:latin typeface="Calibri" panose="020F0502020204030204" pitchFamily="34" charset="0"/>
                <a:ea typeface="Times New Roman" panose="02020603050405020304" pitchFamily="18" charset="0"/>
              </a:rPr>
              <a:t>based</a:t>
            </a:r>
            <a:r>
              <a:rPr lang="it-IT" sz="1600" dirty="0">
                <a:effectLst/>
                <a:latin typeface="Calibri" panose="020F0502020204030204" pitchFamily="34" charset="0"/>
                <a:ea typeface="Times New Roman" panose="02020603050405020304" pitchFamily="18" charset="0"/>
              </a:rPr>
              <a:t> per l'ambiente urbano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
                <a:srgbClr val="008341"/>
              </a:buClr>
              <a:buFont typeface="Wingdings" panose="05000000000000000000" pitchFamily="2" charset="2"/>
              <a:buChar char="§"/>
            </a:pP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5.8 “Cura e valorizzazione del paesaggio”</a:t>
            </a:r>
          </a:p>
        </p:txBody>
      </p:sp>
      <p:pic>
        <p:nvPicPr>
          <p:cNvPr id="22" name="Immagine 21" descr="SDGs- Agenda 2030: I 17 Obiettivi - information for Sustainable Development">
            <a:extLst>
              <a:ext uri="{FF2B5EF4-FFF2-40B4-BE49-F238E27FC236}">
                <a16:creationId xmlns:a16="http://schemas.microsoft.com/office/drawing/2014/main" id="{2ADDCBA1-3613-4B7F-A020-294227DE87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844" y="1055671"/>
            <a:ext cx="438150" cy="438785"/>
          </a:xfrm>
          <a:prstGeom prst="rect">
            <a:avLst/>
          </a:prstGeom>
          <a:noFill/>
          <a:ln>
            <a:noFill/>
          </a:ln>
          <a:extLst>
            <a:ext uri="{53640926-AAD7-44D8-BBD7-CCE9431645EC}">
              <a14:shadowObscured xmlns:a14="http://schemas.microsoft.com/office/drawing/2010/main"/>
            </a:ext>
          </a:extLst>
        </p:spPr>
      </p:pic>
      <p:pic>
        <p:nvPicPr>
          <p:cNvPr id="23" name="Immagine 22" descr="SDGs- Agenda 2030: I 17 Obiettivi - information for Sustainable Development">
            <a:extLst>
              <a:ext uri="{FF2B5EF4-FFF2-40B4-BE49-F238E27FC236}">
                <a16:creationId xmlns:a16="http://schemas.microsoft.com/office/drawing/2014/main" id="{865DF283-9C35-428D-A9EB-D7077A2D7A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19865" y="1043495"/>
            <a:ext cx="437515" cy="443230"/>
          </a:xfrm>
          <a:prstGeom prst="rect">
            <a:avLst/>
          </a:prstGeom>
          <a:noFill/>
          <a:ln>
            <a:noFill/>
          </a:ln>
          <a:extLst>
            <a:ext uri="{53640926-AAD7-44D8-BBD7-CCE9431645EC}">
              <a14:shadowObscured xmlns:a14="http://schemas.microsoft.com/office/drawing/2010/main"/>
            </a:ext>
          </a:extLst>
        </p:spPr>
      </p:pic>
      <p:pic>
        <p:nvPicPr>
          <p:cNvPr id="24" name="Immagine 23" descr="SDGs- Agenda 2030: I 17 Obiettivi - information for Sustainable Development">
            <a:extLst>
              <a:ext uri="{FF2B5EF4-FFF2-40B4-BE49-F238E27FC236}">
                <a16:creationId xmlns:a16="http://schemas.microsoft.com/office/drawing/2014/main" id="{6D7581F4-ACF6-4335-92B1-05A9BB10E8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9309251" y="1043495"/>
            <a:ext cx="437515" cy="429895"/>
          </a:xfrm>
          <a:prstGeom prst="rect">
            <a:avLst/>
          </a:prstGeom>
          <a:noFill/>
          <a:ln>
            <a:noFill/>
          </a:ln>
          <a:extLst>
            <a:ext uri="{53640926-AAD7-44D8-BBD7-CCE9431645EC}">
              <a14:shadowObscured xmlns:a14="http://schemas.microsoft.com/office/drawing/2010/main"/>
            </a:ext>
          </a:extLst>
        </p:spPr>
      </p:pic>
      <p:pic>
        <p:nvPicPr>
          <p:cNvPr id="25" name="Immagine 24" descr="SDGs- Agenda 2030: I 17 Obiettivi - information for Sustainable Development">
            <a:extLst>
              <a:ext uri="{FF2B5EF4-FFF2-40B4-BE49-F238E27FC236}">
                <a16:creationId xmlns:a16="http://schemas.microsoft.com/office/drawing/2014/main" id="{DCB32197-4A6B-4058-9779-07F20560D1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9798637" y="1063763"/>
            <a:ext cx="433070" cy="434340"/>
          </a:xfrm>
          <a:prstGeom prst="rect">
            <a:avLst/>
          </a:prstGeom>
          <a:noFill/>
          <a:ln>
            <a:noFill/>
          </a:ln>
          <a:extLst>
            <a:ext uri="{53640926-AAD7-44D8-BBD7-CCE9431645EC}">
              <a14:shadowObscured xmlns:a14="http://schemas.microsoft.com/office/drawing/2010/main"/>
            </a:ext>
          </a:extLst>
        </p:spPr>
      </p:pic>
      <p:pic>
        <p:nvPicPr>
          <p:cNvPr id="26" name="Immagine 25" descr="SDGs- Agenda 2030: I 17 Obiettivi - information for Sustainable Development">
            <a:extLst>
              <a:ext uri="{FF2B5EF4-FFF2-40B4-BE49-F238E27FC236}">
                <a16:creationId xmlns:a16="http://schemas.microsoft.com/office/drawing/2014/main" id="{CBC8DAEB-1711-4BF6-B0BF-1CA3A9BDD7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8375054" y="2291738"/>
            <a:ext cx="437515" cy="437515"/>
          </a:xfrm>
          <a:prstGeom prst="rect">
            <a:avLst/>
          </a:prstGeom>
          <a:noFill/>
          <a:ln>
            <a:noFill/>
          </a:ln>
          <a:extLst>
            <a:ext uri="{53640926-AAD7-44D8-BBD7-CCE9431645EC}">
              <a14:shadowObscured xmlns:a14="http://schemas.microsoft.com/office/drawing/2010/main"/>
            </a:ext>
          </a:extLst>
        </p:spPr>
      </p:pic>
      <p:pic>
        <p:nvPicPr>
          <p:cNvPr id="27" name="Immagine 26" descr="SDGs- Agenda 2030: I 17 Obiettivi - information for Sustainable Development">
            <a:extLst>
              <a:ext uri="{FF2B5EF4-FFF2-40B4-BE49-F238E27FC236}">
                <a16:creationId xmlns:a16="http://schemas.microsoft.com/office/drawing/2014/main" id="{0BFA4CC0-D176-4D6F-8ACC-D2EF3991C8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8841598" y="2291738"/>
            <a:ext cx="442595" cy="438150"/>
          </a:xfrm>
          <a:prstGeom prst="rect">
            <a:avLst/>
          </a:prstGeom>
          <a:noFill/>
          <a:ln>
            <a:noFill/>
          </a:ln>
          <a:extLst>
            <a:ext uri="{53640926-AAD7-44D8-BBD7-CCE9431645EC}">
              <a14:shadowObscured xmlns:a14="http://schemas.microsoft.com/office/drawing/2010/main"/>
            </a:ext>
          </a:extLst>
        </p:spPr>
      </p:pic>
      <p:pic>
        <p:nvPicPr>
          <p:cNvPr id="28" name="Immagine 27" descr="SDGs- Agenda 2030: I 17 Obiettivi - information for Sustainable Development">
            <a:extLst>
              <a:ext uri="{FF2B5EF4-FFF2-40B4-BE49-F238E27FC236}">
                <a16:creationId xmlns:a16="http://schemas.microsoft.com/office/drawing/2014/main" id="{034DFB39-4CCC-4E2F-B30D-3FDFE4B92CE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bwMode="auto">
          <a:xfrm>
            <a:off x="9336064" y="2291738"/>
            <a:ext cx="437515" cy="443230"/>
          </a:xfrm>
          <a:prstGeom prst="rect">
            <a:avLst/>
          </a:prstGeom>
          <a:noFill/>
          <a:ln>
            <a:noFill/>
          </a:ln>
          <a:extLst>
            <a:ext uri="{53640926-AAD7-44D8-BBD7-CCE9431645EC}">
              <a14:shadowObscured xmlns:a14="http://schemas.microsoft.com/office/drawing/2010/main"/>
            </a:ext>
          </a:extLst>
        </p:spPr>
      </p:pic>
      <p:pic>
        <p:nvPicPr>
          <p:cNvPr id="29" name="Immagine 28" descr="SDGs- Agenda 2030: I 17 Obiettivi - information for Sustainable Development">
            <a:extLst>
              <a:ext uri="{FF2B5EF4-FFF2-40B4-BE49-F238E27FC236}">
                <a16:creationId xmlns:a16="http://schemas.microsoft.com/office/drawing/2014/main" id="{6B6BB441-8369-4DF2-ABEF-2D18040B205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bwMode="auto">
          <a:xfrm>
            <a:off x="9785877" y="2291738"/>
            <a:ext cx="442595" cy="438785"/>
          </a:xfrm>
          <a:prstGeom prst="rect">
            <a:avLst/>
          </a:prstGeom>
          <a:noFill/>
          <a:ln>
            <a:noFill/>
          </a:ln>
          <a:extLst>
            <a:ext uri="{53640926-AAD7-44D8-BBD7-CCE9431645EC}">
              <a14:shadowObscured xmlns:a14="http://schemas.microsoft.com/office/drawing/2010/main"/>
            </a:ext>
          </a:extLst>
        </p:spPr>
      </p:pic>
      <p:pic>
        <p:nvPicPr>
          <p:cNvPr id="31" name="Immagine 30" descr="SDGs- Agenda 2030: I 17 Obiettivi - information for Sustainable Development">
            <a:extLst>
              <a:ext uri="{FF2B5EF4-FFF2-40B4-BE49-F238E27FC236}">
                <a16:creationId xmlns:a16="http://schemas.microsoft.com/office/drawing/2014/main" id="{D6B477A0-2D88-47A5-9F18-C06C9002A2C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895512" y="3579897"/>
            <a:ext cx="433070" cy="438150"/>
          </a:xfrm>
          <a:prstGeom prst="rect">
            <a:avLst/>
          </a:prstGeom>
          <a:noFill/>
          <a:ln>
            <a:noFill/>
          </a:ln>
          <a:extLst>
            <a:ext uri="{53640926-AAD7-44D8-BBD7-CCE9431645EC}">
              <a14:shadowObscured xmlns:a14="http://schemas.microsoft.com/office/drawing/2010/main"/>
            </a:ext>
          </a:extLst>
        </p:spPr>
      </p:pic>
      <p:pic>
        <p:nvPicPr>
          <p:cNvPr id="32" name="Immagine 31" descr="SDGs- Agenda 2030: I 17 Obiettivi - information for Sustainable Development">
            <a:extLst>
              <a:ext uri="{FF2B5EF4-FFF2-40B4-BE49-F238E27FC236}">
                <a16:creationId xmlns:a16="http://schemas.microsoft.com/office/drawing/2014/main" id="{8E3EBB86-6CD2-4778-A9F1-5CA4A51D95B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bwMode="auto">
          <a:xfrm>
            <a:off x="9350789" y="3579897"/>
            <a:ext cx="438150" cy="433705"/>
          </a:xfrm>
          <a:prstGeom prst="rect">
            <a:avLst/>
          </a:prstGeom>
          <a:noFill/>
          <a:ln>
            <a:noFill/>
          </a:ln>
          <a:extLst>
            <a:ext uri="{53640926-AAD7-44D8-BBD7-CCE9431645EC}">
              <a14:shadowObscured xmlns:a14="http://schemas.microsoft.com/office/drawing/2010/main"/>
            </a:ext>
          </a:extLst>
        </p:spPr>
      </p:pic>
      <p:pic>
        <p:nvPicPr>
          <p:cNvPr id="33" name="Immagine 32" descr="SDGs- Agenda 2030: I 17 Obiettivi - information for Sustainable Development">
            <a:extLst>
              <a:ext uri="{FF2B5EF4-FFF2-40B4-BE49-F238E27FC236}">
                <a16:creationId xmlns:a16="http://schemas.microsoft.com/office/drawing/2014/main" id="{7047BCA3-1287-4A1E-875C-20559BB4401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bwMode="auto">
          <a:xfrm>
            <a:off x="9793098" y="3579897"/>
            <a:ext cx="447040" cy="436245"/>
          </a:xfrm>
          <a:prstGeom prst="rect">
            <a:avLst/>
          </a:prstGeom>
          <a:noFill/>
          <a:ln>
            <a:noFill/>
          </a:ln>
          <a:extLst>
            <a:ext uri="{53640926-AAD7-44D8-BBD7-CCE9431645EC}">
              <a14:shadowObscured xmlns:a14="http://schemas.microsoft.com/office/drawing/2010/main"/>
            </a:ext>
          </a:extLst>
        </p:spPr>
      </p:pic>
      <p:pic>
        <p:nvPicPr>
          <p:cNvPr id="34" name="Immagine 33" descr="SDGs- Agenda 2030: I 17 Obiettivi - information for Sustainable Development">
            <a:extLst>
              <a:ext uri="{FF2B5EF4-FFF2-40B4-BE49-F238E27FC236}">
                <a16:creationId xmlns:a16="http://schemas.microsoft.com/office/drawing/2014/main" id="{F1B2516F-588A-494A-815D-6D5566475B1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auto">
          <a:xfrm>
            <a:off x="8498837" y="5130498"/>
            <a:ext cx="441960" cy="429260"/>
          </a:xfrm>
          <a:prstGeom prst="rect">
            <a:avLst/>
          </a:prstGeom>
          <a:noFill/>
          <a:ln>
            <a:noFill/>
          </a:ln>
          <a:extLst>
            <a:ext uri="{53640926-AAD7-44D8-BBD7-CCE9431645EC}">
              <a14:shadowObscured xmlns:a14="http://schemas.microsoft.com/office/drawing/2010/main"/>
            </a:ext>
          </a:extLst>
        </p:spPr>
      </p:pic>
      <p:pic>
        <p:nvPicPr>
          <p:cNvPr id="35" name="Immagine 34" descr="SDGs- Agenda 2030: I 17 Obiettivi - information for Sustainable Development">
            <a:extLst>
              <a:ext uri="{FF2B5EF4-FFF2-40B4-BE49-F238E27FC236}">
                <a16:creationId xmlns:a16="http://schemas.microsoft.com/office/drawing/2014/main" id="{743A55C7-7361-4077-B734-12B16D18B3A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bwMode="auto">
          <a:xfrm>
            <a:off x="8984340" y="5130498"/>
            <a:ext cx="433705" cy="438150"/>
          </a:xfrm>
          <a:prstGeom prst="rect">
            <a:avLst/>
          </a:prstGeom>
          <a:noFill/>
          <a:ln>
            <a:noFill/>
          </a:ln>
          <a:extLst>
            <a:ext uri="{53640926-AAD7-44D8-BBD7-CCE9431645EC}">
              <a14:shadowObscured xmlns:a14="http://schemas.microsoft.com/office/drawing/2010/main"/>
            </a:ext>
          </a:extLst>
        </p:spPr>
      </p:pic>
      <p:pic>
        <p:nvPicPr>
          <p:cNvPr id="36" name="Immagine 35" descr="SDGs- Agenda 2030: I 17 Obiettivi - information for Sustainable Development">
            <a:extLst>
              <a:ext uri="{FF2B5EF4-FFF2-40B4-BE49-F238E27FC236}">
                <a16:creationId xmlns:a16="http://schemas.microsoft.com/office/drawing/2014/main" id="{C870677B-CC22-4CE8-BB9F-9E6BACC97F9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bwMode="auto">
          <a:xfrm>
            <a:off x="9430183" y="5112083"/>
            <a:ext cx="447040" cy="447675"/>
          </a:xfrm>
          <a:prstGeom prst="rect">
            <a:avLst/>
          </a:prstGeom>
          <a:noFill/>
          <a:ln>
            <a:noFill/>
          </a:ln>
          <a:extLst>
            <a:ext uri="{53640926-AAD7-44D8-BBD7-CCE9431645EC}">
              <a14:shadowObscured xmlns:a14="http://schemas.microsoft.com/office/drawing/2010/main"/>
            </a:ext>
          </a:extLst>
        </p:spPr>
      </p:pic>
      <p:pic>
        <p:nvPicPr>
          <p:cNvPr id="37" name="Immagine 36" descr="SDGs- Agenda 2030: I 17 Obiettivi - information for Sustainable Development">
            <a:extLst>
              <a:ext uri="{FF2B5EF4-FFF2-40B4-BE49-F238E27FC236}">
                <a16:creationId xmlns:a16="http://schemas.microsoft.com/office/drawing/2014/main" id="{EAD7EC41-BB04-4A29-BE5D-6384DC0CFFA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bwMode="auto">
          <a:xfrm>
            <a:off x="9924649" y="5101197"/>
            <a:ext cx="441960" cy="443230"/>
          </a:xfrm>
          <a:prstGeom prst="rect">
            <a:avLst/>
          </a:prstGeom>
          <a:noFill/>
          <a:ln>
            <a:noFill/>
          </a:ln>
          <a:extLst>
            <a:ext uri="{53640926-AAD7-44D8-BBD7-CCE9431645EC}">
              <a14:shadowObscured xmlns:a14="http://schemas.microsoft.com/office/drawing/2010/main"/>
            </a:ext>
          </a:extLst>
        </p:spPr>
      </p:pic>
      <p:sp>
        <p:nvSpPr>
          <p:cNvPr id="30" name="CasellaDiTesto 29">
            <a:extLst>
              <a:ext uri="{FF2B5EF4-FFF2-40B4-BE49-F238E27FC236}">
                <a16:creationId xmlns:a16="http://schemas.microsoft.com/office/drawing/2014/main" id="{1B53CBEB-AEC4-4CC5-AA36-E873AEF281ED}"/>
              </a:ext>
            </a:extLst>
          </p:cNvPr>
          <p:cNvSpPr txBox="1"/>
          <p:nvPr/>
        </p:nvSpPr>
        <p:spPr>
          <a:xfrm>
            <a:off x="684921" y="3634454"/>
            <a:ext cx="2128615" cy="2800767"/>
          </a:xfrm>
          <a:prstGeom prst="rect">
            <a:avLst/>
          </a:prstGeom>
          <a:solidFill>
            <a:schemeClr val="bg2"/>
          </a:solidFill>
        </p:spPr>
        <p:txBody>
          <a:bodyPr wrap="square" rtlCol="0">
            <a:spAutoFit/>
          </a:bodyPr>
          <a:lstStyle/>
          <a:p>
            <a:r>
              <a:rPr lang="it-IT" sz="1600" b="1" dirty="0"/>
              <a:t>3. Individuazione della relazione con gli OS individuati in fase di </a:t>
            </a:r>
            <a:r>
              <a:rPr lang="it-IT" sz="1600" b="1" dirty="0" err="1"/>
              <a:t>scoping</a:t>
            </a:r>
            <a:r>
              <a:rPr lang="it-IT" sz="1600" b="1" dirty="0"/>
              <a:t> (</a:t>
            </a:r>
            <a:r>
              <a:rPr lang="it-IT" sz="1600" b="1" dirty="0" err="1"/>
              <a:t>SNSvS</a:t>
            </a:r>
            <a:r>
              <a:rPr lang="it-IT" sz="1600" b="1" dirty="0"/>
              <a:t>, Quadro programmatico)</a:t>
            </a:r>
          </a:p>
          <a:p>
            <a:endParaRPr lang="it-IT" sz="1600" b="1" dirty="0"/>
          </a:p>
          <a:p>
            <a:r>
              <a:rPr lang="it-IT" sz="1600" b="1" dirty="0"/>
              <a:t>4. Integrazione di ulteriori OS suggeriti dalla consultazione della fase di </a:t>
            </a:r>
            <a:r>
              <a:rPr lang="it-IT" sz="1600" b="1" dirty="0" err="1"/>
              <a:t>scoping</a:t>
            </a:r>
            <a:endParaRPr lang="it-IT" sz="1600" b="1" dirty="0"/>
          </a:p>
        </p:txBody>
      </p:sp>
    </p:spTree>
    <p:extLst>
      <p:ext uri="{BB962C8B-B14F-4D97-AF65-F5344CB8AC3E}">
        <p14:creationId xmlns:p14="http://schemas.microsoft.com/office/powerpoint/2010/main" val="102872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2A4C88-22B9-40A1-AF2A-91A205689B02}"/>
              </a:ext>
            </a:extLst>
          </p:cNvPr>
          <p:cNvSpPr>
            <a:spLocks noGrp="1"/>
          </p:cNvSpPr>
          <p:nvPr>
            <p:ph type="body" sz="quarter" idx="13"/>
          </p:nvPr>
        </p:nvSpPr>
        <p:spPr>
          <a:xfrm>
            <a:off x="885371" y="673050"/>
            <a:ext cx="10687539" cy="6134613"/>
          </a:xfrm>
          <a:ln>
            <a:solidFill>
              <a:schemeClr val="accent1">
                <a:lumMod val="75000"/>
              </a:schemeClr>
            </a:solidFill>
          </a:ln>
        </p:spPr>
        <p:txBody>
          <a:bodyPr>
            <a:normAutofit/>
          </a:bodyPr>
          <a:lstStyle/>
          <a:p>
            <a:pPr marL="0" lvl="0" indent="0">
              <a:buClr>
                <a:srgbClr val="008341"/>
              </a:buClr>
              <a:buNone/>
            </a:pPr>
            <a:endParaRPr lang="it-IT" dirty="0"/>
          </a:p>
          <a:p>
            <a:pPr>
              <a:buClr>
                <a:srgbClr val="008341"/>
              </a:buClr>
              <a:buFont typeface="Wingdings" panose="05000000000000000000" pitchFamily="2" charset="2"/>
              <a:buChar char="§"/>
            </a:pPr>
            <a:r>
              <a:rPr lang="it-IT" sz="1800" b="1" cap="small" dirty="0">
                <a:effectLst/>
                <a:latin typeface="Calibri" panose="020F0502020204030204" pitchFamily="34" charset="0"/>
                <a:ea typeface="Times New Roman" panose="02020603050405020304" pitchFamily="18" charset="0"/>
                <a:cs typeface="Calibri" panose="020F0502020204030204" pitchFamily="34" charset="0"/>
              </a:rPr>
              <a:t>L’integrazione della valutazione del principio DNSH nella VAS</a:t>
            </a:r>
          </a:p>
          <a:p>
            <a:pPr>
              <a:buClr>
                <a:srgbClr val="008341"/>
              </a:buClr>
              <a:buFont typeface="Wingdings" panose="05000000000000000000" pitchFamily="2" charset="2"/>
              <a:buChar char="§"/>
            </a:pPr>
            <a:endParaRPr lang="it-IT" sz="1800" b="1" cap="small" dirty="0">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07000"/>
              </a:lnSpc>
              <a:spcAft>
                <a:spcPts val="600"/>
              </a:spcAft>
              <a:buNone/>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it-IT"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Gli obiettivi dei fondi sono perseguiti in linea con l'obiettivo di promuovere lo sviluppo sostenibile di cui all'articolo 11 TFUE, tenendo conto degli obiettivi di sviluppo sostenibile delle Nazioni Unite, dell'accordo di Parigi e del «principio non arrecare un danno significativo»"</a:t>
            </a:r>
          </a:p>
          <a:p>
            <a:pPr marL="0" indent="0" algn="just">
              <a:lnSpc>
                <a:spcPct val="107000"/>
              </a:lnSpc>
              <a:spcAft>
                <a:spcPts val="600"/>
              </a:spcAft>
              <a:buNone/>
            </a:pPr>
            <a:endParaRPr lang="it-IT"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07000"/>
              </a:lnSpc>
              <a:spcAft>
                <a:spcPts val="600"/>
              </a:spcAft>
              <a:buNone/>
            </a:pPr>
            <a:r>
              <a:rPr lang="it-IT"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it-IT"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obiettivi del DNSH:</a:t>
            </a:r>
            <a:endParaRPr lang="it-IT" sz="1800" u="sng"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mitigazione del cambiamento climatico</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adattamento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 cambiamento climatico;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uso sostenibile 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alla</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protezione delle acque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delle risorse marine;</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economia circolare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inclusa la prevenzione della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produzione dei rifiuti</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 il riciclaggio;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prevenzione e il controllo dell’inquinamento</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aria, acqua o nel suolo;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rabi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protezione e ripristino della biodiversità e degli ecosistemi.</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a:buClr>
                <a:srgbClr val="008341"/>
              </a:buClr>
              <a:buFont typeface="Wingdings" panose="05000000000000000000" pitchFamily="2" charset="2"/>
              <a:buChar char="§"/>
            </a:pPr>
            <a:endParaRPr lang="it-IT" sz="1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Clr>
                <a:srgbClr val="008341"/>
              </a:buClr>
              <a:buNone/>
            </a:pPr>
            <a:r>
              <a:rPr lang="it-IT" sz="16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 </a:t>
            </a:r>
            <a:r>
              <a:rPr lang="it-IT" sz="1800" b="1"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Piena integrazione nella VAS (</a:t>
            </a:r>
            <a:r>
              <a:rPr lang="it-IT" sz="18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come previsto dagli Indirizzi DIPCOE, 7 dicembre 2021</a:t>
            </a:r>
            <a:r>
              <a:rPr lang="it-IT" sz="1800" b="1"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it-IT" sz="1800" b="1" dirty="0">
              <a:effectLst/>
              <a:latin typeface="Calibri" panose="020F0502020204030204" pitchFamily="34" charset="0"/>
              <a:ea typeface="Times New Roman" panose="02020603050405020304" pitchFamily="18" charset="0"/>
              <a:cs typeface="Calibri" panose="020F0502020204030204" pitchFamily="34" charset="0"/>
            </a:endParaRPr>
          </a:p>
          <a:p>
            <a:pPr lvl="0">
              <a:buClr>
                <a:srgbClr val="008341"/>
              </a:buClr>
              <a:buFont typeface="Wingdings" panose="05000000000000000000" pitchFamily="2" charset="2"/>
              <a:buChar char="§"/>
            </a:pPr>
            <a:endParaRPr lang="it-IT" dirty="0"/>
          </a:p>
          <a:p>
            <a:pPr lvl="0">
              <a:buClr>
                <a:srgbClr val="008341"/>
              </a:buClr>
              <a:buFont typeface="Wingdings" panose="05000000000000000000" pitchFamily="2" charset="2"/>
              <a:buChar char="§"/>
            </a:pPr>
            <a:endParaRPr lang="it-IT" sz="2000" dirty="0"/>
          </a:p>
          <a:p>
            <a:pPr lvl="0">
              <a:buClr>
                <a:srgbClr val="008341"/>
              </a:buClr>
              <a:buFont typeface="Wingdings" panose="05000000000000000000" pitchFamily="2" charset="2"/>
              <a:buChar char="§"/>
            </a:pPr>
            <a:endParaRPr lang="it-IT" dirty="0"/>
          </a:p>
          <a:p>
            <a:pPr>
              <a:buClr>
                <a:srgbClr val="008341"/>
              </a:buClr>
              <a:buFont typeface="Wingdings" panose="05000000000000000000" pitchFamily="2" charset="2"/>
              <a:buChar char="§"/>
            </a:pPr>
            <a:endParaRPr lang="it-IT" dirty="0"/>
          </a:p>
          <a:p>
            <a:pPr marL="0" indent="0">
              <a:buClr>
                <a:srgbClr val="008341"/>
              </a:buClr>
              <a:buNone/>
            </a:pPr>
            <a:endParaRPr lang="it-IT" sz="1800" dirty="0"/>
          </a:p>
          <a:p>
            <a:pPr marL="0" indent="0">
              <a:buNone/>
            </a:pPr>
            <a:endParaRPr lang="it-IT" sz="1800" dirty="0"/>
          </a:p>
          <a:p>
            <a:endParaRPr lang="it-IT" sz="1800" dirty="0"/>
          </a:p>
          <a:p>
            <a:endParaRPr lang="it-IT" sz="1800" dirty="0"/>
          </a:p>
          <a:p>
            <a:pPr>
              <a:lnSpc>
                <a:spcPct val="90000"/>
              </a:lnSpc>
              <a:buClr>
                <a:srgbClr val="008341"/>
              </a:buClr>
              <a:buFont typeface="Wingdings" panose="05000000000000000000" pitchFamily="2" charset="2"/>
              <a:buChar char="§"/>
            </a:pPr>
            <a:endParaRPr lang="it-IT" sz="1800" b="1" cap="small" dirty="0">
              <a:latin typeface="Calibri" panose="020F0502020204030204" pitchFamily="34" charset="0"/>
              <a:cs typeface="Calibri" panose="020F0502020204030204" pitchFamily="34" charset="0"/>
            </a:endParaRPr>
          </a:p>
          <a:p>
            <a:endParaRPr lang="it-IT" sz="1800" b="1" cap="small" dirty="0">
              <a:latin typeface="Calibri" panose="020F0502020204030204" pitchFamily="34" charset="0"/>
              <a:cs typeface="Calibri" panose="020F0502020204030204" pitchFamily="34" charset="0"/>
            </a:endParaRPr>
          </a:p>
          <a:p>
            <a:endParaRPr lang="it-IT" sz="1800" dirty="0"/>
          </a:p>
        </p:txBody>
      </p:sp>
      <p:sp>
        <p:nvSpPr>
          <p:cNvPr id="8" name="Titolo 1">
            <a:extLst>
              <a:ext uri="{FF2B5EF4-FFF2-40B4-BE49-F238E27FC236}">
                <a16:creationId xmlns:a16="http://schemas.microsoft.com/office/drawing/2014/main" id="{ED0FC46A-5838-47A9-A560-714E8A344322}"/>
              </a:ext>
            </a:extLst>
          </p:cNvPr>
          <p:cNvSpPr txBox="1">
            <a:spLocks/>
          </p:cNvSpPr>
          <p:nvPr/>
        </p:nvSpPr>
        <p:spPr>
          <a:xfrm>
            <a:off x="1125415" y="50337"/>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Aspetti metodologici specifici   </a:t>
            </a:r>
          </a:p>
        </p:txBody>
      </p:sp>
      <p:sp>
        <p:nvSpPr>
          <p:cNvPr id="9" name="Slide Number Placeholder 1"/>
          <p:cNvSpPr txBox="1">
            <a:spLocks/>
          </p:cNvSpPr>
          <p:nvPr/>
        </p:nvSpPr>
        <p:spPr>
          <a:xfrm>
            <a:off x="0" y="6492875"/>
            <a:ext cx="414868"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E8684-DC2F-4EF6-A666-4AF76AE64678}" type="slidenum">
              <a:rPr lang="it-IT" sz="2000" b="1" smtClean="0">
                <a:solidFill>
                  <a:schemeClr val="bg1"/>
                </a:solidFill>
              </a:rPr>
              <a:pPr/>
              <a:t>5</a:t>
            </a:fld>
            <a:endParaRPr lang="it-IT" sz="2000" b="1" dirty="0">
              <a:solidFill>
                <a:schemeClr val="bg1"/>
              </a:solidFill>
            </a:endParaRPr>
          </a:p>
        </p:txBody>
      </p:sp>
    </p:spTree>
    <p:extLst>
      <p:ext uri="{BB962C8B-B14F-4D97-AF65-F5344CB8AC3E}">
        <p14:creationId xmlns:p14="http://schemas.microsoft.com/office/powerpoint/2010/main" val="215764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ED0FC46A-5838-47A9-A560-714E8A344322}"/>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Valutazione degli effetti ambientali, orientamenti per la sostenibilità e verifica del principio “do </a:t>
            </a:r>
            <a:r>
              <a:rPr lang="it-IT" sz="2400" b="1" dirty="0" err="1">
                <a:solidFill>
                  <a:srgbClr val="008341"/>
                </a:solidFill>
              </a:rPr>
              <a:t>not</a:t>
            </a:r>
            <a:r>
              <a:rPr lang="it-IT" sz="2400" b="1" dirty="0">
                <a:solidFill>
                  <a:srgbClr val="008341"/>
                </a:solidFill>
              </a:rPr>
              <a:t> </a:t>
            </a:r>
            <a:r>
              <a:rPr lang="it-IT" sz="2400" b="1" dirty="0" err="1">
                <a:solidFill>
                  <a:srgbClr val="008341"/>
                </a:solidFill>
              </a:rPr>
              <a:t>significant</a:t>
            </a:r>
            <a:r>
              <a:rPr lang="it-IT" sz="2400" b="1" dirty="0">
                <a:solidFill>
                  <a:srgbClr val="008341"/>
                </a:solidFill>
              </a:rPr>
              <a:t> </a:t>
            </a:r>
            <a:r>
              <a:rPr lang="it-IT" sz="2400" b="1" dirty="0" err="1">
                <a:solidFill>
                  <a:srgbClr val="008341"/>
                </a:solidFill>
              </a:rPr>
              <a:t>harm</a:t>
            </a:r>
            <a:r>
              <a:rPr lang="it-IT" sz="2400" b="1" dirty="0">
                <a:solidFill>
                  <a:srgbClr val="008341"/>
                </a:solidFill>
              </a:rPr>
              <a:t>”</a:t>
            </a:r>
          </a:p>
        </p:txBody>
      </p:sp>
      <p:sp>
        <p:nvSpPr>
          <p:cNvPr id="11" name="Rettangolo 10">
            <a:extLst>
              <a:ext uri="{FF2B5EF4-FFF2-40B4-BE49-F238E27FC236}">
                <a16:creationId xmlns:a16="http://schemas.microsoft.com/office/drawing/2014/main" id="{5C88B47B-8793-42F9-8BE9-E2D8AFBDD85B}"/>
              </a:ext>
            </a:extLst>
          </p:cNvPr>
          <p:cNvSpPr/>
          <p:nvPr/>
        </p:nvSpPr>
        <p:spPr>
          <a:xfrm>
            <a:off x="1715854" y="5697415"/>
            <a:ext cx="5690586" cy="773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Slide Number Placeholder 1"/>
          <p:cNvSpPr txBox="1">
            <a:spLocks/>
          </p:cNvSpPr>
          <p:nvPr/>
        </p:nvSpPr>
        <p:spPr>
          <a:xfrm>
            <a:off x="-1" y="6492875"/>
            <a:ext cx="592667"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E8684-DC2F-4EF6-A666-4AF76AE64678}" type="slidenum">
              <a:rPr lang="it-IT" sz="2000" b="1" smtClean="0">
                <a:solidFill>
                  <a:schemeClr val="bg1"/>
                </a:solidFill>
              </a:rPr>
              <a:pPr/>
              <a:t>6</a:t>
            </a:fld>
            <a:endParaRPr lang="it-IT" sz="2000" b="1" dirty="0">
              <a:solidFill>
                <a:schemeClr val="bg1"/>
              </a:solidFill>
            </a:endParaRPr>
          </a:p>
        </p:txBody>
      </p:sp>
      <p:sp>
        <p:nvSpPr>
          <p:cNvPr id="5" name="CasellaDiTesto 4">
            <a:extLst>
              <a:ext uri="{FF2B5EF4-FFF2-40B4-BE49-F238E27FC236}">
                <a16:creationId xmlns:a16="http://schemas.microsoft.com/office/drawing/2014/main" id="{C0CDB7A7-873F-470A-B9A9-CA99BC54403B}"/>
              </a:ext>
            </a:extLst>
          </p:cNvPr>
          <p:cNvSpPr txBox="1"/>
          <p:nvPr/>
        </p:nvSpPr>
        <p:spPr>
          <a:xfrm>
            <a:off x="822010" y="1051311"/>
            <a:ext cx="9913257" cy="5738238"/>
          </a:xfrm>
          <a:prstGeom prst="rect">
            <a:avLst/>
          </a:prstGeom>
          <a:noFill/>
        </p:spPr>
        <p:txBody>
          <a:bodyPr wrap="square" rtlCol="0">
            <a:spAutoFit/>
          </a:bodyPr>
          <a:lstStyle/>
          <a:p>
            <a:endParaRPr lang="it-IT" dirty="0"/>
          </a:p>
          <a:p>
            <a:pPr marL="342900" indent="-342900">
              <a:buAutoNum type="arabicPeriod"/>
            </a:pPr>
            <a:r>
              <a:rPr lang="it-IT" b="1" dirty="0"/>
              <a:t>Valutazione</a:t>
            </a:r>
            <a:r>
              <a:rPr lang="it-IT" dirty="0"/>
              <a:t> degli effetti ambientali e del rispetto del principio DNSH </a:t>
            </a:r>
          </a:p>
          <a:p>
            <a:r>
              <a:rPr lang="it-IT" dirty="0"/>
              <a:t>delle Azioni (OS 1 OS 2) e delle tipologie di intervento (OS 5)</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2. </a:t>
            </a:r>
            <a:r>
              <a:rPr lang="it-IT" b="1" dirty="0"/>
              <a:t>Orientamenti / criteri per la sostenibilità / misure di </a:t>
            </a:r>
          </a:p>
          <a:p>
            <a:r>
              <a:rPr lang="it-IT" b="1" dirty="0"/>
              <a:t>mitigazione</a:t>
            </a:r>
            <a:r>
              <a:rPr lang="it-IT" dirty="0"/>
              <a:t> per la fase attuativa (per Azione o tipologia di intervento)</a:t>
            </a:r>
          </a:p>
          <a:p>
            <a:pPr lvl="0" algn="l">
              <a:lnSpc>
                <a:spcPct val="115000"/>
              </a:lnSpc>
            </a:pPr>
            <a:endParaRPr lang="it-IT" dirty="0"/>
          </a:p>
          <a:p>
            <a:pPr>
              <a:lnSpc>
                <a:spcPct val="115000"/>
              </a:lnSpc>
            </a:pPr>
            <a:r>
              <a:rPr lang="it-IT" dirty="0"/>
              <a:t>3. </a:t>
            </a:r>
            <a:r>
              <a:rPr lang="it-IT" b="1" dirty="0"/>
              <a:t>Valutazione di sintesi: </a:t>
            </a:r>
            <a:r>
              <a:rPr lang="it-IT" dirty="0"/>
              <a:t>effetti cumulati e quadro di sintesi valutazioni DNSH</a:t>
            </a:r>
          </a:p>
          <a:p>
            <a:pPr lvl="0" algn="l">
              <a:lnSpc>
                <a:spcPct val="115000"/>
              </a:lnSpc>
            </a:pPr>
            <a:endParaRPr lang="it-IT" dirty="0"/>
          </a:p>
        </p:txBody>
      </p:sp>
      <p:pic>
        <p:nvPicPr>
          <p:cNvPr id="10" name="Immagine 9">
            <a:extLst>
              <a:ext uri="{FF2B5EF4-FFF2-40B4-BE49-F238E27FC236}">
                <a16:creationId xmlns:a16="http://schemas.microsoft.com/office/drawing/2014/main" id="{66DB162F-4441-4E39-B1F4-413B25E36733}"/>
              </a:ext>
            </a:extLst>
          </p:cNvPr>
          <p:cNvPicPr>
            <a:picLocks noChangeAspect="1"/>
          </p:cNvPicPr>
          <p:nvPr/>
        </p:nvPicPr>
        <p:blipFill>
          <a:blip r:embed="rId2"/>
          <a:stretch>
            <a:fillRect/>
          </a:stretch>
        </p:blipFill>
        <p:spPr>
          <a:xfrm>
            <a:off x="824764" y="2072467"/>
            <a:ext cx="7314309" cy="3116468"/>
          </a:xfrm>
          <a:prstGeom prst="rect">
            <a:avLst/>
          </a:prstGeom>
        </p:spPr>
      </p:pic>
      <p:sp>
        <p:nvSpPr>
          <p:cNvPr id="6" name="CasellaDiTesto 5">
            <a:extLst>
              <a:ext uri="{FF2B5EF4-FFF2-40B4-BE49-F238E27FC236}">
                <a16:creationId xmlns:a16="http://schemas.microsoft.com/office/drawing/2014/main" id="{362EB8E2-4A3C-4833-9AC7-DC76C931F45F}"/>
              </a:ext>
            </a:extLst>
          </p:cNvPr>
          <p:cNvSpPr txBox="1"/>
          <p:nvPr/>
        </p:nvSpPr>
        <p:spPr>
          <a:xfrm>
            <a:off x="8373979" y="1515399"/>
            <a:ext cx="3818021" cy="5784660"/>
          </a:xfrm>
          <a:prstGeom prst="rect">
            <a:avLst/>
          </a:prstGeom>
          <a:solidFill>
            <a:schemeClr val="accent3">
              <a:lumMod val="40000"/>
              <a:lumOff val="60000"/>
            </a:schemeClr>
          </a:solidFill>
        </p:spPr>
        <p:txBody>
          <a:bodyPr wrap="square" rtlCol="0">
            <a:spAutoFit/>
          </a:bodyPr>
          <a:lstStyle/>
          <a:p>
            <a:pPr lvl="0" algn="l">
              <a:lnSpc>
                <a:spcPct val="115000"/>
              </a:lnSpc>
            </a:pPr>
            <a:r>
              <a:rPr lang="it-IT" b="1" dirty="0">
                <a:latin typeface="Calibri" panose="020F0502020204030204" pitchFamily="34" charset="0"/>
                <a:ea typeface="Calibri" panose="020F0502020204030204" pitchFamily="34" charset="0"/>
                <a:cs typeface="Calibri" panose="020F0502020204030204" pitchFamily="34" charset="0"/>
              </a:rPr>
              <a:t>Elenco dei criteri DNSH e f</a:t>
            </a:r>
            <a:r>
              <a:rPr lang="it-IT" sz="1800" b="1" dirty="0">
                <a:effectLst/>
                <a:latin typeface="Calibri" panose="020F0502020204030204" pitchFamily="34" charset="0"/>
                <a:ea typeface="Calibri" panose="020F0502020204030204" pitchFamily="34" charset="0"/>
                <a:cs typeface="Calibri" panose="020F0502020204030204" pitchFamily="34" charset="0"/>
              </a:rPr>
              <a:t>attori di valutazione: </a:t>
            </a:r>
          </a:p>
          <a:p>
            <a:pPr marL="174625" lvl="0" indent="-174625" algn="l">
              <a:lnSpc>
                <a:spcPct val="115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Mitigazione del CC </a:t>
            </a:r>
            <a:r>
              <a:rPr lang="it-IT" sz="1800" i="1" dirty="0">
                <a:effectLst/>
                <a:latin typeface="Calibri" panose="020F0502020204030204" pitchFamily="34" charset="0"/>
                <a:ea typeface="Calibri" panose="020F0502020204030204" pitchFamily="34" charset="0"/>
                <a:cs typeface="Calibri" panose="020F0502020204030204" pitchFamily="34" charset="0"/>
              </a:rPr>
              <a:t>(incluso energia e trasporti), </a:t>
            </a:r>
          </a:p>
          <a:p>
            <a:pPr marL="174625" lvl="0" indent="-174625" algn="l">
              <a:lnSpc>
                <a:spcPct val="115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Adattamento al CC,</a:t>
            </a:r>
          </a:p>
          <a:p>
            <a:pPr marL="174625" lvl="0" indent="-174625" algn="l">
              <a:lnSpc>
                <a:spcPct val="115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Uso sostenibile delle acque, Protezione di acque e risorse marine, </a:t>
            </a:r>
          </a:p>
          <a:p>
            <a:pPr marL="174625" lvl="0" indent="-174625" algn="l">
              <a:lnSpc>
                <a:spcPct val="115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Economia circolare, uso sostenibile delle risorse e rifiuti, </a:t>
            </a:r>
          </a:p>
          <a:p>
            <a:pPr marL="174625" lvl="0" indent="-174625" algn="l">
              <a:lnSpc>
                <a:spcPct val="115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Prevenzione e controllo dell’inquinamento </a:t>
            </a:r>
            <a:r>
              <a:rPr lang="it-IT" sz="1800" i="1" dirty="0">
                <a:effectLst/>
                <a:latin typeface="Calibri" panose="020F0502020204030204" pitchFamily="34" charset="0"/>
                <a:ea typeface="Calibri" panose="020F0502020204030204" pitchFamily="34" charset="0"/>
                <a:cs typeface="Calibri" panose="020F0502020204030204" pitchFamily="34" charset="0"/>
              </a:rPr>
              <a:t>(acqua, aria, suolo), </a:t>
            </a:r>
          </a:p>
          <a:p>
            <a:pPr marL="174625" lvl="0" indent="-174625" algn="l">
              <a:lnSpc>
                <a:spcPct val="115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Protezione e recupero della biodiversità, </a:t>
            </a:r>
          </a:p>
          <a:p>
            <a:pPr marL="174625" lvl="0" indent="-174625" algn="l">
              <a:lnSpc>
                <a:spcPct val="115000"/>
              </a:lnSpc>
              <a:buFont typeface="Wingdings" panose="05000000000000000000" pitchFamily="2" charset="2"/>
              <a:buChar char="§"/>
            </a:pPr>
            <a:r>
              <a:rPr lang="it-IT" sz="1800" i="1" dirty="0">
                <a:effectLst/>
                <a:latin typeface="Calibri" panose="020F0502020204030204" pitchFamily="34" charset="0"/>
                <a:ea typeface="Calibri" panose="020F0502020204030204" pitchFamily="34" charset="0"/>
                <a:cs typeface="Calibri" panose="020F0502020204030204" pitchFamily="34" charset="0"/>
              </a:rPr>
              <a:t>Consumo di suolo, </a:t>
            </a:r>
          </a:p>
          <a:p>
            <a:pPr marL="174625" lvl="0" indent="-174625" algn="l">
              <a:lnSpc>
                <a:spcPct val="115000"/>
              </a:lnSpc>
              <a:buFont typeface="Wingdings" panose="05000000000000000000" pitchFamily="2" charset="2"/>
              <a:buChar char="§"/>
            </a:pPr>
            <a:r>
              <a:rPr lang="it-IT" sz="1800" i="1" dirty="0">
                <a:effectLst/>
                <a:latin typeface="Calibri" panose="020F0502020204030204" pitchFamily="34" charset="0"/>
                <a:ea typeface="Calibri" panose="020F0502020204030204" pitchFamily="34" charset="0"/>
                <a:cs typeface="Calibri" panose="020F0502020204030204" pitchFamily="34" charset="0"/>
              </a:rPr>
              <a:t>Paesaggio e patrimonio culturale, </a:t>
            </a:r>
          </a:p>
          <a:p>
            <a:pPr marL="174625" lvl="0" indent="-174625" algn="l">
              <a:lnSpc>
                <a:spcPct val="115000"/>
              </a:lnSpc>
              <a:buFont typeface="Wingdings" panose="05000000000000000000" pitchFamily="2" charset="2"/>
              <a:buChar char="§"/>
            </a:pPr>
            <a:r>
              <a:rPr lang="it-IT" sz="1800" i="1" dirty="0">
                <a:effectLst/>
                <a:latin typeface="Calibri" panose="020F0502020204030204" pitchFamily="34" charset="0"/>
                <a:ea typeface="Calibri" panose="020F0502020204030204" pitchFamily="34" charset="0"/>
                <a:cs typeface="Calibri" panose="020F0502020204030204" pitchFamily="34" charset="0"/>
              </a:rPr>
              <a:t>Salute </a:t>
            </a:r>
          </a:p>
          <a:p>
            <a:endParaRPr lang="it-IT" dirty="0"/>
          </a:p>
        </p:txBody>
      </p:sp>
    </p:spTree>
    <p:extLst>
      <p:ext uri="{BB962C8B-B14F-4D97-AF65-F5344CB8AC3E}">
        <p14:creationId xmlns:p14="http://schemas.microsoft.com/office/powerpoint/2010/main" val="387057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E07CAA-5494-440E-947B-EB677E082B5F}"/>
              </a:ext>
            </a:extLst>
          </p:cNvPr>
          <p:cNvSpPr>
            <a:spLocks noGrp="1"/>
          </p:cNvSpPr>
          <p:nvPr>
            <p:ph type="sldNum" sz="quarter" idx="12"/>
          </p:nvPr>
        </p:nvSpPr>
        <p:spPr/>
        <p:txBody>
          <a:bodyPr/>
          <a:lstStyle/>
          <a:p>
            <a:fld id="{4F6FB7D8-7B4D-4F38-A6D0-019280C015F5}" type="slidenum">
              <a:rPr lang="it-IT" smtClean="0"/>
              <a:t>7</a:t>
            </a:fld>
            <a:endParaRPr lang="it-IT"/>
          </a:p>
        </p:txBody>
      </p:sp>
      <p:sp>
        <p:nvSpPr>
          <p:cNvPr id="3" name="CasellaDiTesto 2">
            <a:extLst>
              <a:ext uri="{FF2B5EF4-FFF2-40B4-BE49-F238E27FC236}">
                <a16:creationId xmlns:a16="http://schemas.microsoft.com/office/drawing/2014/main" id="{4A52CC06-7212-46CE-979D-55D606BB1568}"/>
              </a:ext>
            </a:extLst>
          </p:cNvPr>
          <p:cNvSpPr txBox="1"/>
          <p:nvPr/>
        </p:nvSpPr>
        <p:spPr>
          <a:xfrm>
            <a:off x="1083212" y="1898427"/>
            <a:ext cx="10737292" cy="3531288"/>
          </a:xfrm>
          <a:prstGeom prst="rect">
            <a:avLst/>
          </a:prstGeom>
          <a:noFill/>
        </p:spPr>
        <p:txBody>
          <a:bodyPr wrap="square" rtlCol="0">
            <a:spAutoFit/>
          </a:bodyPr>
          <a:lstStyle/>
          <a:p>
            <a:r>
              <a:rPr lang="it-IT" b="1" u="sng" dirty="0"/>
              <a:t>Valutazione sintetica del DNSH, basata sulle seguenti casistiche:</a:t>
            </a:r>
          </a:p>
          <a:p>
            <a:endParaRPr lang="it-IT" dirty="0"/>
          </a:p>
          <a:p>
            <a:pPr marL="342900" lvl="0" indent="-342900" algn="just">
              <a:lnSpc>
                <a:spcPct val="107000"/>
              </a:lnSpc>
              <a:spcAft>
                <a:spcPts val="600"/>
              </a:spcAft>
              <a:buFont typeface="+mj-lt"/>
              <a:buAutoNum type="alphaU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L’Azione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 ha impatto o ha un prevedibile impatto insignificante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sull’obiettivo in relazione agli effetti diretti e agli effetti indiretti primari legati a tutto il ciclo di vita dell’Azione, data la sua natura ed è perciò considerata conforme al principio DNSH</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lphaU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L’Azione ha un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coefficiente del 100%</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relazione al supporto al cambiamento climatico o all’ambiente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Annex</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del Regolamento generale) e pertanto è considerata conforme al principio DNSH per l’obiettivo considerato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lphaU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L’Azione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contribuisce in modo sostanziale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un obiettivo ambientale ai sensi del Regolamento sulla Tassonomia, pertanto è considerata conforme al principio DNSH per l’obiettivo considerato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mj-lt"/>
              <a:buAutoNum type="alphaUcPeriod"/>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L’Azione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richiede una valutazione più approfondita</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 rispetto del principio DNSH: in questo caso sono stati forniti </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ulteriori elementi di valutazione e, ove necessario, sono stati definiti elementi di mitigazione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5" name="Titolo 1">
            <a:extLst>
              <a:ext uri="{FF2B5EF4-FFF2-40B4-BE49-F238E27FC236}">
                <a16:creationId xmlns:a16="http://schemas.microsoft.com/office/drawing/2014/main" id="{07F0E04F-00D4-4B05-81BB-FD823D0BDD22}"/>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Valutazione degli effetti ambientali, orientamenti per la sostenibilità e verifica del principio “do </a:t>
            </a:r>
            <a:r>
              <a:rPr lang="it-IT" sz="2400" b="1" dirty="0" err="1">
                <a:solidFill>
                  <a:srgbClr val="008341"/>
                </a:solidFill>
              </a:rPr>
              <a:t>not</a:t>
            </a:r>
            <a:r>
              <a:rPr lang="it-IT" sz="2400" b="1" dirty="0">
                <a:solidFill>
                  <a:srgbClr val="008341"/>
                </a:solidFill>
              </a:rPr>
              <a:t> </a:t>
            </a:r>
            <a:r>
              <a:rPr lang="it-IT" sz="2400" b="1" dirty="0" err="1">
                <a:solidFill>
                  <a:srgbClr val="008341"/>
                </a:solidFill>
              </a:rPr>
              <a:t>significant</a:t>
            </a:r>
            <a:r>
              <a:rPr lang="it-IT" sz="2400" b="1" dirty="0">
                <a:solidFill>
                  <a:srgbClr val="008341"/>
                </a:solidFill>
              </a:rPr>
              <a:t> </a:t>
            </a:r>
            <a:r>
              <a:rPr lang="it-IT" sz="2400" b="1" dirty="0" err="1">
                <a:solidFill>
                  <a:srgbClr val="008341"/>
                </a:solidFill>
              </a:rPr>
              <a:t>harm</a:t>
            </a:r>
            <a:r>
              <a:rPr lang="it-IT" sz="2400" b="1" dirty="0">
                <a:solidFill>
                  <a:srgbClr val="008341"/>
                </a:solidFill>
              </a:rPr>
              <a:t>”</a:t>
            </a:r>
          </a:p>
        </p:txBody>
      </p:sp>
    </p:spTree>
    <p:extLst>
      <p:ext uri="{BB962C8B-B14F-4D97-AF65-F5344CB8AC3E}">
        <p14:creationId xmlns:p14="http://schemas.microsoft.com/office/powerpoint/2010/main" val="608215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8</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1083212" y="101773"/>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 OS 1 Un’Europa più intelligente </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743058" y="1288007"/>
            <a:ext cx="6991684" cy="5353517"/>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obiettivo specifico </a:t>
            </a: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a.i</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 sviluppare e rafforzare le capacità di ricerca e di innovazione e l'introduzione di tecnologie avanzate</a:t>
            </a:r>
          </a:p>
          <a:p>
            <a:pPr>
              <a:lnSpc>
                <a:spcPct val="115000"/>
              </a:lnSpc>
              <a:spcAft>
                <a:spcPts val="1000"/>
              </a:spcAft>
            </a:pPr>
            <a:endParaRPr lang="it-IT" sz="1800" b="1"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b="1" dirty="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Effetti indiretti legati alla </a:t>
            </a:r>
            <a:r>
              <a:rPr lang="it-IT" sz="1600" b="1" dirty="0">
                <a:latin typeface="Calibri" panose="020F0502020204030204" pitchFamily="34" charset="0"/>
                <a:ea typeface="Calibri" panose="020F0502020204030204" pitchFamily="34" charset="0"/>
                <a:cs typeface="Times New Roman" panose="02020603050405020304" pitchFamily="18" charset="0"/>
              </a:rPr>
              <a:t>diffusione degli esiti di ricerche orientate alla sostenibilità </a:t>
            </a:r>
            <a:r>
              <a:rPr lang="it-IT" sz="1600" dirty="0">
                <a:latin typeface="Calibri" panose="020F0502020204030204" pitchFamily="34" charset="0"/>
                <a:ea typeface="Calibri" panose="020F0502020204030204" pitchFamily="34" charset="0"/>
                <a:cs typeface="Times New Roman" panose="02020603050405020304" pitchFamily="18" charset="0"/>
              </a:rPr>
              <a:t>(energia, emissioni, acqua, economia circolare, salute ecc.) ecosistemi S3 Smart </a:t>
            </a:r>
            <a:r>
              <a:rPr lang="it-IT" sz="1600" dirty="0" err="1">
                <a:latin typeface="Calibri" panose="020F0502020204030204" pitchFamily="34" charset="0"/>
                <a:ea typeface="Calibri" panose="020F0502020204030204" pitchFamily="34" charset="0"/>
                <a:cs typeface="Times New Roman" panose="02020603050405020304" pitchFamily="18" charset="0"/>
              </a:rPr>
              <a:t>mobility</a:t>
            </a:r>
            <a:r>
              <a:rPr lang="it-IT" sz="1600" dirty="0">
                <a:latin typeface="Calibri" panose="020F0502020204030204" pitchFamily="34" charset="0"/>
                <a:ea typeface="Calibri" panose="020F0502020204030204" pitchFamily="34" charset="0"/>
                <a:cs typeface="Times New Roman" panose="02020603050405020304" pitchFamily="18" charset="0"/>
              </a:rPr>
              <a:t> and </a:t>
            </a:r>
            <a:r>
              <a:rPr lang="it-IT" sz="1600" dirty="0" err="1">
                <a:latin typeface="Calibri" panose="020F0502020204030204" pitchFamily="34" charset="0"/>
                <a:ea typeface="Calibri" panose="020F0502020204030204" pitchFamily="34" charset="0"/>
                <a:cs typeface="Times New Roman" panose="02020603050405020304" pitchFamily="18" charset="0"/>
              </a:rPr>
              <a:t>architecture</a:t>
            </a:r>
            <a:r>
              <a:rPr lang="it-IT" sz="1600" dirty="0">
                <a:latin typeface="Calibri" panose="020F0502020204030204" pitchFamily="34" charset="0"/>
                <a:ea typeface="Calibri" panose="020F0502020204030204" pitchFamily="34" charset="0"/>
                <a:cs typeface="Times New Roman" panose="02020603050405020304" pitchFamily="18" charset="0"/>
              </a:rPr>
              <a:t>, Sostenibilità, Nutrizione, Manifattura avanzata, Connettività e informazione, Salute e life science ...; alcune azioni citano esplicitamente il sostegno a interventi orientati alla  transizione verso la sostenibilità </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Incremento dei consumi energetici / emissioni climalteranti (</a:t>
            </a:r>
            <a:r>
              <a:rPr lang="it-IT" sz="1600" dirty="0">
                <a:latin typeface="Calibri" panose="020F0502020204030204" pitchFamily="34" charset="0"/>
                <a:ea typeface="Calibri" panose="020F0502020204030204" pitchFamily="34" charset="0"/>
                <a:cs typeface="Times New Roman" panose="02020603050405020304" pitchFamily="18" charset="0"/>
              </a:rPr>
              <a:t>acquisto di nuove attrezzature e strumentazione elettriche ed elettroniche)</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Potenziali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inefficienze nell’utilizzo di materiali e/o gestione di rifiuti </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nuove attrezzature e strumentazione elettriche ed elettroniche)</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Potenziali effetti sul c</a:t>
            </a:r>
            <a:r>
              <a:rPr lang="it-IT" sz="1600" b="1" dirty="0">
                <a:latin typeface="Calibri" panose="020F0502020204030204" pitchFamily="34" charset="0"/>
                <a:ea typeface="Calibri" panose="020F0502020204030204" pitchFamily="34" charset="0"/>
                <a:cs typeface="Times New Roman" panose="02020603050405020304" pitchFamily="18" charset="0"/>
              </a:rPr>
              <a:t>onsumo di suolo, interferenza paesaggistica, interferenza naturalistica / con le reti ecologiche  </a:t>
            </a:r>
            <a:r>
              <a:rPr lang="it-IT" sz="1600" dirty="0">
                <a:latin typeface="Calibri" panose="020F0502020204030204" pitchFamily="34" charset="0"/>
                <a:ea typeface="Calibri" panose="020F0502020204030204" pitchFamily="34" charset="0"/>
                <a:cs typeface="Times New Roman" panose="02020603050405020304" pitchFamily="18" charset="0"/>
              </a:rPr>
              <a:t>qualora sia prevista la realizzazione di impianti pilota, laboratori, dimostratori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0DE28DB4-2808-4FDD-BD5C-128516F4BF74}"/>
              </a:ext>
            </a:extLst>
          </p:cNvPr>
          <p:cNvSpPr txBox="1"/>
          <p:nvPr/>
        </p:nvSpPr>
        <p:spPr>
          <a:xfrm>
            <a:off x="7796459" y="3335470"/>
            <a:ext cx="4395538" cy="2057743"/>
          </a:xfrm>
          <a:prstGeom prst="rect">
            <a:avLst/>
          </a:prstGeom>
          <a:solidFill>
            <a:schemeClr val="accent3">
              <a:lumMod val="40000"/>
              <a:lumOff val="60000"/>
            </a:schemeClr>
          </a:solidFill>
        </p:spPr>
        <p:txBody>
          <a:bodyPr wrap="square" rtlCol="0">
            <a:spAutoFit/>
          </a:bodyPr>
          <a:lstStyle/>
          <a:p>
            <a:pPr lvl="0">
              <a:lnSpc>
                <a:spcPct val="115000"/>
              </a:lnSpc>
            </a:pPr>
            <a:r>
              <a:rPr lang="it-IT" sz="1600" b="1" dirty="0">
                <a:effectLst/>
                <a:latin typeface="Calibri" panose="020F0502020204030204" pitchFamily="34" charset="0"/>
                <a:ea typeface="Calibri" panose="020F0502020204030204" pitchFamily="34" charset="0"/>
                <a:cs typeface="Times New Roman" panose="02020603050405020304" pitchFamily="18" charset="0"/>
              </a:rPr>
              <a:t>Riqualificazione/ potenziamento di edifici e infrastrutture esistenti</a:t>
            </a:r>
            <a:r>
              <a:rPr lang="it-IT" sz="1600" b="1"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 minimizzando il consumo di suolo; realizzazione degli interventi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al di fuori dei varchi</a:t>
            </a:r>
            <a:r>
              <a:rPr lang="it-IT" sz="1600" dirty="0">
                <a:effectLst/>
                <a:latin typeface="Calibri" panose="020F0502020204030204" pitchFamily="34" charset="0"/>
                <a:ea typeface="Calibri" panose="020F0502020204030204" pitchFamily="34" charset="0"/>
                <a:cs typeface="Times New Roman" panose="02020603050405020304" pitchFamily="18" charset="0"/>
              </a:rPr>
              <a:t> della RER, applicare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VIC</a:t>
            </a:r>
            <a:r>
              <a:rPr lang="it-IT" sz="1600" dirty="0">
                <a:effectLst/>
                <a:latin typeface="Calibri" panose="020F0502020204030204" pitchFamily="34" charset="0"/>
                <a:ea typeface="Calibri" panose="020F0502020204030204" pitchFamily="34" charset="0"/>
                <a:cs typeface="Times New Roman" panose="02020603050405020304" pitchFamily="18" charset="0"/>
              </a:rPr>
              <a:t>; preferita la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localizzazione in aree già urbanizzate e </a:t>
            </a:r>
            <a:r>
              <a:rPr lang="it-IT" sz="1600" b="1" dirty="0" err="1">
                <a:effectLst/>
                <a:latin typeface="Calibri" panose="020F0502020204030204" pitchFamily="34" charset="0"/>
                <a:ea typeface="Calibri" panose="020F0502020204030204" pitchFamily="34" charset="0"/>
                <a:cs typeface="Times New Roman" panose="02020603050405020304" pitchFamily="18" charset="0"/>
              </a:rPr>
              <a:t>infrastrutturate</a:t>
            </a:r>
            <a:r>
              <a:rPr lang="it-IT" sz="1600" dirty="0">
                <a:effectLst/>
                <a:latin typeface="Calibri" panose="020F0502020204030204" pitchFamily="34" charset="0"/>
                <a:ea typeface="Calibri" panose="020F0502020204030204" pitchFamily="34" charset="0"/>
                <a:cs typeface="Times New Roman" panose="02020603050405020304" pitchFamily="18" charset="0"/>
              </a:rPr>
              <a:t>, in adiacenza con aree industriali esistenti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valutando impatto paesaggistico</a:t>
            </a:r>
            <a:endParaRPr lang="it-IT" sz="1600" b="1" dirty="0"/>
          </a:p>
        </p:txBody>
      </p:sp>
      <p:sp>
        <p:nvSpPr>
          <p:cNvPr id="6" name="CasellaDiTesto 5">
            <a:extLst>
              <a:ext uri="{FF2B5EF4-FFF2-40B4-BE49-F238E27FC236}">
                <a16:creationId xmlns:a16="http://schemas.microsoft.com/office/drawing/2014/main" id="{8DDCE47D-8775-4D8D-860A-0AE561FD549A}"/>
              </a:ext>
            </a:extLst>
          </p:cNvPr>
          <p:cNvSpPr txBox="1"/>
          <p:nvPr/>
        </p:nvSpPr>
        <p:spPr>
          <a:xfrm>
            <a:off x="7796463" y="1742573"/>
            <a:ext cx="4395537" cy="1208279"/>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Acquisto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attrezzature</a:t>
            </a:r>
            <a:r>
              <a:rPr lang="it-IT" sz="1600" dirty="0">
                <a:effectLst/>
                <a:latin typeface="Calibri" panose="020F0502020204030204" pitchFamily="34" charset="0"/>
                <a:ea typeface="Calibri" panose="020F0502020204030204" pitchFamily="34" charset="0"/>
                <a:cs typeface="Times New Roman" panose="02020603050405020304" pitchFamily="18" charset="0"/>
              </a:rPr>
              <a:t> in linea con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standard </a:t>
            </a:r>
            <a:r>
              <a:rPr lang="it-IT" sz="1600" dirty="0">
                <a:effectLst/>
                <a:latin typeface="Calibri" panose="020F0502020204030204" pitchFamily="34" charset="0"/>
                <a:ea typeface="Calibri" panose="020F0502020204030204" pitchFamily="34" charset="0"/>
                <a:cs typeface="Times New Roman" panose="02020603050405020304" pitchFamily="18" charset="0"/>
              </a:rPr>
              <a:t>comunitari più aggiornati in termini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di efficienza energetica, materiali utilizzati, procedure per la gestione del fine vita e dei rifiuti</a:t>
            </a:r>
            <a:endParaRPr lang="it-IT" sz="1600" dirty="0"/>
          </a:p>
        </p:txBody>
      </p:sp>
      <p:sp>
        <p:nvSpPr>
          <p:cNvPr id="7" name="CasellaDiTesto 6">
            <a:extLst>
              <a:ext uri="{FF2B5EF4-FFF2-40B4-BE49-F238E27FC236}">
                <a16:creationId xmlns:a16="http://schemas.microsoft.com/office/drawing/2014/main" id="{84761837-5F78-42AA-8E64-C16474694E31}"/>
              </a:ext>
            </a:extLst>
          </p:cNvPr>
          <p:cNvSpPr txBox="1"/>
          <p:nvPr/>
        </p:nvSpPr>
        <p:spPr>
          <a:xfrm>
            <a:off x="7796458" y="5494676"/>
            <a:ext cx="4395539" cy="641971"/>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t>Premiato il possesso di </a:t>
            </a:r>
            <a:r>
              <a:rPr lang="it-IT" sz="1600" b="1" dirty="0"/>
              <a:t>certificazioni ambientali </a:t>
            </a:r>
            <a:r>
              <a:rPr lang="it-IT" sz="1600" dirty="0"/>
              <a:t>di processo o di prodotto </a:t>
            </a:r>
          </a:p>
        </p:txBody>
      </p:sp>
    </p:spTree>
    <p:extLst>
      <p:ext uri="{BB962C8B-B14F-4D97-AF65-F5344CB8AC3E}">
        <p14:creationId xmlns:p14="http://schemas.microsoft.com/office/powerpoint/2010/main" val="267034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E0B66F-8778-4630-8217-1D56F37161EB}"/>
              </a:ext>
            </a:extLst>
          </p:cNvPr>
          <p:cNvSpPr>
            <a:spLocks noGrp="1"/>
          </p:cNvSpPr>
          <p:nvPr>
            <p:ph type="sldNum" sz="quarter" idx="12"/>
          </p:nvPr>
        </p:nvSpPr>
        <p:spPr/>
        <p:txBody>
          <a:bodyPr/>
          <a:lstStyle/>
          <a:p>
            <a:fld id="{4F6FB7D8-7B4D-4F38-A6D0-019280C015F5}" type="slidenum">
              <a:rPr lang="it-IT" smtClean="0"/>
              <a:t>9</a:t>
            </a:fld>
            <a:endParaRPr lang="it-IT"/>
          </a:p>
        </p:txBody>
      </p:sp>
      <p:sp>
        <p:nvSpPr>
          <p:cNvPr id="3" name="Titolo 1">
            <a:extLst>
              <a:ext uri="{FF2B5EF4-FFF2-40B4-BE49-F238E27FC236}">
                <a16:creationId xmlns:a16="http://schemas.microsoft.com/office/drawing/2014/main" id="{4907C1B7-8423-4A3C-84B7-634619897B6F}"/>
              </a:ext>
            </a:extLst>
          </p:cNvPr>
          <p:cNvSpPr txBox="1">
            <a:spLocks/>
          </p:cNvSpPr>
          <p:nvPr/>
        </p:nvSpPr>
        <p:spPr>
          <a:xfrm>
            <a:off x="918634" y="-73430"/>
            <a:ext cx="9480881" cy="6730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rgbClr val="008341"/>
                </a:solidFill>
              </a:rPr>
              <a:t>Principali effetti ambientali – OS 1 Un’Europa più intelligente </a:t>
            </a:r>
          </a:p>
        </p:txBody>
      </p:sp>
      <p:sp>
        <p:nvSpPr>
          <p:cNvPr id="4" name="CasellaDiTesto 3">
            <a:extLst>
              <a:ext uri="{FF2B5EF4-FFF2-40B4-BE49-F238E27FC236}">
                <a16:creationId xmlns:a16="http://schemas.microsoft.com/office/drawing/2014/main" id="{1F2FC15B-1123-4B88-9046-91E28B24B6DE}"/>
              </a:ext>
            </a:extLst>
          </p:cNvPr>
          <p:cNvSpPr txBox="1"/>
          <p:nvPr/>
        </p:nvSpPr>
        <p:spPr>
          <a:xfrm>
            <a:off x="747977" y="772097"/>
            <a:ext cx="7006364" cy="5950603"/>
          </a:xfrm>
          <a:prstGeom prst="rect">
            <a:avLst/>
          </a:prstGeom>
          <a:noFill/>
          <a:ln>
            <a:solidFill>
              <a:schemeClr val="tx2"/>
            </a:solidFill>
          </a:ln>
        </p:spPr>
        <p:txBody>
          <a:bodyPr wrap="square" rtlCol="0">
            <a:spAutoFit/>
          </a:bodyPr>
          <a:lstStyle/>
          <a:p>
            <a:pPr>
              <a:lnSpc>
                <a:spcPct val="115000"/>
              </a:lnSpc>
              <a:spcAft>
                <a:spcPts val="1000"/>
              </a:spcAft>
            </a:pP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os</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 </a:t>
            </a:r>
            <a:r>
              <a:rPr lang="it-IT" sz="1700" b="1" cap="small" dirty="0" err="1">
                <a:effectLst/>
                <a:latin typeface="Calibri" panose="020F0502020204030204" pitchFamily="34" charset="0"/>
                <a:ea typeface="Calibri" panose="020F0502020204030204" pitchFamily="34" charset="0"/>
                <a:cs typeface="Times New Roman" panose="02020603050405020304" pitchFamily="18" charset="0"/>
              </a:rPr>
              <a:t>a.ii</a:t>
            </a:r>
            <a:r>
              <a:rPr lang="it-IT" sz="1700" b="1" cap="small" dirty="0">
                <a:effectLst/>
                <a:latin typeface="Calibri" panose="020F0502020204030204" pitchFamily="34" charset="0"/>
                <a:ea typeface="Calibri" panose="020F0502020204030204" pitchFamily="34" charset="0"/>
                <a:cs typeface="Times New Roman" panose="02020603050405020304" pitchFamily="18" charset="0"/>
              </a:rPr>
              <a:t>) Permettere ai cittadini, alle imprese, alle organizzazioni di ricerca e alle autorità pubbliche di cogliere i vantaggi della digitalizzazione</a:t>
            </a:r>
          </a:p>
          <a:p>
            <a:pPr>
              <a:lnSpc>
                <a:spcPct val="115000"/>
              </a:lnSpc>
              <a:spcAft>
                <a:spcPts val="1000"/>
              </a:spcAft>
            </a:pPr>
            <a:endParaRPr lang="it-IT" sz="1600" b="1" cap="smal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Riduzione della necessità di spostamento, traffico, congestione (anche da ottimizzazione della logistica), con </a:t>
            </a:r>
            <a:r>
              <a:rPr lang="it-IT" sz="1600" b="1" dirty="0">
                <a:latin typeface="Calibri" panose="020F0502020204030204" pitchFamily="34" charset="0"/>
                <a:ea typeface="Calibri" panose="020F0502020204030204" pitchFamily="34" charset="0"/>
                <a:cs typeface="Times New Roman" panose="02020603050405020304" pitchFamily="18" charset="0"/>
              </a:rPr>
              <a:t>riduzione di  emissioni inquinanti e climalteranti </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Supporto della digitalizzazione alla transizione verso </a:t>
            </a:r>
            <a:r>
              <a:rPr lang="it-IT" sz="1600" b="1" dirty="0">
                <a:latin typeface="Calibri" panose="020F0502020204030204" pitchFamily="34" charset="0"/>
                <a:ea typeface="Calibri" panose="020F0502020204030204" pitchFamily="34" charset="0"/>
                <a:cs typeface="Times New Roman" panose="02020603050405020304" pitchFamily="18" charset="0"/>
              </a:rPr>
              <a:t>modelli di business circolari </a:t>
            </a:r>
            <a:r>
              <a:rPr lang="it-IT" sz="1600" dirty="0">
                <a:latin typeface="Calibri" panose="020F0502020204030204" pitchFamily="34" charset="0"/>
                <a:ea typeface="Calibri" panose="020F0502020204030204" pitchFamily="34" charset="0"/>
                <a:cs typeface="Times New Roman" panose="02020603050405020304" pitchFamily="18" charset="0"/>
              </a:rPr>
              <a:t>(product </a:t>
            </a:r>
            <a:r>
              <a:rPr lang="it-IT" sz="1600" dirty="0" err="1">
                <a:latin typeface="Calibri" panose="020F0502020204030204" pitchFamily="34" charset="0"/>
                <a:ea typeface="Calibri" panose="020F0502020204030204" pitchFamily="34" charset="0"/>
                <a:cs typeface="Times New Roman" panose="02020603050405020304" pitchFamily="18" charset="0"/>
              </a:rPr>
              <a:t>as</a:t>
            </a:r>
            <a:r>
              <a:rPr lang="it-IT" sz="1600" dirty="0">
                <a:latin typeface="Calibri" panose="020F0502020204030204" pitchFamily="34" charset="0"/>
                <a:ea typeface="Calibri" panose="020F0502020204030204" pitchFamily="34" charset="0"/>
                <a:cs typeface="Times New Roman" panose="02020603050405020304" pitchFamily="18" charset="0"/>
              </a:rPr>
              <a:t> a service)</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Accessibilità ai servizi </a:t>
            </a:r>
            <a:r>
              <a:rPr lang="it-IT" sz="1600" dirty="0">
                <a:effectLst/>
                <a:latin typeface="Calibri" panose="020F0502020204030204" pitchFamily="34" charset="0"/>
                <a:ea typeface="Calibri" panose="020F0502020204030204" pitchFamily="34" charset="0"/>
                <a:cs typeface="Times New Roman" panose="02020603050405020304" pitchFamily="18" charset="0"/>
              </a:rPr>
              <a:t>per le categorie svantaggiate </a:t>
            </a:r>
          </a:p>
          <a:p>
            <a:pPr>
              <a:lnSpc>
                <a:spcPct val="115000"/>
              </a:lnSpc>
              <a:spcAft>
                <a:spcPts val="1000"/>
              </a:spcAft>
            </a:pP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Incremento di </a:t>
            </a:r>
            <a:r>
              <a:rPr lang="it-IT" sz="16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consumi energetici e di emissioni climalteranti </a:t>
            </a: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(attrezzature/strumentazione)</a:t>
            </a:r>
          </a:p>
          <a:p>
            <a:pPr>
              <a:lnSpc>
                <a:spcPct val="115000"/>
              </a:lnSpc>
              <a:spcAft>
                <a:spcPts val="10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Potenziali </a:t>
            </a:r>
            <a:r>
              <a:rPr lang="it-IT" sz="16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inefficienze nell’utilizzo di materiali e/o gestione di rifiuti </a:t>
            </a: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nel caso di acquisto di </a:t>
            </a: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nuove attrezzature e strumentazione elettriche ed elettroniche </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Potenziale </a:t>
            </a:r>
            <a:r>
              <a:rPr lang="it-IT" sz="16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interferenza paesaggistica, interferenza naturalistica </a:t>
            </a:r>
            <a:r>
              <a:rPr lang="it-IT"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connessi all’eventuale installazione di ripetitori e apparecchiature per la trasmissione dati</a:t>
            </a:r>
          </a:p>
          <a:p>
            <a:pPr>
              <a:lnSpc>
                <a:spcPct val="115000"/>
              </a:lnSpc>
              <a:spcAft>
                <a:spcPts val="1000"/>
              </a:spcAft>
            </a:pPr>
            <a:r>
              <a:rPr lang="it-IT" sz="1600" dirty="0">
                <a:latin typeface="Calibri" panose="020F0502020204030204" pitchFamily="34" charset="0"/>
                <a:ea typeface="Calibri" panose="020F0502020204030204" pitchFamily="34" charset="0"/>
                <a:cs typeface="Times New Roman" panose="02020603050405020304" pitchFamily="18" charset="0"/>
              </a:rPr>
              <a:t>- Potenziale incremento dell’esposizione della popolazione </a:t>
            </a:r>
            <a:r>
              <a:rPr lang="it-IT" sz="1600" b="1" dirty="0">
                <a:latin typeface="Calibri" panose="020F0502020204030204" pitchFamily="34" charset="0"/>
                <a:ea typeface="Calibri" panose="020F0502020204030204" pitchFamily="34" charset="0"/>
                <a:cs typeface="Times New Roman" panose="02020603050405020304" pitchFamily="18" charset="0"/>
              </a:rPr>
              <a:t>all’inquinamento elettromagnetico </a:t>
            </a:r>
            <a:r>
              <a:rPr lang="it-IT" sz="1600" dirty="0">
                <a:latin typeface="Calibri" panose="020F0502020204030204" pitchFamily="34" charset="0"/>
                <a:ea typeface="Calibri" panose="020F0502020204030204" pitchFamily="34" charset="0"/>
                <a:cs typeface="Times New Roman" panose="02020603050405020304" pitchFamily="18" charset="0"/>
              </a:rPr>
              <a:t>(es. reti dati)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0DE28DB4-2808-4FDD-BD5C-128516F4BF74}"/>
              </a:ext>
            </a:extLst>
          </p:cNvPr>
          <p:cNvSpPr txBox="1"/>
          <p:nvPr/>
        </p:nvSpPr>
        <p:spPr>
          <a:xfrm>
            <a:off x="7940842" y="4151762"/>
            <a:ext cx="4251158" cy="1208279"/>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Favorire la realizzazione degli interventi al di fuori dei varchi della RER e delle aree di pregio paesaggistico; Applicare procedure di VIC e esame di impatto paesaggistico del progetto</a:t>
            </a:r>
            <a:endParaRPr lang="it-IT" sz="1600" dirty="0">
              <a:solidFill>
                <a:schemeClr val="tx1">
                  <a:lumMod val="50000"/>
                  <a:lumOff val="50000"/>
                </a:schemeClr>
              </a:solidFill>
            </a:endParaRPr>
          </a:p>
        </p:txBody>
      </p:sp>
      <p:sp>
        <p:nvSpPr>
          <p:cNvPr id="6" name="CasellaDiTesto 5">
            <a:extLst>
              <a:ext uri="{FF2B5EF4-FFF2-40B4-BE49-F238E27FC236}">
                <a16:creationId xmlns:a16="http://schemas.microsoft.com/office/drawing/2014/main" id="{8DDCE47D-8775-4D8D-860A-0AE561FD549A}"/>
              </a:ext>
            </a:extLst>
          </p:cNvPr>
          <p:cNvSpPr txBox="1"/>
          <p:nvPr/>
        </p:nvSpPr>
        <p:spPr>
          <a:xfrm>
            <a:off x="7940840" y="2838075"/>
            <a:ext cx="4251158" cy="1208279"/>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Acquisto attrezzature in linea con standard comunitari più aggiornati in termini di efficienza energetica, materiali utilizzati, procedure per la gestione del fine vita e dei rifiuti </a:t>
            </a:r>
            <a:endParaRPr lang="it-IT" sz="1600" dirty="0">
              <a:solidFill>
                <a:schemeClr val="tx1">
                  <a:lumMod val="50000"/>
                  <a:lumOff val="50000"/>
                </a:schemeClr>
              </a:solidFill>
            </a:endParaRPr>
          </a:p>
        </p:txBody>
      </p:sp>
      <p:sp>
        <p:nvSpPr>
          <p:cNvPr id="7" name="CasellaDiTesto 6">
            <a:extLst>
              <a:ext uri="{FF2B5EF4-FFF2-40B4-BE49-F238E27FC236}">
                <a16:creationId xmlns:a16="http://schemas.microsoft.com/office/drawing/2014/main" id="{84761837-5F78-42AA-8E64-C16474694E31}"/>
              </a:ext>
            </a:extLst>
          </p:cNvPr>
          <p:cNvSpPr txBox="1"/>
          <p:nvPr/>
        </p:nvSpPr>
        <p:spPr>
          <a:xfrm>
            <a:off x="7940842" y="5478256"/>
            <a:ext cx="4251158" cy="925125"/>
          </a:xfrm>
          <a:prstGeom prst="rect">
            <a:avLst/>
          </a:prstGeom>
          <a:solidFill>
            <a:schemeClr val="accent3">
              <a:lumMod val="40000"/>
              <a:lumOff val="60000"/>
            </a:schemeClr>
          </a:solidFill>
        </p:spPr>
        <p:txBody>
          <a:bodyPr wrap="square" rtlCol="0">
            <a:spAutoFit/>
          </a:bodyPr>
          <a:lstStyle/>
          <a:p>
            <a:pPr lvl="0">
              <a:lnSpc>
                <a:spcPct val="115000"/>
              </a:lnSpc>
            </a:pPr>
            <a:r>
              <a:rPr lang="it-IT" sz="1600" dirty="0">
                <a:effectLst/>
                <a:latin typeface="Calibri" panose="020F0502020204030204" pitchFamily="34" charset="0"/>
                <a:ea typeface="Times New Roman" panose="02020603050405020304" pitchFamily="18" charset="0"/>
              </a:rPr>
              <a:t>Valutare situazioni potenzialmente critiche per inquinamento elettromagnetico e misure di mitigazione</a:t>
            </a:r>
            <a:endParaRPr lang="it-IT" sz="1600" dirty="0"/>
          </a:p>
        </p:txBody>
      </p:sp>
    </p:spTree>
    <p:extLst>
      <p:ext uri="{BB962C8B-B14F-4D97-AF65-F5344CB8AC3E}">
        <p14:creationId xmlns:p14="http://schemas.microsoft.com/office/powerpoint/2010/main" val="499614382"/>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5710BC44AE004C86E5380C8FE23A98" ma:contentTypeVersion="13" ma:contentTypeDescription="Create a new document." ma:contentTypeScope="" ma:versionID="ebb73871edad806d9e9c49ed02322ad9">
  <xsd:schema xmlns:xsd="http://www.w3.org/2001/XMLSchema" xmlns:xs="http://www.w3.org/2001/XMLSchema" xmlns:p="http://schemas.microsoft.com/office/2006/metadata/properties" xmlns:ns3="22600976-5e91-4b51-8f45-66ebcfdee0df" xmlns:ns4="50426afc-9f3e-4d18-9d94-3dd617ae4704" targetNamespace="http://schemas.microsoft.com/office/2006/metadata/properties" ma:root="true" ma:fieldsID="0f7f5f7801323cd4a7a36399bbf7e7cd" ns3:_="" ns4:_="">
    <xsd:import namespace="22600976-5e91-4b51-8f45-66ebcfdee0df"/>
    <xsd:import namespace="50426afc-9f3e-4d18-9d94-3dd617ae47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00976-5e91-4b51-8f45-66ebcfdee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426afc-9f3e-4d18-9d94-3dd617ae47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B7B10B-7A69-4600-BB1D-28D8402C403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50426afc-9f3e-4d18-9d94-3dd617ae4704"/>
    <ds:schemaRef ds:uri="http://schemas.microsoft.com/office/infopath/2007/PartnerControls"/>
    <ds:schemaRef ds:uri="22600976-5e91-4b51-8f45-66ebcfdee0df"/>
    <ds:schemaRef ds:uri="http://www.w3.org/XML/1998/namespace"/>
  </ds:schemaRefs>
</ds:datastoreItem>
</file>

<file path=customXml/itemProps2.xml><?xml version="1.0" encoding="utf-8"?>
<ds:datastoreItem xmlns:ds="http://schemas.openxmlformats.org/officeDocument/2006/customXml" ds:itemID="{B70C2650-0717-4A67-8804-57DF35AA1BF5}">
  <ds:schemaRefs>
    <ds:schemaRef ds:uri="http://schemas.microsoft.com/sharepoint/v3/contenttype/forms"/>
  </ds:schemaRefs>
</ds:datastoreItem>
</file>

<file path=customXml/itemProps3.xml><?xml version="1.0" encoding="utf-8"?>
<ds:datastoreItem xmlns:ds="http://schemas.openxmlformats.org/officeDocument/2006/customXml" ds:itemID="{836751D5-1EAF-4BBD-9223-DF0B1697E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00976-5e91-4b51-8f45-66ebcfdee0df"/>
    <ds:schemaRef ds:uri="50426afc-9f3e-4d18-9d94-3dd617ae47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11890</TotalTime>
  <Words>5488</Words>
  <Application>Microsoft Office PowerPoint</Application>
  <PresentationFormat>Widescreen</PresentationFormat>
  <Paragraphs>559</Paragraphs>
  <Slides>29</Slides>
  <Notes>1</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29</vt:i4>
      </vt:variant>
    </vt:vector>
  </HeadingPairs>
  <TitlesOfParts>
    <vt:vector size="36" baseType="lpstr">
      <vt:lpstr>Arial</vt:lpstr>
      <vt:lpstr>Calibri</vt:lpstr>
      <vt:lpstr>Symbol</vt:lpstr>
      <vt:lpstr>Wingdings</vt:lpstr>
      <vt:lpstr>1_Tema di Office</vt:lpstr>
      <vt:lpstr>EY_regular_presentation_2010</vt:lpstr>
      <vt:lpstr>1_EY_regular_presentation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c:creator>
  <cp:lastModifiedBy>Poliedra</cp:lastModifiedBy>
  <cp:revision>456</cp:revision>
  <cp:lastPrinted>2021-01-12T14:55:23Z</cp:lastPrinted>
  <dcterms:created xsi:type="dcterms:W3CDTF">2020-07-14T07:18:23Z</dcterms:created>
  <dcterms:modified xsi:type="dcterms:W3CDTF">2022-02-08T09:16:16Z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0x010100F15710BC44AE004C86E5380C8FE23A98</vt:lpwstr>
  </property>
</Properties>
</file>