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5119350" cy="1069181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652" autoAdjust="0"/>
  </p:normalViewPr>
  <p:slideViewPr>
    <p:cSldViewPr snapToGrid="0">
      <p:cViewPr>
        <p:scale>
          <a:sx n="125" d="100"/>
          <a:sy n="125" d="100"/>
        </p:scale>
        <p:origin x="90" y="-32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54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FD860E87-EB3F-7710-4E88-D26AA7FF4F2B}"/>
              </a:ext>
            </a:extLst>
          </p:cNvPr>
          <p:cNvSpPr txBox="1">
            <a:spLocks/>
          </p:cNvSpPr>
          <p:nvPr userDrawn="1"/>
        </p:nvSpPr>
        <p:spPr>
          <a:xfrm>
            <a:off x="1039451" y="2678534"/>
            <a:ext cx="12941592" cy="771869"/>
          </a:xfrm>
          <a:prstGeom prst="rect">
            <a:avLst/>
          </a:prstGeom>
        </p:spPr>
        <p:txBody>
          <a:bodyPr/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200" dirty="0"/>
              <a:t>Finanziato a valere sul</a:t>
            </a:r>
          </a:p>
          <a:p>
            <a:r>
              <a:rPr lang="it-IT" sz="2200" dirty="0"/>
              <a:t>Programma Operativo Complementare/POC 2014-2020 di Regione Lombardia</a:t>
            </a:r>
            <a:endParaRPr lang="en-US" sz="22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EE79D91-9E1E-8007-52DB-950446112363}"/>
              </a:ext>
            </a:extLst>
          </p:cNvPr>
          <p:cNvSpPr txBox="1">
            <a:spLocks/>
          </p:cNvSpPr>
          <p:nvPr userDrawn="1"/>
        </p:nvSpPr>
        <p:spPr>
          <a:xfrm>
            <a:off x="1039454" y="4153523"/>
            <a:ext cx="951262" cy="771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Bando: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5B3B5EB-49A1-54B9-4016-EF5059AD6CB3}"/>
              </a:ext>
            </a:extLst>
          </p:cNvPr>
          <p:cNvSpPr txBox="1">
            <a:spLocks/>
          </p:cNvSpPr>
          <p:nvPr userDrawn="1"/>
        </p:nvSpPr>
        <p:spPr>
          <a:xfrm>
            <a:off x="1039454" y="5173186"/>
            <a:ext cx="1584476" cy="771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Beneficiario: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244E75D-91EA-98E2-F465-AD1F748C0B7D}"/>
              </a:ext>
            </a:extLst>
          </p:cNvPr>
          <p:cNvSpPr txBox="1">
            <a:spLocks/>
          </p:cNvSpPr>
          <p:nvPr userDrawn="1"/>
        </p:nvSpPr>
        <p:spPr>
          <a:xfrm>
            <a:off x="1039452" y="6192849"/>
            <a:ext cx="1584477" cy="771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Descrizione: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F767B47-8C80-F127-7196-DF46D6263A41}"/>
              </a:ext>
            </a:extLst>
          </p:cNvPr>
          <p:cNvSpPr txBox="1">
            <a:spLocks/>
          </p:cNvSpPr>
          <p:nvPr userDrawn="1"/>
        </p:nvSpPr>
        <p:spPr>
          <a:xfrm>
            <a:off x="1039452" y="7212512"/>
            <a:ext cx="1770010" cy="771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Importo totale: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2BF9B0-1A4F-52CF-8BC2-50077F2A396A}"/>
              </a:ext>
            </a:extLst>
          </p:cNvPr>
          <p:cNvSpPr txBox="1">
            <a:spLocks/>
          </p:cNvSpPr>
          <p:nvPr userDrawn="1"/>
        </p:nvSpPr>
        <p:spPr>
          <a:xfrm>
            <a:off x="1039452" y="8232175"/>
            <a:ext cx="2822738" cy="771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75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31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25550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83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5109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6387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76649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89424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02198" indent="0" algn="ctr" defTabSz="1425550" rtl="0" eaLnBrk="1" latinLnBrk="0" hangingPunct="1">
              <a:lnSpc>
                <a:spcPct val="90000"/>
              </a:lnSpc>
              <a:spcBef>
                <a:spcPts val="780"/>
              </a:spcBef>
              <a:buFont typeface="Arial" panose="020B0604020202020204" pitchFamily="34" charset="0"/>
              <a:buNone/>
              <a:defRPr sz="24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Agevolazione concessa: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F256697-10C5-0D74-E9B2-1AAEEF5635B3}"/>
              </a:ext>
            </a:extLst>
          </p:cNvPr>
          <p:cNvSpPr txBox="1"/>
          <p:nvPr userDrawn="1"/>
        </p:nvSpPr>
        <p:spPr>
          <a:xfrm>
            <a:off x="2266121" y="9180613"/>
            <a:ext cx="3799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aseline="0" dirty="0">
                <a:latin typeface="+mj-lt"/>
                <a:ea typeface="Helvetica" charset="0"/>
                <a:cs typeface="Helvetica Neue Medium"/>
              </a:rPr>
              <a:t>Programma Operativo Complementare </a:t>
            </a:r>
          </a:p>
          <a:p>
            <a:r>
              <a:rPr lang="it-IT" sz="1400" baseline="0" dirty="0">
                <a:latin typeface="+mj-lt"/>
                <a:ea typeface="Helvetica" charset="0"/>
                <a:cs typeface="Helvetica Neue Medium"/>
              </a:rPr>
              <a:t>Lombardia 2014-2020</a:t>
            </a:r>
          </a:p>
          <a:p>
            <a:endParaRPr lang="it-IT" sz="1400" baseline="0" dirty="0">
              <a:latin typeface="+mj-lt"/>
            </a:endParaRPr>
          </a:p>
          <a:p>
            <a:endParaRPr lang="it-IT" sz="1600" baseline="0" dirty="0">
              <a:latin typeface="+mj-lt"/>
            </a:endParaRPr>
          </a:p>
          <a:p>
            <a:r>
              <a:rPr lang="it-IT" sz="1400" baseline="0" dirty="0">
                <a:latin typeface="+mj-lt"/>
              </a:rPr>
              <a:t>www.poc.regione.lombardia.it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F23B047A-464B-59C1-AF6D-7DD0501A16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9451" y="9158955"/>
            <a:ext cx="1226670" cy="122667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AF55C345-996E-B32B-DC6C-6752EC521968}"/>
              </a:ext>
            </a:extLst>
          </p:cNvPr>
          <p:cNvSpPr txBox="1"/>
          <p:nvPr userDrawn="1"/>
        </p:nvSpPr>
        <p:spPr>
          <a:xfrm>
            <a:off x="410817" y="379428"/>
            <a:ext cx="14352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aseline="0" dirty="0"/>
              <a:t>CON IL CONTRIBUTO DI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831256B8-5928-0025-19D0-2193BBC2859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717900" y="668994"/>
            <a:ext cx="8906007" cy="863299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77FE995-E887-24DB-664E-C39A08E6486F}"/>
              </a:ext>
            </a:extLst>
          </p:cNvPr>
          <p:cNvSpPr txBox="1"/>
          <p:nvPr userDrawn="1"/>
        </p:nvSpPr>
        <p:spPr>
          <a:xfrm>
            <a:off x="9289774" y="9004044"/>
            <a:ext cx="4866439" cy="12266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7B85EBA4-FB00-5444-4A75-18BB81D07F04}"/>
              </a:ext>
            </a:extLst>
          </p:cNvPr>
          <p:cNvSpPr txBox="1"/>
          <p:nvPr userDrawn="1"/>
        </p:nvSpPr>
        <p:spPr>
          <a:xfrm>
            <a:off x="1924457" y="4179458"/>
            <a:ext cx="12231757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901CD6C-961C-22A6-503B-C549AEEFAA8A}"/>
              </a:ext>
            </a:extLst>
          </p:cNvPr>
          <p:cNvSpPr txBox="1"/>
          <p:nvPr userDrawn="1"/>
        </p:nvSpPr>
        <p:spPr>
          <a:xfrm>
            <a:off x="2450821" y="5202691"/>
            <a:ext cx="11705393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C77E4D67-A189-79D8-DB2F-AED995C0CEA5}"/>
              </a:ext>
            </a:extLst>
          </p:cNvPr>
          <p:cNvSpPr txBox="1"/>
          <p:nvPr userDrawn="1"/>
        </p:nvSpPr>
        <p:spPr>
          <a:xfrm>
            <a:off x="2450820" y="6215213"/>
            <a:ext cx="11705393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3DF40CAE-F49F-9397-F059-9FA82040A2DB}"/>
              </a:ext>
            </a:extLst>
          </p:cNvPr>
          <p:cNvSpPr txBox="1"/>
          <p:nvPr userDrawn="1"/>
        </p:nvSpPr>
        <p:spPr>
          <a:xfrm>
            <a:off x="2809462" y="7238446"/>
            <a:ext cx="11270436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47F7E0D3-F9A9-5F5B-C6A4-9D187F2B49B6}"/>
              </a:ext>
            </a:extLst>
          </p:cNvPr>
          <p:cNvSpPr txBox="1"/>
          <p:nvPr userDrawn="1"/>
        </p:nvSpPr>
        <p:spPr>
          <a:xfrm>
            <a:off x="3698021" y="8232175"/>
            <a:ext cx="10458192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22BB5C0B-A87D-4FC4-C5FF-2E0E5B7FEE09}"/>
              </a:ext>
            </a:extLst>
          </p:cNvPr>
          <p:cNvSpPr txBox="1"/>
          <p:nvPr userDrawn="1"/>
        </p:nvSpPr>
        <p:spPr>
          <a:xfrm>
            <a:off x="1901811" y="4205392"/>
            <a:ext cx="12231757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CE1EDD91-631E-6399-E85D-35D221EB2177}"/>
              </a:ext>
            </a:extLst>
          </p:cNvPr>
          <p:cNvSpPr txBox="1"/>
          <p:nvPr userDrawn="1"/>
        </p:nvSpPr>
        <p:spPr>
          <a:xfrm>
            <a:off x="2623929" y="5202691"/>
            <a:ext cx="11532282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BC4B2FDC-7D92-FC92-C1B5-841F069C846C}"/>
              </a:ext>
            </a:extLst>
          </p:cNvPr>
          <p:cNvSpPr txBox="1"/>
          <p:nvPr userDrawn="1"/>
        </p:nvSpPr>
        <p:spPr>
          <a:xfrm>
            <a:off x="2450818" y="6215213"/>
            <a:ext cx="11705394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D815EECA-9FE1-80F2-DC29-6650D9317C40}"/>
              </a:ext>
            </a:extLst>
          </p:cNvPr>
          <p:cNvSpPr txBox="1"/>
          <p:nvPr userDrawn="1"/>
        </p:nvSpPr>
        <p:spPr>
          <a:xfrm>
            <a:off x="2809462" y="7238446"/>
            <a:ext cx="11346750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972CFE4C-C197-9AC6-FACA-A532D451F96E}"/>
              </a:ext>
            </a:extLst>
          </p:cNvPr>
          <p:cNvSpPr txBox="1"/>
          <p:nvPr userDrawn="1"/>
        </p:nvSpPr>
        <p:spPr>
          <a:xfrm>
            <a:off x="3698020" y="8232175"/>
            <a:ext cx="10458192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11057BCE-3312-8EF6-CF00-74A1C98DFEE6}"/>
              </a:ext>
            </a:extLst>
          </p:cNvPr>
          <p:cNvSpPr txBox="1"/>
          <p:nvPr userDrawn="1"/>
        </p:nvSpPr>
        <p:spPr>
          <a:xfrm>
            <a:off x="1039451" y="1906665"/>
            <a:ext cx="12231757" cy="72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it-IT" sz="3500" b="1" baseline="0" dirty="0"/>
          </a:p>
        </p:txBody>
      </p:sp>
    </p:spTree>
    <p:extLst>
      <p:ext uri="{BB962C8B-B14F-4D97-AF65-F5344CB8AC3E}">
        <p14:creationId xmlns:p14="http://schemas.microsoft.com/office/powerpoint/2010/main" val="205583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3F263DE0-6F95-75EA-61D8-BF360DD6D64B}"/>
              </a:ext>
            </a:extLst>
          </p:cNvPr>
          <p:cNvSpPr txBox="1">
            <a:spLocks noChangeAspect="1"/>
          </p:cNvSpPr>
          <p:nvPr/>
        </p:nvSpPr>
        <p:spPr>
          <a:xfrm>
            <a:off x="1009650" y="1968500"/>
            <a:ext cx="12947650" cy="762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sz="3600" b="1" dirty="0"/>
              <a:t>Titolo operazione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13DFCAA-BF7E-893E-4CE7-ED948465080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33880" y="4178300"/>
            <a:ext cx="12560300" cy="85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dirty="0"/>
              <a:t>Nome bando.</a:t>
            </a:r>
          </a:p>
          <a:p>
            <a:pPr algn="l"/>
            <a:endParaRPr lang="it-IT" dirty="0"/>
          </a:p>
          <a:p>
            <a:pPr algn="l"/>
            <a:endParaRPr lang="it-IT" dirty="0"/>
          </a:p>
          <a:p>
            <a:pPr algn="l"/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B950622-14B9-A375-EA55-9BE8F2567E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00300" y="5199063"/>
            <a:ext cx="12001500" cy="85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dirty="0"/>
              <a:t>Ragione sociale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F40EF7C0-A890-879C-6238-414553E496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62200" y="6219826"/>
            <a:ext cx="12039600" cy="85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dirty="0"/>
              <a:t>Descrizione dell’operazione, finalità, risultati attesi.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47B767F3-23BB-E539-A536-6D9C38B20E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72080" y="7240037"/>
            <a:ext cx="11722100" cy="85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dirty="0"/>
              <a:t>Inserire il valore totale dell’operazione realizzata.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2EE996E-09B7-5264-34EF-68632E1321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30600" y="8253732"/>
            <a:ext cx="10871200" cy="850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l"/>
            <a:r>
              <a:rPr lang="it-IT" dirty="0"/>
              <a:t>Inserire l’importo del contributo ricevuto.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25F9274-C68B-1931-DE20-89E0559101A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59675" y="9112251"/>
            <a:ext cx="6842125" cy="121119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ctr"/>
            <a:endParaRPr lang="it-IT" sz="1400" i="1" dirty="0"/>
          </a:p>
          <a:p>
            <a:pPr algn="ctr"/>
            <a:r>
              <a:rPr lang="it-IT" sz="1400" i="1" dirty="0"/>
              <a:t>Spazio per il logo del beneficiario ed eventuali partner.</a:t>
            </a:r>
          </a:p>
          <a:p>
            <a:pPr algn="ctr"/>
            <a:r>
              <a:rPr lang="it-IT" sz="1400" i="1" dirty="0">
                <a:latin typeface="26 Helvetica UltraLightItalic"/>
                <a:ea typeface="Helvetica" charset="0"/>
                <a:cs typeface="26 Helvetica UltraLightItalic"/>
              </a:rPr>
              <a:t>Le dimensioni non devono superare quelle degli altri loghi già presenti</a:t>
            </a:r>
            <a:endParaRPr lang="it-IT" sz="1400" i="1" dirty="0"/>
          </a:p>
          <a:p>
            <a:pPr algn="ctr"/>
            <a:r>
              <a:rPr lang="it-IT" sz="1400" i="1" dirty="0"/>
              <a:t>In caso di mancato inserimento cancellare il presente testo.</a:t>
            </a:r>
          </a:p>
          <a:p>
            <a:pPr algn="ctr"/>
            <a:endParaRPr lang="it-IT" sz="1400" i="1" dirty="0"/>
          </a:p>
          <a:p>
            <a:pPr algn="ctr"/>
            <a:endParaRPr lang="it-IT" sz="1400" i="1" dirty="0"/>
          </a:p>
          <a:p>
            <a:pPr algn="ctr"/>
            <a:endParaRPr lang="it-IT" sz="1400" i="1" dirty="0"/>
          </a:p>
          <a:p>
            <a:pPr algn="ctr"/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wrap="square" rtlCol="0">
        <a:no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358</TotalTime>
  <Words>59</Words>
  <Application>Microsoft Office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26 Helvetica UltraLightItalic</vt:lpstr>
      <vt:lpstr>Arial</vt:lpstr>
      <vt:lpstr>Calibri</vt:lpstr>
      <vt:lpstr>Office 2013 - Tema 2022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Giorgio Pier Luigi Bocca</cp:lastModifiedBy>
  <cp:revision>18</cp:revision>
  <cp:lastPrinted>2025-07-01T13:00:49Z</cp:lastPrinted>
  <dcterms:created xsi:type="dcterms:W3CDTF">2023-03-14T09:17:31Z</dcterms:created>
  <dcterms:modified xsi:type="dcterms:W3CDTF">2026-01-14T07:57:46Z</dcterms:modified>
</cp:coreProperties>
</file>