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 bookmarkIdSeed="2">
  <p:sldMasterIdLst>
    <p:sldMasterId id="2147483661" r:id="rId4"/>
  </p:sldMasterIdLst>
  <p:notesMasterIdLst>
    <p:notesMasterId r:id="rId17"/>
  </p:notesMasterIdLst>
  <p:handoutMasterIdLst>
    <p:handoutMasterId r:id="rId18"/>
  </p:handoutMasterIdLst>
  <p:sldIdLst>
    <p:sldId id="308" r:id="rId5"/>
    <p:sldId id="284" r:id="rId6"/>
    <p:sldId id="345" r:id="rId7"/>
    <p:sldId id="286" r:id="rId8"/>
    <p:sldId id="346" r:id="rId9"/>
    <p:sldId id="287" r:id="rId10"/>
    <p:sldId id="347" r:id="rId11"/>
    <p:sldId id="276" r:id="rId12"/>
    <p:sldId id="348" r:id="rId13"/>
    <p:sldId id="266" r:id="rId14"/>
    <p:sldId id="349" r:id="rId15"/>
    <p:sldId id="291" r:id="rId16"/>
  </p:sldIdLst>
  <p:sldSz cx="12192000" cy="6858000"/>
  <p:notesSz cx="6797675" cy="9926638"/>
  <p:defaultTextStyle>
    <a:defPPr>
      <a:defRPr lang="it-IT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319" userDrawn="1">
          <p15:clr>
            <a:srgbClr val="A4A3A4"/>
          </p15:clr>
        </p15:guide>
        <p15:guide id="2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86A2E"/>
    <a:srgbClr val="3C3C3B"/>
    <a:srgbClr val="6C6B72"/>
    <a:srgbClr val="3B3D44"/>
    <a:srgbClr val="BEAA3B"/>
    <a:srgbClr val="928D86"/>
    <a:srgbClr val="646463"/>
    <a:srgbClr val="8D8378"/>
    <a:srgbClr val="767675"/>
    <a:srgbClr val="5E673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C083E6E3-FA7D-4D7B-A595-EF9225AFEA82}" styleName="Stile chiaro 1 - Colore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608" autoAdjust="0"/>
    <p:restoredTop sz="95097" autoAdjust="0"/>
  </p:normalViewPr>
  <p:slideViewPr>
    <p:cSldViewPr snapToGrid="0" snapToObjects="1">
      <p:cViewPr varScale="1">
        <p:scale>
          <a:sx n="86" d="100"/>
          <a:sy n="86" d="100"/>
        </p:scale>
        <p:origin x="348" y="84"/>
      </p:cViewPr>
      <p:guideLst>
        <p:guide orient="horz" pos="4319"/>
        <p:guide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77" d="100"/>
          <a:sy n="77" d="100"/>
        </p:scale>
        <p:origin x="4002" y="11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60" cy="496332"/>
          </a:xfrm>
          <a:prstGeom prst="rect">
            <a:avLst/>
          </a:prstGeom>
        </p:spPr>
        <p:txBody>
          <a:bodyPr vert="horz" lIns="91276" tIns="45637" rIns="91276" bIns="45637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quarter" idx="1"/>
          </p:nvPr>
        </p:nvSpPr>
        <p:spPr>
          <a:xfrm>
            <a:off x="3850442" y="0"/>
            <a:ext cx="2945660" cy="496332"/>
          </a:xfrm>
          <a:prstGeom prst="rect">
            <a:avLst/>
          </a:prstGeom>
        </p:spPr>
        <p:txBody>
          <a:bodyPr vert="horz" lIns="91276" tIns="45637" rIns="91276" bIns="45637" rtlCol="0"/>
          <a:lstStyle>
            <a:lvl1pPr algn="r">
              <a:defRPr sz="1200"/>
            </a:lvl1pPr>
          </a:lstStyle>
          <a:p>
            <a:fld id="{941EFB17-229F-BC46-87D0-DE74F447E993}" type="datetime1">
              <a:rPr lang="it-IT"/>
              <a:pPr/>
              <a:t>22/05/2023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2"/>
          </p:nvPr>
        </p:nvSpPr>
        <p:spPr>
          <a:xfrm>
            <a:off x="0" y="9428584"/>
            <a:ext cx="2945660" cy="496332"/>
          </a:xfrm>
          <a:prstGeom prst="rect">
            <a:avLst/>
          </a:prstGeom>
        </p:spPr>
        <p:txBody>
          <a:bodyPr vert="horz" lIns="91276" tIns="45637" rIns="91276" bIns="45637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3"/>
          </p:nvPr>
        </p:nvSpPr>
        <p:spPr>
          <a:xfrm>
            <a:off x="3850442" y="9428584"/>
            <a:ext cx="2945660" cy="496332"/>
          </a:xfrm>
          <a:prstGeom prst="rect">
            <a:avLst/>
          </a:prstGeom>
        </p:spPr>
        <p:txBody>
          <a:bodyPr vert="horz" lIns="91276" tIns="45637" rIns="91276" bIns="45637" rtlCol="0" anchor="b"/>
          <a:lstStyle>
            <a:lvl1pPr algn="r">
              <a:defRPr sz="1200"/>
            </a:lvl1pPr>
          </a:lstStyle>
          <a:p>
            <a:fld id="{814BEA47-39E8-674A-9C58-B295214FFDE1}" type="slidenum">
              <a:rPr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77164868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60" cy="496332"/>
          </a:xfrm>
          <a:prstGeom prst="rect">
            <a:avLst/>
          </a:prstGeom>
        </p:spPr>
        <p:txBody>
          <a:bodyPr vert="horz" lIns="91276" tIns="45637" rIns="91276" bIns="45637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50442" y="0"/>
            <a:ext cx="2945660" cy="496332"/>
          </a:xfrm>
          <a:prstGeom prst="rect">
            <a:avLst/>
          </a:prstGeom>
        </p:spPr>
        <p:txBody>
          <a:bodyPr vert="horz" lIns="91276" tIns="45637" rIns="91276" bIns="45637" rtlCol="0"/>
          <a:lstStyle>
            <a:lvl1pPr algn="r">
              <a:defRPr sz="1200"/>
            </a:lvl1pPr>
          </a:lstStyle>
          <a:p>
            <a:fld id="{61B10C7F-C682-1840-8327-09A717C71FCC}" type="datetime1">
              <a:rPr lang="it-IT"/>
              <a:pPr/>
              <a:t>22/05/2023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276" tIns="45637" rIns="91276" bIns="45637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79768" y="4715155"/>
            <a:ext cx="5438140" cy="4466987"/>
          </a:xfrm>
          <a:prstGeom prst="rect">
            <a:avLst/>
          </a:prstGeom>
        </p:spPr>
        <p:txBody>
          <a:bodyPr vert="horz" lIns="91276" tIns="45637" rIns="91276" bIns="45637" rtlCol="0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60" cy="496332"/>
          </a:xfrm>
          <a:prstGeom prst="rect">
            <a:avLst/>
          </a:prstGeom>
        </p:spPr>
        <p:txBody>
          <a:bodyPr vert="horz" lIns="91276" tIns="45637" rIns="91276" bIns="45637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50442" y="9428584"/>
            <a:ext cx="2945660" cy="496332"/>
          </a:xfrm>
          <a:prstGeom prst="rect">
            <a:avLst/>
          </a:prstGeom>
        </p:spPr>
        <p:txBody>
          <a:bodyPr vert="horz" lIns="91276" tIns="45637" rIns="91276" bIns="45637" rtlCol="0" anchor="b"/>
          <a:lstStyle>
            <a:lvl1pPr algn="r">
              <a:defRPr sz="1200"/>
            </a:lvl1pPr>
          </a:lstStyle>
          <a:p>
            <a:fld id="{8F9EB3E0-64CD-F143-8CD2-779DA79949AF}" type="slidenum">
              <a:rPr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23021346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9EB3E0-64CD-F143-8CD2-779DA79949AF}" type="slidenum">
              <a:rPr lang="it-IT" smtClean="0"/>
              <a:pPr/>
              <a:t>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2227480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9EB3E0-64CD-F143-8CD2-779DA79949AF}" type="slidenum">
              <a:rPr lang="it-IT" smtClean="0"/>
              <a:pPr/>
              <a:t>8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1002946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9EB3E0-64CD-F143-8CD2-779DA79949AF}" type="slidenum">
              <a:rPr lang="it-IT" smtClean="0"/>
              <a:pPr/>
              <a:t>9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8535531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9EB3E0-64CD-F143-8CD2-779DA79949AF}" type="slidenum">
              <a:rPr lang="it-IT" smtClean="0"/>
              <a:pPr/>
              <a:t>11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8647671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9EB3E0-64CD-F143-8CD2-779DA79949AF}" type="slidenum">
              <a:rPr lang="it-IT" smtClean="0"/>
              <a:pPr/>
              <a:t>12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183642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8.jpe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Vu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Shape 54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7C10DAF5-77F7-1749-8272-35FA24C5A786}" type="slidenum">
              <a:rPr lang="it-IT" smtClean="0"/>
              <a:pPr/>
              <a:t>‹N›</a:t>
            </a:fld>
            <a:endParaRPr lang="it-IT"/>
          </a:p>
        </p:txBody>
      </p:sp>
      <p:pic>
        <p:nvPicPr>
          <p:cNvPr id="3" name="pasted-image.pdf"/>
          <p:cNvPicPr>
            <a:picLocks noChangeAspect="1"/>
          </p:cNvPicPr>
          <p:nvPr/>
        </p:nvPicPr>
        <p:blipFill rotWithShape="1">
          <a:blip r:embed="rId2"/>
          <a:srcRect r="448"/>
          <a:stretch/>
        </p:blipFill>
        <p:spPr>
          <a:xfrm>
            <a:off x="-107004" y="-11130"/>
            <a:ext cx="12334672" cy="6880260"/>
          </a:xfrm>
          <a:prstGeom prst="rect">
            <a:avLst/>
          </a:prstGeom>
          <a:ln w="12700">
            <a:miter lim="400000"/>
          </a:ln>
        </p:spPr>
      </p:pic>
      <p:pic>
        <p:nvPicPr>
          <p:cNvPr id="2" name="Immagin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81" y="466158"/>
            <a:ext cx="9830754" cy="12743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4689167"/>
      </p:ext>
    </p:extLst>
  </p:cSld>
  <p:clrMapOvr>
    <a:masterClrMapping/>
  </p:clrMapOvr>
  <p:transition spd="med"/>
  <p:hf hdr="0" ftr="0" dt="0"/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hiusur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ttangolo 10"/>
          <p:cNvSpPr/>
          <p:nvPr userDrawn="1"/>
        </p:nvSpPr>
        <p:spPr>
          <a:xfrm>
            <a:off x="182796" y="142998"/>
            <a:ext cx="11856000" cy="6588000"/>
          </a:xfrm>
          <a:prstGeom prst="rect">
            <a:avLst/>
          </a:prstGeom>
          <a:noFill/>
          <a:ln w="292100" cap="sq" cmpd="sng">
            <a:solidFill>
              <a:srgbClr val="086A2E"/>
            </a:solidFill>
            <a:miter lim="800000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800"/>
          </a:p>
        </p:txBody>
      </p:sp>
      <p:pic>
        <p:nvPicPr>
          <p:cNvPr id="13" name="Immagine 12" descr="Cover_Testata.ai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3728" y="3112450"/>
            <a:ext cx="10379779" cy="907068"/>
          </a:xfrm>
          <a:prstGeom prst="rect">
            <a:avLst/>
          </a:prstGeom>
        </p:spPr>
      </p:pic>
      <p:pic>
        <p:nvPicPr>
          <p:cNvPr id="14" name="Immagine 13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148" y="6648258"/>
            <a:ext cx="3914717" cy="1386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11179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to + di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5" name="Connettore 1 14"/>
          <p:cNvCxnSpPr/>
          <p:nvPr userDrawn="1"/>
        </p:nvCxnSpPr>
        <p:spPr>
          <a:xfrm>
            <a:off x="805124" y="785210"/>
            <a:ext cx="11040000" cy="0"/>
          </a:xfrm>
          <a:prstGeom prst="line">
            <a:avLst/>
          </a:prstGeom>
          <a:ln w="38100" cmpd="sng">
            <a:solidFill>
              <a:schemeClr val="bg1">
                <a:lumMod val="8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805124" y="409573"/>
            <a:ext cx="11037808" cy="276999"/>
          </a:xfrm>
          <a:noFill/>
        </p:spPr>
        <p:txBody>
          <a:bodyPr wrap="square" lIns="0" tIns="0" rIns="0" bIns="0">
            <a:spAutoFit/>
          </a:bodyPr>
          <a:lstStyle>
            <a:lvl1pPr algn="l">
              <a:defRPr sz="1800">
                <a:solidFill>
                  <a:srgbClr val="3B3D44"/>
                </a:solidFill>
                <a:latin typeface="Helvetica"/>
                <a:cs typeface="Helvetica"/>
              </a:defRPr>
            </a:lvl1pPr>
          </a:lstStyle>
          <a:p>
            <a:r>
              <a:rPr lang="it-IT"/>
              <a:t>Fare clic per modificare stile</a:t>
            </a:r>
          </a:p>
        </p:txBody>
      </p:sp>
      <p:sp>
        <p:nvSpPr>
          <p:cNvPr id="9" name="Sottotitolo 2"/>
          <p:cNvSpPr>
            <a:spLocks noGrp="1"/>
          </p:cNvSpPr>
          <p:nvPr>
            <p:ph type="subTitle" idx="1"/>
          </p:nvPr>
        </p:nvSpPr>
        <p:spPr>
          <a:xfrm>
            <a:off x="805123" y="5297802"/>
            <a:ext cx="10658564" cy="828386"/>
          </a:xfrm>
        </p:spPr>
        <p:txBody>
          <a:bodyPr lIns="0" tIns="0" rIns="0" bIns="0">
            <a:normAutofit/>
          </a:bodyPr>
          <a:lstStyle>
            <a:lvl1pPr marL="0" indent="0" algn="l">
              <a:lnSpc>
                <a:spcPts val="1900"/>
              </a:lnSpc>
              <a:buNone/>
              <a:defRPr sz="1500">
                <a:solidFill>
                  <a:schemeClr val="tx1"/>
                </a:solidFill>
                <a:latin typeface="Helvetica"/>
                <a:cs typeface="Helvetica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dirty="0"/>
              <a:t>Fare clic per modificare lo stile del sottotitolo dello schema</a:t>
            </a:r>
          </a:p>
        </p:txBody>
      </p:sp>
      <p:sp>
        <p:nvSpPr>
          <p:cNvPr id="12" name="Rettangolo 11"/>
          <p:cNvSpPr/>
          <p:nvPr userDrawn="1"/>
        </p:nvSpPr>
        <p:spPr>
          <a:xfrm>
            <a:off x="385683" y="295248"/>
            <a:ext cx="11472000" cy="6297646"/>
          </a:xfrm>
          <a:prstGeom prst="rect">
            <a:avLst/>
          </a:prstGeom>
          <a:noFill/>
          <a:ln w="6350" cap="sq" cmpd="sng">
            <a:solidFill>
              <a:srgbClr val="086A2E"/>
            </a:solidFill>
            <a:miter lim="800000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800"/>
          </a:p>
        </p:txBody>
      </p:sp>
      <p:sp>
        <p:nvSpPr>
          <p:cNvPr id="13" name="Sottotitolo 2"/>
          <p:cNvSpPr txBox="1">
            <a:spLocks/>
          </p:cNvSpPr>
          <p:nvPr userDrawn="1"/>
        </p:nvSpPr>
        <p:spPr>
          <a:xfrm>
            <a:off x="1064098" y="2447015"/>
            <a:ext cx="5681349" cy="109465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marL="0" indent="0" algn="l" defTabSz="457200" rtl="0" eaLnBrk="1" latinLnBrk="0" hangingPunct="1">
              <a:lnSpc>
                <a:spcPts val="1900"/>
              </a:lnSpc>
              <a:spcBef>
                <a:spcPct val="20000"/>
              </a:spcBef>
              <a:buFont typeface="Arial"/>
              <a:buNone/>
              <a:defRPr sz="1500" kern="1200">
                <a:solidFill>
                  <a:srgbClr val="767675"/>
                </a:solidFill>
                <a:latin typeface="Arial"/>
                <a:ea typeface="+mn-ea"/>
                <a:cs typeface="Arial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3600"/>
              </a:lnSpc>
            </a:pPr>
            <a:r>
              <a:rPr lang="it-IT" sz="4400" dirty="0">
                <a:solidFill>
                  <a:schemeClr val="bg1"/>
                </a:solidFill>
                <a:latin typeface="Helvetica"/>
                <a:cs typeface="Helvetica"/>
              </a:rPr>
              <a:t>Innovazione</a:t>
            </a:r>
          </a:p>
          <a:p>
            <a:pPr>
              <a:lnSpc>
                <a:spcPts val="3600"/>
              </a:lnSpc>
            </a:pPr>
            <a:r>
              <a:rPr lang="it-IT" sz="4400" dirty="0">
                <a:solidFill>
                  <a:schemeClr val="bg1"/>
                </a:solidFill>
                <a:latin typeface="Helvetica"/>
                <a:cs typeface="Helvetica"/>
              </a:rPr>
              <a:t>e competitività</a:t>
            </a:r>
          </a:p>
        </p:txBody>
      </p:sp>
      <p:pic>
        <p:nvPicPr>
          <p:cNvPr id="17" name="Immagine 1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1347" y="6329867"/>
            <a:ext cx="4031999" cy="416514"/>
          </a:xfrm>
          <a:prstGeom prst="rect">
            <a:avLst/>
          </a:prstGeom>
        </p:spPr>
      </p:pic>
      <p:sp>
        <p:nvSpPr>
          <p:cNvPr id="20" name="Segnaposto immagine 7"/>
          <p:cNvSpPr>
            <a:spLocks noGrp="1"/>
          </p:cNvSpPr>
          <p:nvPr/>
        </p:nvSpPr>
        <p:spPr>
          <a:xfrm>
            <a:off x="5602739" y="-511683"/>
            <a:ext cx="4906789" cy="471515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endParaRPr lang="it-IT" sz="1800"/>
          </a:p>
        </p:txBody>
      </p:sp>
      <p:sp>
        <p:nvSpPr>
          <p:cNvPr id="22" name="Segnaposto immagine 2"/>
          <p:cNvSpPr>
            <a:spLocks noGrp="1"/>
          </p:cNvSpPr>
          <p:nvPr>
            <p:ph type="pic" idx="14"/>
          </p:nvPr>
        </p:nvSpPr>
        <p:spPr>
          <a:xfrm>
            <a:off x="805125" y="1127944"/>
            <a:ext cx="10658564" cy="3983757"/>
          </a:xfrm>
        </p:spPr>
        <p:txBody>
          <a:bodyPr>
            <a:normAutofit/>
          </a:bodyPr>
          <a:lstStyle>
            <a:lvl1pPr marL="0" indent="0">
              <a:buNone/>
              <a:defRPr sz="1000">
                <a:latin typeface="Helvetica"/>
                <a:cs typeface="Helvetica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 dirty="0"/>
          </a:p>
        </p:txBody>
      </p:sp>
      <p:sp>
        <p:nvSpPr>
          <p:cNvPr id="11" name="Sottotitolo 2">
            <a:extLst>
              <a:ext uri="{FF2B5EF4-FFF2-40B4-BE49-F238E27FC236}">
                <a16:creationId xmlns:a16="http://schemas.microsoft.com/office/drawing/2014/main" id="{23CA5273-78E3-439C-A1C5-BA2A25B51F73}"/>
              </a:ext>
            </a:extLst>
          </p:cNvPr>
          <p:cNvSpPr txBox="1">
            <a:spLocks/>
          </p:cNvSpPr>
          <p:nvPr userDrawn="1"/>
        </p:nvSpPr>
        <p:spPr>
          <a:xfrm>
            <a:off x="805124" y="6294715"/>
            <a:ext cx="5681349" cy="1742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marL="0" indent="0" algn="l" defTabSz="457200" rtl="0" eaLnBrk="1" latinLnBrk="0" hangingPunct="1">
              <a:lnSpc>
                <a:spcPts val="1900"/>
              </a:lnSpc>
              <a:spcBef>
                <a:spcPct val="20000"/>
              </a:spcBef>
              <a:buFont typeface="Arial"/>
              <a:buNone/>
              <a:defRPr sz="1500" kern="1200">
                <a:solidFill>
                  <a:srgbClr val="767675"/>
                </a:solidFill>
                <a:latin typeface="Arial"/>
                <a:ea typeface="+mn-ea"/>
                <a:cs typeface="Arial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1500"/>
              </a:lnSpc>
            </a:pPr>
            <a:r>
              <a:rPr lang="it-IT" sz="1000" dirty="0">
                <a:solidFill>
                  <a:schemeClr val="tx1"/>
                </a:solidFill>
                <a:latin typeface="Helvetica"/>
                <a:cs typeface="Helvetica"/>
              </a:rPr>
              <a:t>Milano, 27 maggio 2021</a:t>
            </a:r>
          </a:p>
        </p:txBody>
      </p:sp>
    </p:spTree>
    <p:extLst>
      <p:ext uri="{BB962C8B-B14F-4D97-AF65-F5344CB8AC3E}">
        <p14:creationId xmlns:p14="http://schemas.microsoft.com/office/powerpoint/2010/main" val="2378976073"/>
      </p:ext>
    </p:extLst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esto + immag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5" name="Connettore 1 14"/>
          <p:cNvCxnSpPr/>
          <p:nvPr userDrawn="1"/>
        </p:nvCxnSpPr>
        <p:spPr>
          <a:xfrm>
            <a:off x="805124" y="785210"/>
            <a:ext cx="11040000" cy="0"/>
          </a:xfrm>
          <a:prstGeom prst="line">
            <a:avLst/>
          </a:prstGeom>
          <a:ln w="38100" cmpd="sng">
            <a:solidFill>
              <a:schemeClr val="bg1">
                <a:lumMod val="8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805124" y="409573"/>
            <a:ext cx="11037808" cy="276999"/>
          </a:xfrm>
          <a:noFill/>
        </p:spPr>
        <p:txBody>
          <a:bodyPr wrap="square" lIns="0" tIns="0" rIns="0" bIns="0">
            <a:spAutoFit/>
          </a:bodyPr>
          <a:lstStyle>
            <a:lvl1pPr algn="l">
              <a:defRPr sz="1800">
                <a:solidFill>
                  <a:srgbClr val="3B3D44"/>
                </a:solidFill>
                <a:latin typeface="Helvetica"/>
                <a:cs typeface="Helvetica"/>
              </a:defRPr>
            </a:lvl1pPr>
          </a:lstStyle>
          <a:p>
            <a:r>
              <a:rPr lang="it-IT"/>
              <a:t>Fare clic per modificare stile</a:t>
            </a:r>
          </a:p>
        </p:txBody>
      </p:sp>
      <p:sp>
        <p:nvSpPr>
          <p:cNvPr id="9" name="Sottotitolo 2"/>
          <p:cNvSpPr>
            <a:spLocks noGrp="1"/>
          </p:cNvSpPr>
          <p:nvPr>
            <p:ph type="subTitle" idx="1"/>
          </p:nvPr>
        </p:nvSpPr>
        <p:spPr>
          <a:xfrm>
            <a:off x="805124" y="1127945"/>
            <a:ext cx="10574427" cy="2169418"/>
          </a:xfrm>
        </p:spPr>
        <p:txBody>
          <a:bodyPr lIns="0" tIns="0" rIns="0" bIns="0">
            <a:normAutofit/>
          </a:bodyPr>
          <a:lstStyle>
            <a:lvl1pPr marL="0" indent="0" algn="l">
              <a:lnSpc>
                <a:spcPts val="1900"/>
              </a:lnSpc>
              <a:buNone/>
              <a:defRPr sz="1500">
                <a:solidFill>
                  <a:schemeClr val="tx1"/>
                </a:solidFill>
                <a:latin typeface="Helvetica"/>
                <a:cs typeface="Helvetica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12" name="Rettangolo 11"/>
          <p:cNvSpPr/>
          <p:nvPr userDrawn="1"/>
        </p:nvSpPr>
        <p:spPr>
          <a:xfrm>
            <a:off x="385683" y="295248"/>
            <a:ext cx="11472000" cy="6297646"/>
          </a:xfrm>
          <a:prstGeom prst="rect">
            <a:avLst/>
          </a:prstGeom>
          <a:noFill/>
          <a:ln w="6350" cap="sq" cmpd="sng">
            <a:solidFill>
              <a:srgbClr val="086A2E"/>
            </a:solidFill>
            <a:miter lim="800000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800"/>
          </a:p>
        </p:txBody>
      </p:sp>
      <p:pic>
        <p:nvPicPr>
          <p:cNvPr id="17" name="Immagine 1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1347" y="6329867"/>
            <a:ext cx="4031999" cy="416514"/>
          </a:xfrm>
          <a:prstGeom prst="rect">
            <a:avLst/>
          </a:prstGeom>
        </p:spPr>
      </p:pic>
      <p:sp>
        <p:nvSpPr>
          <p:cNvPr id="20" name="Segnaposto immagine 7"/>
          <p:cNvSpPr>
            <a:spLocks noGrp="1"/>
          </p:cNvSpPr>
          <p:nvPr/>
        </p:nvSpPr>
        <p:spPr>
          <a:xfrm>
            <a:off x="5602739" y="-511683"/>
            <a:ext cx="4906789" cy="471515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endParaRPr lang="it-IT" sz="1800"/>
          </a:p>
        </p:txBody>
      </p:sp>
      <p:sp>
        <p:nvSpPr>
          <p:cNvPr id="4" name="Segnaposto testo 3"/>
          <p:cNvSpPr>
            <a:spLocks noGrp="1"/>
          </p:cNvSpPr>
          <p:nvPr>
            <p:ph type="body" sz="quarter" idx="10"/>
          </p:nvPr>
        </p:nvSpPr>
        <p:spPr>
          <a:xfrm>
            <a:off x="805125" y="3541673"/>
            <a:ext cx="4874135" cy="2327316"/>
          </a:xfrm>
        </p:spPr>
        <p:txBody>
          <a:bodyPr lIns="0" tIns="0" rIns="0" bIns="0">
            <a:normAutofit/>
          </a:bodyPr>
          <a:lstStyle>
            <a:lvl1pPr marL="0" indent="0">
              <a:lnSpc>
                <a:spcPts val="2500"/>
              </a:lnSpc>
              <a:buNone/>
              <a:defRPr sz="2200"/>
            </a:lvl1pPr>
            <a:lvl2pPr marL="457200" indent="0">
              <a:lnSpc>
                <a:spcPts val="2300"/>
              </a:lnSpc>
              <a:buNone/>
              <a:defRPr sz="2200"/>
            </a:lvl2pPr>
            <a:lvl3pPr marL="914400" indent="0">
              <a:lnSpc>
                <a:spcPts val="2300"/>
              </a:lnSpc>
              <a:buNone/>
              <a:defRPr sz="2200"/>
            </a:lvl3pPr>
            <a:lvl4pPr marL="1371600" indent="0">
              <a:lnSpc>
                <a:spcPts val="2300"/>
              </a:lnSpc>
              <a:buNone/>
              <a:defRPr sz="2200"/>
            </a:lvl4pPr>
            <a:lvl5pPr marL="1828800" indent="0">
              <a:lnSpc>
                <a:spcPts val="2300"/>
              </a:lnSpc>
              <a:buNone/>
              <a:defRPr sz="2200"/>
            </a:lvl5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19" name="Segnaposto testo 3"/>
          <p:cNvSpPr>
            <a:spLocks noGrp="1"/>
          </p:cNvSpPr>
          <p:nvPr>
            <p:ph type="body" sz="quarter" idx="11"/>
          </p:nvPr>
        </p:nvSpPr>
        <p:spPr>
          <a:xfrm>
            <a:off x="6295074" y="3541673"/>
            <a:ext cx="5084477" cy="2327316"/>
          </a:xfrm>
        </p:spPr>
        <p:txBody>
          <a:bodyPr lIns="0" tIns="0" rIns="0" bIns="0">
            <a:normAutofit/>
          </a:bodyPr>
          <a:lstStyle>
            <a:lvl1pPr marL="0" indent="0">
              <a:lnSpc>
                <a:spcPts val="2500"/>
              </a:lnSpc>
              <a:buNone/>
              <a:defRPr sz="2200"/>
            </a:lvl1pPr>
            <a:lvl2pPr marL="457200" indent="0">
              <a:lnSpc>
                <a:spcPts val="2300"/>
              </a:lnSpc>
              <a:buNone/>
              <a:defRPr sz="2200"/>
            </a:lvl2pPr>
            <a:lvl3pPr marL="914400" indent="0">
              <a:lnSpc>
                <a:spcPts val="2300"/>
              </a:lnSpc>
              <a:buNone/>
              <a:defRPr sz="2200"/>
            </a:lvl3pPr>
            <a:lvl4pPr marL="1371600" indent="0">
              <a:lnSpc>
                <a:spcPts val="2300"/>
              </a:lnSpc>
              <a:buNone/>
              <a:defRPr sz="2200"/>
            </a:lvl4pPr>
            <a:lvl5pPr marL="1828800" indent="0">
              <a:lnSpc>
                <a:spcPts val="2300"/>
              </a:lnSpc>
              <a:buNone/>
              <a:defRPr sz="2200"/>
            </a:lvl5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11" name="Sottotitolo 2">
            <a:extLst>
              <a:ext uri="{FF2B5EF4-FFF2-40B4-BE49-F238E27FC236}">
                <a16:creationId xmlns:a16="http://schemas.microsoft.com/office/drawing/2014/main" id="{985F9EE5-8252-4DE8-AF79-B0DF7BF1CA81}"/>
              </a:ext>
            </a:extLst>
          </p:cNvPr>
          <p:cNvSpPr txBox="1">
            <a:spLocks/>
          </p:cNvSpPr>
          <p:nvPr userDrawn="1"/>
        </p:nvSpPr>
        <p:spPr>
          <a:xfrm>
            <a:off x="805124" y="6294715"/>
            <a:ext cx="5681349" cy="1742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marL="0" indent="0" algn="l" defTabSz="457200" rtl="0" eaLnBrk="1" latinLnBrk="0" hangingPunct="1">
              <a:lnSpc>
                <a:spcPts val="1900"/>
              </a:lnSpc>
              <a:spcBef>
                <a:spcPct val="20000"/>
              </a:spcBef>
              <a:buFont typeface="Arial"/>
              <a:buNone/>
              <a:defRPr sz="1500" kern="1200">
                <a:solidFill>
                  <a:srgbClr val="767675"/>
                </a:solidFill>
                <a:latin typeface="Arial"/>
                <a:ea typeface="+mn-ea"/>
                <a:cs typeface="Arial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1500"/>
              </a:lnSpc>
            </a:pPr>
            <a:r>
              <a:rPr lang="it-IT" sz="1000" dirty="0">
                <a:solidFill>
                  <a:schemeClr val="tx1"/>
                </a:solidFill>
                <a:latin typeface="Helvetica"/>
                <a:cs typeface="Helvetica"/>
              </a:rPr>
              <a:t>Milano, 27 maggio 2021</a:t>
            </a:r>
          </a:p>
        </p:txBody>
      </p:sp>
    </p:spTree>
    <p:extLst>
      <p:ext uri="{BB962C8B-B14F-4D97-AF65-F5344CB8AC3E}">
        <p14:creationId xmlns:p14="http://schemas.microsoft.com/office/powerpoint/2010/main" val="116708858"/>
      </p:ext>
    </p:extLst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Shape 81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Titolo Testo</a:t>
            </a:r>
          </a:p>
        </p:txBody>
      </p:sp>
      <p:sp>
        <p:nvSpPr>
          <p:cNvPr id="82" name="Shape 82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83" name="Shape 83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‹N›</a:t>
            </a:fld>
            <a:endParaRPr/>
          </a:p>
        </p:txBody>
      </p:sp>
      <p:pic>
        <p:nvPicPr>
          <p:cNvPr id="5" name="pasted-image.pdf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9929" y="-16172"/>
            <a:ext cx="12237128" cy="6883401"/>
          </a:xfrm>
          <a:prstGeom prst="rect">
            <a:avLst/>
          </a:prstGeom>
          <a:ln w="12700">
            <a:miter lim="400000"/>
          </a:ln>
        </p:spPr>
      </p:pic>
      <p:sp>
        <p:nvSpPr>
          <p:cNvPr id="6" name="Shape 123"/>
          <p:cNvSpPr/>
          <p:nvPr userDrawn="1"/>
        </p:nvSpPr>
        <p:spPr>
          <a:xfrm>
            <a:off x="402829" y="302900"/>
            <a:ext cx="11411615" cy="6252200"/>
          </a:xfrm>
          <a:prstGeom prst="rect">
            <a:avLst/>
          </a:prstGeom>
          <a:solidFill>
            <a:srgbClr val="FEFDFF"/>
          </a:solidFill>
          <a:ln w="12700">
            <a:solidFill>
              <a:srgbClr val="909090"/>
            </a:solidFill>
            <a:miter lim="400000"/>
          </a:ln>
        </p:spPr>
        <p:txBody>
          <a:bodyPr lIns="45718" tIns="45718" rIns="45718" bIns="45718" anchor="ctr"/>
          <a:lstStyle/>
          <a:p>
            <a:endParaRPr sz="1800"/>
          </a:p>
        </p:txBody>
      </p:sp>
      <p:pic>
        <p:nvPicPr>
          <p:cNvPr id="2" name="Immagine 1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807"/>
          <a:stretch/>
        </p:blipFill>
        <p:spPr>
          <a:xfrm>
            <a:off x="8612221" y="302900"/>
            <a:ext cx="3189251" cy="1478865"/>
          </a:xfrm>
          <a:prstGeom prst="rect">
            <a:avLst/>
          </a:prstGeom>
        </p:spPr>
      </p:pic>
      <p:pic>
        <p:nvPicPr>
          <p:cNvPr id="3" name="Immagine 2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6350" y="6209518"/>
            <a:ext cx="3842917" cy="4981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6844538"/>
      </p:ext>
    </p:extLst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diapo stand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hape 13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Fare clic per modificare lo stile del titolo</a:t>
            </a:r>
          </a:p>
        </p:txBody>
      </p:sp>
      <p:sp>
        <p:nvSpPr>
          <p:cNvPr id="14" name="Shape 14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967509627"/>
      </p:ext>
    </p:extLst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54332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8" tIns="45718" rIns="45718" bIns="45718">
            <a:normAutofit/>
          </a:bodyPr>
          <a:lstStyle/>
          <a:p>
            <a:r>
              <a:t>Titolo Testo</a:t>
            </a:r>
          </a:p>
        </p:txBody>
      </p:sp>
      <p:sp>
        <p:nvSpPr>
          <p:cNvPr id="3" name="Shape 3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8" tIns="45718" rIns="45718" bIns="45718">
            <a:normAutofit/>
          </a:bodyPr>
          <a:lstStyle/>
          <a:p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4" name="Shape 4"/>
          <p:cNvSpPr>
            <a:spLocks noGrp="1"/>
          </p:cNvSpPr>
          <p:nvPr>
            <p:ph type="sldNum" sz="quarter" idx="2"/>
          </p:nvPr>
        </p:nvSpPr>
        <p:spPr>
          <a:xfrm>
            <a:off x="4126146" y="6398434"/>
            <a:ext cx="398503" cy="369328"/>
          </a:xfrm>
          <a:prstGeom prst="rect">
            <a:avLst/>
          </a:prstGeom>
          <a:ln w="12700">
            <a:miter lim="400000"/>
          </a:ln>
        </p:spPr>
        <p:txBody>
          <a:bodyPr wrap="none" lIns="45718" tIns="45718" rIns="45718" bIns="45718">
            <a:spAutoFit/>
          </a:bodyPr>
          <a:lstStyle/>
          <a:p>
            <a:fld id="{7C10DAF5-77F7-1749-8272-35FA24C5A786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069842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5" r:id="rId2"/>
    <p:sldLayoutId id="2147483659" r:id="rId3"/>
    <p:sldLayoutId id="2147483658" r:id="rId4"/>
    <p:sldLayoutId id="2147483666" r:id="rId5"/>
    <p:sldLayoutId id="2147483670" r:id="rId6"/>
  </p:sldLayoutIdLst>
  <p:transition spd="med"/>
  <p:hf hdr="0" ftr="0" dt="0"/>
  <p:txStyles>
    <p:titleStyle>
      <a:lvl1pPr marL="0" marR="0" indent="0" algn="l" defTabSz="4572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800" b="1" i="0" u="none" strike="noStrike" cap="none" spc="0" baseline="0">
          <a:ln>
            <a:noFill/>
          </a:ln>
          <a:solidFill>
            <a:srgbClr val="46A34B"/>
          </a:solidFill>
          <a:uFillTx/>
          <a:latin typeface="Arial"/>
          <a:ea typeface="Arial"/>
          <a:cs typeface="Arial"/>
          <a:sym typeface="Arial"/>
        </a:defRPr>
      </a:lvl1pPr>
      <a:lvl2pPr marL="0" marR="0" indent="0" algn="l" defTabSz="4572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800" b="1" i="0" u="none" strike="noStrike" cap="none" spc="0" baseline="0">
          <a:ln>
            <a:noFill/>
          </a:ln>
          <a:solidFill>
            <a:srgbClr val="46A34B"/>
          </a:solidFill>
          <a:uFillTx/>
          <a:latin typeface="Arial"/>
          <a:ea typeface="Arial"/>
          <a:cs typeface="Arial"/>
          <a:sym typeface="Arial"/>
        </a:defRPr>
      </a:lvl2pPr>
      <a:lvl3pPr marL="0" marR="0" indent="0" algn="l" defTabSz="4572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800" b="1" i="0" u="none" strike="noStrike" cap="none" spc="0" baseline="0">
          <a:ln>
            <a:noFill/>
          </a:ln>
          <a:solidFill>
            <a:srgbClr val="46A34B"/>
          </a:solidFill>
          <a:uFillTx/>
          <a:latin typeface="Arial"/>
          <a:ea typeface="Arial"/>
          <a:cs typeface="Arial"/>
          <a:sym typeface="Arial"/>
        </a:defRPr>
      </a:lvl3pPr>
      <a:lvl4pPr marL="0" marR="0" indent="0" algn="l" defTabSz="4572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800" b="1" i="0" u="none" strike="noStrike" cap="none" spc="0" baseline="0">
          <a:ln>
            <a:noFill/>
          </a:ln>
          <a:solidFill>
            <a:srgbClr val="46A34B"/>
          </a:solidFill>
          <a:uFillTx/>
          <a:latin typeface="Arial"/>
          <a:ea typeface="Arial"/>
          <a:cs typeface="Arial"/>
          <a:sym typeface="Arial"/>
        </a:defRPr>
      </a:lvl4pPr>
      <a:lvl5pPr marL="0" marR="0" indent="0" algn="l" defTabSz="4572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800" b="1" i="0" u="none" strike="noStrike" cap="none" spc="0" baseline="0">
          <a:ln>
            <a:noFill/>
          </a:ln>
          <a:solidFill>
            <a:srgbClr val="46A34B"/>
          </a:solidFill>
          <a:uFillTx/>
          <a:latin typeface="Arial"/>
          <a:ea typeface="Arial"/>
          <a:cs typeface="Arial"/>
          <a:sym typeface="Arial"/>
        </a:defRPr>
      </a:lvl5pPr>
      <a:lvl6pPr marL="0" marR="0" indent="0" algn="l" defTabSz="4572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800" b="1" i="0" u="none" strike="noStrike" cap="none" spc="0" baseline="0">
          <a:ln>
            <a:noFill/>
          </a:ln>
          <a:solidFill>
            <a:srgbClr val="46A34B"/>
          </a:solidFill>
          <a:uFillTx/>
          <a:latin typeface="Arial"/>
          <a:ea typeface="Arial"/>
          <a:cs typeface="Arial"/>
          <a:sym typeface="Arial"/>
        </a:defRPr>
      </a:lvl6pPr>
      <a:lvl7pPr marL="0" marR="0" indent="0" algn="l" defTabSz="4572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800" b="1" i="0" u="none" strike="noStrike" cap="none" spc="0" baseline="0">
          <a:ln>
            <a:noFill/>
          </a:ln>
          <a:solidFill>
            <a:srgbClr val="46A34B"/>
          </a:solidFill>
          <a:uFillTx/>
          <a:latin typeface="Arial"/>
          <a:ea typeface="Arial"/>
          <a:cs typeface="Arial"/>
          <a:sym typeface="Arial"/>
        </a:defRPr>
      </a:lvl7pPr>
      <a:lvl8pPr marL="0" marR="0" indent="0" algn="l" defTabSz="4572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800" b="1" i="0" u="none" strike="noStrike" cap="none" spc="0" baseline="0">
          <a:ln>
            <a:noFill/>
          </a:ln>
          <a:solidFill>
            <a:srgbClr val="46A34B"/>
          </a:solidFill>
          <a:uFillTx/>
          <a:latin typeface="Arial"/>
          <a:ea typeface="Arial"/>
          <a:cs typeface="Arial"/>
          <a:sym typeface="Arial"/>
        </a:defRPr>
      </a:lvl8pPr>
      <a:lvl9pPr marL="0" marR="0" indent="0" algn="l" defTabSz="4572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800" b="1" i="0" u="none" strike="noStrike" cap="none" spc="0" baseline="0">
          <a:ln>
            <a:noFill/>
          </a:ln>
          <a:solidFill>
            <a:srgbClr val="46A34B"/>
          </a:solidFill>
          <a:uFillTx/>
          <a:latin typeface="Arial"/>
          <a:ea typeface="Arial"/>
          <a:cs typeface="Arial"/>
          <a:sym typeface="Arial"/>
        </a:defRPr>
      </a:lvl9pPr>
    </p:titleStyle>
    <p:bodyStyle>
      <a:lvl1pPr marL="342900" marR="0" indent="-342900" algn="l" defTabSz="457200" rtl="0" eaLnBrk="1" latinLnBrk="0" hangingPunct="1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1pPr>
      <a:lvl2pPr marL="783771" marR="0" indent="-326571" algn="l" defTabSz="457200" rtl="0" eaLnBrk="1" latinLnBrk="0" hangingPunct="1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–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2pPr>
      <a:lvl3pPr marL="1219200" marR="0" indent="-304800" algn="l" defTabSz="457200" rtl="0" eaLnBrk="1" latinLnBrk="0" hangingPunct="1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3pPr>
      <a:lvl4pPr marL="1737360" marR="0" indent="-365760" algn="l" defTabSz="457200" rtl="0" eaLnBrk="1" latinLnBrk="0" hangingPunct="1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–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4pPr>
      <a:lvl5pPr marL="2194560" marR="0" indent="-365760" algn="l" defTabSz="457200" rtl="0" eaLnBrk="1" latinLnBrk="0" hangingPunct="1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»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5pPr>
      <a:lvl6pPr marL="2651760" marR="0" indent="-365760" algn="l" defTabSz="457200" rtl="0" eaLnBrk="1" latinLnBrk="0" hangingPunct="1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6pPr>
      <a:lvl7pPr marL="3108960" marR="0" indent="-365760" algn="l" defTabSz="457200" rtl="0" eaLnBrk="1" latinLnBrk="0" hangingPunct="1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7pPr>
      <a:lvl8pPr marL="3566159" marR="0" indent="-365759" algn="l" defTabSz="457200" rtl="0" eaLnBrk="1" latinLnBrk="0" hangingPunct="1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8pPr>
      <a:lvl9pPr marL="4023359" marR="0" indent="-365759" algn="l" defTabSz="457200" rtl="0" eaLnBrk="1" latinLnBrk="0" hangingPunct="1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9pPr>
    </p:bodyStyle>
    <p:otherStyle>
      <a:lvl1pPr marL="0" marR="0" indent="0" algn="l" defTabSz="4572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1pPr>
      <a:lvl2pPr marL="0" marR="0" indent="0" algn="l" defTabSz="4572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2pPr>
      <a:lvl3pPr marL="0" marR="0" indent="0" algn="l" defTabSz="4572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3pPr>
      <a:lvl4pPr marL="0" marR="0" indent="0" algn="l" defTabSz="4572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4pPr>
      <a:lvl5pPr marL="0" marR="0" indent="0" algn="l" defTabSz="4572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5pPr>
      <a:lvl6pPr marL="0" marR="0" indent="0" algn="l" defTabSz="4572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6pPr>
      <a:lvl7pPr marL="0" marR="0" indent="0" algn="l" defTabSz="4572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7pPr>
      <a:lvl8pPr marL="0" marR="0" indent="0" algn="l" defTabSz="4572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8pPr>
      <a:lvl9pPr marL="0" marR="0" indent="0" algn="l" defTabSz="4572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cid:0B70BF49-0153-4635-A982-D8E860598CB9@Hope.Prv" TargetMode="Externa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fesr.regione.lombardia.it/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ottotitolo 2">
            <a:extLst>
              <a:ext uri="{FF2B5EF4-FFF2-40B4-BE49-F238E27FC236}">
                <a16:creationId xmlns:a16="http://schemas.microsoft.com/office/drawing/2014/main" id="{2635E971-7B62-4B1C-9F06-409438C13E4A}"/>
              </a:ext>
            </a:extLst>
          </p:cNvPr>
          <p:cNvSpPr txBox="1">
            <a:spLocks/>
          </p:cNvSpPr>
          <p:nvPr/>
        </p:nvSpPr>
        <p:spPr>
          <a:xfrm>
            <a:off x="699632" y="3047342"/>
            <a:ext cx="10864780" cy="252376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marL="0" indent="0" algn="l" defTabSz="457200" rtl="0" eaLnBrk="1" latinLnBrk="0" hangingPunct="1">
              <a:lnSpc>
                <a:spcPts val="1900"/>
              </a:lnSpc>
              <a:spcBef>
                <a:spcPct val="20000"/>
              </a:spcBef>
              <a:buFont typeface="Arial"/>
              <a:buNone/>
              <a:defRPr sz="1500" kern="1200">
                <a:solidFill>
                  <a:srgbClr val="767675"/>
                </a:solidFill>
                <a:latin typeface="Arial"/>
                <a:ea typeface="+mn-ea"/>
                <a:cs typeface="Arial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it-IT" sz="4000" b="1" cap="small" dirty="0">
                <a:solidFill>
                  <a:srgbClr val="008000"/>
                </a:solidFill>
                <a:latin typeface="+mj-lt"/>
                <a:cs typeface="+mn-cs"/>
              </a:rPr>
              <a:t>COMITATO DI SORVEGLIANZA </a:t>
            </a:r>
          </a:p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it-IT" sz="4000" b="1" cap="small" dirty="0">
                <a:solidFill>
                  <a:srgbClr val="008000"/>
                </a:solidFill>
                <a:latin typeface="+mj-lt"/>
                <a:cs typeface="+mn-cs"/>
              </a:rPr>
              <a:t>POR FESR 2014-2020</a:t>
            </a:r>
          </a:p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it-IT" sz="4000" b="1" cap="small" dirty="0">
                <a:solidFill>
                  <a:srgbClr val="008000"/>
                </a:solidFill>
                <a:latin typeface="+mj-lt"/>
                <a:cs typeface="+mn-cs"/>
              </a:rPr>
              <a:t>Relazione sulle </a:t>
            </a:r>
            <a:r>
              <a:rPr lang="it-IT" sz="4000" b="1" cap="small" dirty="0" err="1">
                <a:solidFill>
                  <a:srgbClr val="008000"/>
                </a:solidFill>
                <a:latin typeface="+mj-lt"/>
                <a:cs typeface="+mn-cs"/>
              </a:rPr>
              <a:t>attivita’</a:t>
            </a:r>
            <a:r>
              <a:rPr lang="it-IT" sz="4000" b="1" cap="small" dirty="0">
                <a:solidFill>
                  <a:srgbClr val="008000"/>
                </a:solidFill>
                <a:latin typeface="+mj-lt"/>
                <a:cs typeface="+mn-cs"/>
              </a:rPr>
              <a:t> di valutazione</a:t>
            </a:r>
          </a:p>
          <a:p>
            <a:pPr algn="ctr">
              <a:lnSpc>
                <a:spcPct val="100000"/>
              </a:lnSpc>
              <a:spcBef>
                <a:spcPts val="0"/>
              </a:spcBef>
            </a:pPr>
            <a:endParaRPr lang="it-IT" sz="2000" b="1" cap="small" dirty="0">
              <a:solidFill>
                <a:srgbClr val="008000"/>
              </a:solidFill>
              <a:latin typeface="+mj-lt"/>
              <a:cs typeface="+mn-cs"/>
            </a:endParaRPr>
          </a:p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it-IT" sz="2400" b="1" dirty="0">
                <a:solidFill>
                  <a:srgbClr val="008000"/>
                </a:solidFill>
                <a:latin typeface="+mj-lt"/>
                <a:cs typeface="+mn-cs"/>
              </a:rPr>
              <a:t>Milano, 25 maggio 2023</a:t>
            </a:r>
          </a:p>
        </p:txBody>
      </p:sp>
      <p:grpSp>
        <p:nvGrpSpPr>
          <p:cNvPr id="2" name="Gruppo 1">
            <a:extLst>
              <a:ext uri="{FF2B5EF4-FFF2-40B4-BE49-F238E27FC236}">
                <a16:creationId xmlns:a16="http://schemas.microsoft.com/office/drawing/2014/main" id="{CBB2C277-96E4-83BE-82E8-4C1FA06F6A22}"/>
              </a:ext>
            </a:extLst>
          </p:cNvPr>
          <p:cNvGrpSpPr/>
          <p:nvPr/>
        </p:nvGrpSpPr>
        <p:grpSpPr>
          <a:xfrm>
            <a:off x="3311525" y="5771515"/>
            <a:ext cx="6117590" cy="801370"/>
            <a:chOff x="0" y="0"/>
            <a:chExt cx="6117590" cy="801370"/>
          </a:xfrm>
        </p:grpSpPr>
        <p:pic>
          <p:nvPicPr>
            <p:cNvPr id="3" name="Immagine 2">
              <a:extLst>
                <a:ext uri="{FF2B5EF4-FFF2-40B4-BE49-F238E27FC236}">
                  <a16:creationId xmlns:a16="http://schemas.microsoft.com/office/drawing/2014/main" id="{D1FFCE74-B529-3319-2100-FF6FB8F3CF7F}"/>
                </a:ext>
              </a:extLst>
            </p:cNvPr>
            <p:cNvPicPr/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68850" y="0"/>
              <a:ext cx="1348740" cy="80073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" name="Immagine 3">
              <a:extLst>
                <a:ext uri="{FF2B5EF4-FFF2-40B4-BE49-F238E27FC236}">
                  <a16:creationId xmlns:a16="http://schemas.microsoft.com/office/drawing/2014/main" id="{AEBF7C05-32EC-1D17-D029-786260E7836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0" y="114300"/>
              <a:ext cx="1499235" cy="687070"/>
            </a:xfrm>
            <a:prstGeom prst="rect">
              <a:avLst/>
            </a:prstGeom>
          </p:spPr>
        </p:pic>
        <p:pic>
          <p:nvPicPr>
            <p:cNvPr id="5" name="Immagine 4">
              <a:extLst>
                <a:ext uri="{FF2B5EF4-FFF2-40B4-BE49-F238E27FC236}">
                  <a16:creationId xmlns:a16="http://schemas.microsoft.com/office/drawing/2014/main" id="{F38B52CF-DDDC-C2E3-F6DB-7761D63A7B92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r:link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44750" y="114300"/>
              <a:ext cx="998220" cy="640080"/>
            </a:xfrm>
            <a:prstGeom prst="rect">
              <a:avLst/>
            </a:prstGeom>
            <a:noFill/>
            <a:ln>
              <a:noFill/>
            </a:ln>
          </p:spPr>
        </p:pic>
      </p:grpSp>
    </p:spTree>
    <p:extLst>
      <p:ext uri="{BB962C8B-B14F-4D97-AF65-F5344CB8AC3E}">
        <p14:creationId xmlns:p14="http://schemas.microsoft.com/office/powerpoint/2010/main" val="122583536"/>
      </p:ext>
    </p:extLst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117"/>
          <p:cNvSpPr/>
          <p:nvPr/>
        </p:nvSpPr>
        <p:spPr>
          <a:xfrm>
            <a:off x="557474" y="785210"/>
            <a:ext cx="11040001" cy="1"/>
          </a:xfrm>
          <a:prstGeom prst="line">
            <a:avLst/>
          </a:prstGeom>
          <a:ln w="76200">
            <a:solidFill>
              <a:srgbClr val="D9D9D9"/>
            </a:solidFill>
            <a:miter/>
          </a:ln>
        </p:spPr>
        <p:txBody>
          <a:bodyPr tIns="45720" bIns="45720"/>
          <a:lstStyle/>
          <a:p>
            <a:pPr>
              <a:defRPr/>
            </a:pPr>
            <a:endParaRPr sz="900" kern="0">
              <a:solidFill>
                <a:sysClr val="windowText" lastClr="000000"/>
              </a:solidFill>
              <a:latin typeface="Calibri"/>
              <a:sym typeface="Calibri"/>
            </a:endParaRPr>
          </a:p>
        </p:txBody>
      </p:sp>
      <p:sp>
        <p:nvSpPr>
          <p:cNvPr id="4" name="Shape 174"/>
          <p:cNvSpPr/>
          <p:nvPr/>
        </p:nvSpPr>
        <p:spPr>
          <a:xfrm>
            <a:off x="583128" y="364643"/>
            <a:ext cx="5820824" cy="646331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tIns="45720" bIns="45720">
            <a:spAutoFit/>
          </a:bodyPr>
          <a:lstStyle/>
          <a:p>
            <a:pPr algn="ctr" defTabSz="457200" hangingPunct="0">
              <a:defRPr sz="3200" b="1">
                <a:latin typeface="+mn-lt"/>
                <a:ea typeface="+mn-ea"/>
                <a:cs typeface="+mn-cs"/>
                <a:sym typeface="Helvetica"/>
              </a:defRPr>
            </a:pPr>
            <a:r>
              <a:rPr lang="it-IT" sz="2000" b="1" kern="0" dirty="0">
                <a:solidFill>
                  <a:srgbClr val="000000"/>
                </a:solidFill>
                <a:latin typeface="+mj-lt"/>
                <a:sym typeface="Helvetica"/>
              </a:rPr>
              <a:t>ASSE VI – Strategia turistica delle aree interne</a:t>
            </a:r>
            <a:endParaRPr sz="2000" b="1" kern="0" dirty="0">
              <a:solidFill>
                <a:srgbClr val="000000"/>
              </a:solidFill>
              <a:latin typeface="+mj-lt"/>
              <a:sym typeface="Helvetica"/>
            </a:endParaRPr>
          </a:p>
          <a:p>
            <a:pPr algn="ctr" defTabSz="457200" hangingPunct="0">
              <a:defRPr sz="3200" b="1">
                <a:latin typeface="+mn-lt"/>
                <a:ea typeface="+mn-ea"/>
                <a:cs typeface="+mn-cs"/>
                <a:sym typeface="Helvetica"/>
              </a:defRPr>
            </a:pPr>
            <a:r>
              <a:rPr sz="1600" b="1" kern="0" dirty="0">
                <a:solidFill>
                  <a:srgbClr val="000000"/>
                </a:solidFill>
                <a:latin typeface="Calibri"/>
                <a:sym typeface="Helvetica"/>
              </a:rPr>
              <a:t> </a:t>
            </a:r>
          </a:p>
        </p:txBody>
      </p:sp>
      <p:sp>
        <p:nvSpPr>
          <p:cNvPr id="14" name="Rettangolo 13"/>
          <p:cNvSpPr/>
          <p:nvPr/>
        </p:nvSpPr>
        <p:spPr>
          <a:xfrm>
            <a:off x="786068" y="2184262"/>
            <a:ext cx="10619864" cy="1107996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381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defTabSz="457200" hangingPunct="0">
              <a:spcAft>
                <a:spcPts val="600"/>
              </a:spcAft>
              <a:buClr>
                <a:schemeClr val="accent3">
                  <a:lumMod val="50000"/>
                </a:schemeClr>
              </a:buClr>
              <a:tabLst>
                <a:tab pos="444500" algn="l"/>
              </a:tabLst>
            </a:pPr>
            <a:r>
              <a:rPr lang="it-IT" sz="2200" kern="0" dirty="0">
                <a:solidFill>
                  <a:srgbClr val="000000"/>
                </a:solidFill>
                <a:latin typeface="Helvetica"/>
                <a:cs typeface="Helvetica"/>
                <a:sym typeface="Calibri"/>
              </a:rPr>
              <a:t>In fase di definizione della strategia individuare ambiti di intervento/esigenze di sviluppo complessive dell’Area Interna e, rispetto a questi, dare conto degli strumenti di intervento messi in atto per farvi fronte.</a:t>
            </a:r>
          </a:p>
        </p:txBody>
      </p:sp>
      <p:sp>
        <p:nvSpPr>
          <p:cNvPr id="6" name="Rettangolo 5">
            <a:extLst>
              <a:ext uri="{FF2B5EF4-FFF2-40B4-BE49-F238E27FC236}">
                <a16:creationId xmlns:a16="http://schemas.microsoft.com/office/drawing/2014/main" id="{0F7F0266-1586-4446-B608-84C6FC773763}"/>
              </a:ext>
            </a:extLst>
          </p:cNvPr>
          <p:cNvSpPr/>
          <p:nvPr/>
        </p:nvSpPr>
        <p:spPr>
          <a:xfrm>
            <a:off x="767542" y="3429000"/>
            <a:ext cx="10619864" cy="144655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381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defTabSz="457200" hangingPunct="0">
              <a:spcAft>
                <a:spcPts val="600"/>
              </a:spcAft>
              <a:buClr>
                <a:schemeClr val="accent3">
                  <a:lumMod val="50000"/>
                </a:schemeClr>
              </a:buClr>
              <a:tabLst>
                <a:tab pos="444500" algn="l"/>
              </a:tabLst>
            </a:pPr>
            <a:r>
              <a:rPr lang="it-IT" sz="2200" kern="0" dirty="0">
                <a:solidFill>
                  <a:srgbClr val="000000"/>
                </a:solidFill>
                <a:latin typeface="Helvetica"/>
                <a:cs typeface="Helvetica"/>
                <a:sym typeface="Calibri"/>
              </a:rPr>
              <a:t>Sembrerebbe necessario migliorare, o meglio attivare, il collegamento con il FEASR in considerazione del fatto che l’agricoltura riveste un ruolo primario nelle aree più svantaggiate e interne (</a:t>
            </a:r>
            <a:r>
              <a:rPr lang="it-IT" sz="2200" i="1" kern="0" dirty="0">
                <a:solidFill>
                  <a:srgbClr val="000000"/>
                </a:solidFill>
                <a:latin typeface="Helvetica"/>
                <a:cs typeface="Helvetica"/>
                <a:sym typeface="Calibri"/>
              </a:rPr>
              <a:t>l’allargamento della SNAI a più territori vede la coesistenza di GAL e SNAI quasi ovunque</a:t>
            </a:r>
            <a:r>
              <a:rPr lang="it-IT" sz="2200" kern="0" dirty="0">
                <a:solidFill>
                  <a:srgbClr val="000000"/>
                </a:solidFill>
                <a:latin typeface="Helvetica"/>
                <a:cs typeface="Helvetica"/>
                <a:sym typeface="Calibri"/>
              </a:rPr>
              <a:t>)</a:t>
            </a:r>
          </a:p>
        </p:txBody>
      </p:sp>
      <p:sp>
        <p:nvSpPr>
          <p:cNvPr id="7" name="Rettangolo 6">
            <a:extLst>
              <a:ext uri="{FF2B5EF4-FFF2-40B4-BE49-F238E27FC236}">
                <a16:creationId xmlns:a16="http://schemas.microsoft.com/office/drawing/2014/main" id="{37624177-9DC1-4D15-8DED-7127626A0689}"/>
              </a:ext>
            </a:extLst>
          </p:cNvPr>
          <p:cNvSpPr/>
          <p:nvPr/>
        </p:nvSpPr>
        <p:spPr>
          <a:xfrm>
            <a:off x="767542" y="5046807"/>
            <a:ext cx="10619864" cy="144655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381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defTabSz="457200" hangingPunct="0">
              <a:spcAft>
                <a:spcPts val="600"/>
              </a:spcAft>
              <a:buClr>
                <a:schemeClr val="accent3">
                  <a:lumMod val="50000"/>
                </a:schemeClr>
              </a:buClr>
              <a:tabLst>
                <a:tab pos="444500" algn="l"/>
              </a:tabLst>
            </a:pPr>
            <a:r>
              <a:rPr lang="it-IT" sz="2200" kern="0" dirty="0">
                <a:solidFill>
                  <a:srgbClr val="000000"/>
                </a:solidFill>
                <a:latin typeface="Helvetica"/>
                <a:cs typeface="Helvetica"/>
                <a:sym typeface="Calibri"/>
              </a:rPr>
              <a:t>La SNAI potrebbe fungere da modello pilota per le modifiche normative in merito all’erogazione dei servizi (associazionismo tra enti locali), requisito essenziale per il mantenimento della popolazione sul territorio e la crescita dell’attrattività, e costituire un momento di crescita amministrativa a livello locale.</a:t>
            </a:r>
          </a:p>
        </p:txBody>
      </p:sp>
      <p:sp>
        <p:nvSpPr>
          <p:cNvPr id="9" name="Rettangolo 8">
            <a:extLst>
              <a:ext uri="{FF2B5EF4-FFF2-40B4-BE49-F238E27FC236}">
                <a16:creationId xmlns:a16="http://schemas.microsoft.com/office/drawing/2014/main" id="{5209C5F2-8F60-42EC-B2ED-E3AFB737E55E}"/>
              </a:ext>
            </a:extLst>
          </p:cNvPr>
          <p:cNvSpPr/>
          <p:nvPr/>
        </p:nvSpPr>
        <p:spPr>
          <a:xfrm>
            <a:off x="3251198" y="1516167"/>
            <a:ext cx="5458691" cy="46166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381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ctr">
              <a:defRPr/>
            </a:pPr>
            <a:r>
              <a:rPr lang="it-IT" sz="2400" b="1" kern="0" dirty="0">
                <a:solidFill>
                  <a:srgbClr val="000000"/>
                </a:solidFill>
                <a:latin typeface="+mj-lt"/>
                <a:cs typeface="Calibri"/>
                <a:sym typeface="Calibri"/>
              </a:rPr>
              <a:t>Lezioni apprese</a:t>
            </a:r>
          </a:p>
        </p:txBody>
      </p:sp>
    </p:spTree>
    <p:extLst>
      <p:ext uri="{BB962C8B-B14F-4D97-AF65-F5344CB8AC3E}">
        <p14:creationId xmlns:p14="http://schemas.microsoft.com/office/powerpoint/2010/main" val="3528502018"/>
      </p:ext>
    </p:extLst>
  </p:cSld>
  <p:clrMapOvr>
    <a:masterClrMapping/>
  </p:clrMapOvr>
  <p:transition spd="slow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117"/>
          <p:cNvSpPr/>
          <p:nvPr/>
        </p:nvSpPr>
        <p:spPr>
          <a:xfrm>
            <a:off x="557474" y="785210"/>
            <a:ext cx="11040001" cy="1"/>
          </a:xfrm>
          <a:prstGeom prst="line">
            <a:avLst/>
          </a:prstGeom>
          <a:ln w="76200">
            <a:solidFill>
              <a:srgbClr val="D9D9D9"/>
            </a:solidFill>
            <a:miter/>
          </a:ln>
        </p:spPr>
        <p:txBody>
          <a:bodyPr tIns="45720" bIns="45720"/>
          <a:lstStyle/>
          <a:p>
            <a:pPr>
              <a:defRPr/>
            </a:pPr>
            <a:endParaRPr sz="900" kern="0">
              <a:solidFill>
                <a:sysClr val="windowText" lastClr="000000"/>
              </a:solidFill>
              <a:latin typeface="Calibri"/>
              <a:sym typeface="Calibri"/>
            </a:endParaRPr>
          </a:p>
        </p:txBody>
      </p:sp>
      <p:sp>
        <p:nvSpPr>
          <p:cNvPr id="4" name="Shape 174"/>
          <p:cNvSpPr/>
          <p:nvPr/>
        </p:nvSpPr>
        <p:spPr>
          <a:xfrm>
            <a:off x="583128" y="364643"/>
            <a:ext cx="5820824" cy="646331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tIns="45720" bIns="45720">
            <a:spAutoFit/>
          </a:bodyPr>
          <a:lstStyle/>
          <a:p>
            <a:pPr algn="ctr" defTabSz="457200" hangingPunct="0">
              <a:defRPr sz="3200" b="1">
                <a:latin typeface="+mn-lt"/>
                <a:ea typeface="+mn-ea"/>
                <a:cs typeface="+mn-cs"/>
                <a:sym typeface="Helvetica"/>
              </a:defRPr>
            </a:pPr>
            <a:r>
              <a:rPr lang="it-IT" sz="2000" b="1" kern="0" dirty="0">
                <a:solidFill>
                  <a:srgbClr val="000000"/>
                </a:solidFill>
                <a:latin typeface="+mj-lt"/>
                <a:sym typeface="Helvetica"/>
              </a:rPr>
              <a:t>ASSE VI – Strategia turistica delle aree interne</a:t>
            </a:r>
            <a:endParaRPr sz="2000" b="1" kern="0" dirty="0">
              <a:solidFill>
                <a:srgbClr val="000000"/>
              </a:solidFill>
              <a:latin typeface="+mj-lt"/>
              <a:sym typeface="Helvetica"/>
            </a:endParaRPr>
          </a:p>
          <a:p>
            <a:pPr algn="ctr" defTabSz="457200" hangingPunct="0">
              <a:defRPr sz="3200" b="1">
                <a:latin typeface="+mn-lt"/>
                <a:ea typeface="+mn-ea"/>
                <a:cs typeface="+mn-cs"/>
                <a:sym typeface="Helvetica"/>
              </a:defRPr>
            </a:pPr>
            <a:r>
              <a:rPr sz="1600" b="1" kern="0" dirty="0">
                <a:solidFill>
                  <a:srgbClr val="000000"/>
                </a:solidFill>
                <a:latin typeface="Calibri"/>
                <a:sym typeface="Helvetica"/>
              </a:rPr>
              <a:t> </a:t>
            </a:r>
          </a:p>
        </p:txBody>
      </p:sp>
      <p:sp>
        <p:nvSpPr>
          <p:cNvPr id="14" name="Rettangolo 13"/>
          <p:cNvSpPr/>
          <p:nvPr/>
        </p:nvSpPr>
        <p:spPr>
          <a:xfrm>
            <a:off x="767542" y="1788200"/>
            <a:ext cx="10619864" cy="769441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381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defTabSz="457200" hangingPunct="0">
              <a:spcAft>
                <a:spcPts val="600"/>
              </a:spcAft>
              <a:buClr>
                <a:schemeClr val="accent3">
                  <a:lumMod val="50000"/>
                </a:schemeClr>
              </a:buClr>
              <a:tabLst>
                <a:tab pos="444500" algn="l"/>
              </a:tabLst>
            </a:pPr>
            <a:r>
              <a:rPr lang="it-IT" sz="2200" kern="0" dirty="0">
                <a:solidFill>
                  <a:srgbClr val="000000"/>
                </a:solidFill>
                <a:latin typeface="Helvetica"/>
                <a:cs typeface="Helvetica"/>
                <a:sym typeface="Calibri"/>
              </a:rPr>
              <a:t>La comunicazione sul territorio dovrebbe essere ampliata, con riferimento alle opportunità offerte, ma per comunicare ai cittadini</a:t>
            </a:r>
          </a:p>
        </p:txBody>
      </p:sp>
      <p:sp>
        <p:nvSpPr>
          <p:cNvPr id="6" name="Rettangolo 5">
            <a:extLst>
              <a:ext uri="{FF2B5EF4-FFF2-40B4-BE49-F238E27FC236}">
                <a16:creationId xmlns:a16="http://schemas.microsoft.com/office/drawing/2014/main" id="{0F7F0266-1586-4446-B608-84C6FC773763}"/>
              </a:ext>
            </a:extLst>
          </p:cNvPr>
          <p:cNvSpPr/>
          <p:nvPr/>
        </p:nvSpPr>
        <p:spPr>
          <a:xfrm>
            <a:off x="767542" y="2742331"/>
            <a:ext cx="10619864" cy="769441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381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defTabSz="457200" hangingPunct="0">
              <a:spcAft>
                <a:spcPts val="600"/>
              </a:spcAft>
              <a:buClr>
                <a:schemeClr val="accent3">
                  <a:lumMod val="50000"/>
                </a:schemeClr>
              </a:buClr>
              <a:tabLst>
                <a:tab pos="444500" algn="l"/>
              </a:tabLst>
            </a:pPr>
            <a:r>
              <a:rPr lang="it-IT" sz="2200" kern="0" dirty="0">
                <a:solidFill>
                  <a:srgbClr val="000000"/>
                </a:solidFill>
                <a:latin typeface="Helvetica"/>
                <a:cs typeface="Helvetica"/>
                <a:sym typeface="Calibri"/>
              </a:rPr>
              <a:t>Istituzionalizzazione del confronto con il partenariato attraverso tavoli di confronto costanti anche in fase di attuazione.</a:t>
            </a:r>
          </a:p>
        </p:txBody>
      </p:sp>
      <p:sp>
        <p:nvSpPr>
          <p:cNvPr id="7" name="Rettangolo 6">
            <a:extLst>
              <a:ext uri="{FF2B5EF4-FFF2-40B4-BE49-F238E27FC236}">
                <a16:creationId xmlns:a16="http://schemas.microsoft.com/office/drawing/2014/main" id="{37624177-9DC1-4D15-8DED-7127626A0689}"/>
              </a:ext>
            </a:extLst>
          </p:cNvPr>
          <p:cNvSpPr/>
          <p:nvPr/>
        </p:nvSpPr>
        <p:spPr>
          <a:xfrm>
            <a:off x="767542" y="3696462"/>
            <a:ext cx="10619864" cy="769441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381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defTabSz="457200" hangingPunct="0">
              <a:spcAft>
                <a:spcPts val="600"/>
              </a:spcAft>
              <a:buClr>
                <a:schemeClr val="accent3">
                  <a:lumMod val="50000"/>
                </a:schemeClr>
              </a:buClr>
              <a:tabLst>
                <a:tab pos="444500" algn="l"/>
              </a:tabLst>
            </a:pPr>
            <a:r>
              <a:rPr lang="it-IT" sz="2200" kern="0" dirty="0">
                <a:solidFill>
                  <a:srgbClr val="000000"/>
                </a:solidFill>
                <a:latin typeface="Helvetica"/>
                <a:cs typeface="Helvetica"/>
                <a:sym typeface="Calibri"/>
              </a:rPr>
              <a:t>La visione unitaria della Strategia deve permanere anche in fase di attuazione sia a livello di AI sia a livello regionale attivando un sistema di monitoraggio unitario </a:t>
            </a:r>
          </a:p>
        </p:txBody>
      </p:sp>
      <p:sp>
        <p:nvSpPr>
          <p:cNvPr id="9" name="Rettangolo 8">
            <a:extLst>
              <a:ext uri="{FF2B5EF4-FFF2-40B4-BE49-F238E27FC236}">
                <a16:creationId xmlns:a16="http://schemas.microsoft.com/office/drawing/2014/main" id="{5209C5F2-8F60-42EC-B2ED-E3AFB737E55E}"/>
              </a:ext>
            </a:extLst>
          </p:cNvPr>
          <p:cNvSpPr/>
          <p:nvPr/>
        </p:nvSpPr>
        <p:spPr>
          <a:xfrm>
            <a:off x="3251198" y="1157530"/>
            <a:ext cx="5458691" cy="46166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381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ctr">
              <a:defRPr/>
            </a:pPr>
            <a:r>
              <a:rPr lang="it-IT" sz="2400" b="1" kern="0" dirty="0">
                <a:solidFill>
                  <a:srgbClr val="000000"/>
                </a:solidFill>
                <a:latin typeface="+mj-lt"/>
                <a:cs typeface="Calibri"/>
                <a:sym typeface="Calibri"/>
              </a:rPr>
              <a:t>Lezioni apprese</a:t>
            </a:r>
          </a:p>
        </p:txBody>
      </p:sp>
      <p:sp>
        <p:nvSpPr>
          <p:cNvPr id="2" name="Rettangolo 1">
            <a:extLst>
              <a:ext uri="{FF2B5EF4-FFF2-40B4-BE49-F238E27FC236}">
                <a16:creationId xmlns:a16="http://schemas.microsoft.com/office/drawing/2014/main" id="{333A39B1-135F-EBF9-752F-D45964719EBC}"/>
              </a:ext>
            </a:extLst>
          </p:cNvPr>
          <p:cNvSpPr/>
          <p:nvPr/>
        </p:nvSpPr>
        <p:spPr>
          <a:xfrm>
            <a:off x="767542" y="5961127"/>
            <a:ext cx="10619864" cy="769441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381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defTabSz="457200" hangingPunct="0">
              <a:spcAft>
                <a:spcPts val="600"/>
              </a:spcAft>
              <a:buClr>
                <a:schemeClr val="accent3">
                  <a:lumMod val="50000"/>
                </a:schemeClr>
              </a:buClr>
              <a:tabLst>
                <a:tab pos="444500" algn="l"/>
              </a:tabLst>
            </a:pPr>
            <a:r>
              <a:rPr lang="it-IT" sz="2200" kern="0" dirty="0">
                <a:solidFill>
                  <a:srgbClr val="000000"/>
                </a:solidFill>
                <a:latin typeface="Helvetica"/>
                <a:cs typeface="Helvetica"/>
                <a:sym typeface="Calibri"/>
              </a:rPr>
              <a:t>Interventi rivolti ai privati necessitano di maggiore condivisione tra strutture referenti per le azioni FESR / FSE e le AI: solo bandi dedicati rispondono a esigenze locali.</a:t>
            </a:r>
          </a:p>
        </p:txBody>
      </p:sp>
      <p:sp>
        <p:nvSpPr>
          <p:cNvPr id="5" name="Rettangolo 4">
            <a:extLst>
              <a:ext uri="{FF2B5EF4-FFF2-40B4-BE49-F238E27FC236}">
                <a16:creationId xmlns:a16="http://schemas.microsoft.com/office/drawing/2014/main" id="{B6A52160-CC7D-F6DE-EF96-B91044143427}"/>
              </a:ext>
            </a:extLst>
          </p:cNvPr>
          <p:cNvSpPr/>
          <p:nvPr/>
        </p:nvSpPr>
        <p:spPr>
          <a:xfrm>
            <a:off x="767542" y="4644931"/>
            <a:ext cx="10619864" cy="1107996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381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defTabSz="457200" hangingPunct="0">
              <a:spcAft>
                <a:spcPts val="600"/>
              </a:spcAft>
              <a:buClr>
                <a:schemeClr val="accent3">
                  <a:lumMod val="50000"/>
                </a:schemeClr>
              </a:buClr>
              <a:tabLst>
                <a:tab pos="444500" algn="l"/>
              </a:tabLst>
            </a:pPr>
            <a:r>
              <a:rPr lang="it-IT" sz="2200" kern="0" dirty="0">
                <a:solidFill>
                  <a:srgbClr val="000000"/>
                </a:solidFill>
                <a:latin typeface="Helvetica"/>
                <a:cs typeface="Helvetica"/>
                <a:sym typeface="Calibri"/>
              </a:rPr>
              <a:t>La burocrazia rappresenta ancora un limite per l’attuazione di strategie complesse, soprattutto per gli enti di piccole dimensioni: la SNAI dovrebbe essere sempre più laboratorio di semplificazione e agevolare il rapporto tra enti pubblici e loro territorio.</a:t>
            </a:r>
          </a:p>
        </p:txBody>
      </p:sp>
    </p:spTree>
    <p:extLst>
      <p:ext uri="{BB962C8B-B14F-4D97-AF65-F5344CB8AC3E}">
        <p14:creationId xmlns:p14="http://schemas.microsoft.com/office/powerpoint/2010/main" val="591345095"/>
      </p:ext>
    </p:extLst>
  </p:cSld>
  <p:clrMapOvr>
    <a:masterClrMapping/>
  </p:clrMapOvr>
  <p:transition spd="slow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tangolo 2">
            <a:extLst>
              <a:ext uri="{FF2B5EF4-FFF2-40B4-BE49-F238E27FC236}">
                <a16:creationId xmlns:a16="http://schemas.microsoft.com/office/drawing/2014/main" id="{8781959E-FD48-4810-87F9-D3D6FEB7927E}"/>
              </a:ext>
            </a:extLst>
          </p:cNvPr>
          <p:cNvSpPr/>
          <p:nvPr/>
        </p:nvSpPr>
        <p:spPr>
          <a:xfrm>
            <a:off x="3871156" y="4815959"/>
            <a:ext cx="454688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2400" b="1" dirty="0">
                <a:latin typeface="Helvetica" pitchFamily="34" charset="0"/>
                <a:ea typeface="MS Mincho" panose="02020609040205080304" pitchFamily="49" charset="-128"/>
                <a:cs typeface="Arial" panose="020B0604020202020204" pitchFamily="34" charset="0"/>
                <a:hlinkClick r:id="rId3"/>
              </a:rPr>
              <a:t>www.fesr.regione.lombardia.it</a:t>
            </a:r>
            <a:endParaRPr lang="it-IT" sz="2400" dirty="0"/>
          </a:p>
        </p:txBody>
      </p:sp>
    </p:spTree>
    <p:extLst>
      <p:ext uri="{BB962C8B-B14F-4D97-AF65-F5344CB8AC3E}">
        <p14:creationId xmlns:p14="http://schemas.microsoft.com/office/powerpoint/2010/main" val="3409920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hape 117">
            <a:extLst>
              <a:ext uri="{FF2B5EF4-FFF2-40B4-BE49-F238E27FC236}">
                <a16:creationId xmlns:a16="http://schemas.microsoft.com/office/drawing/2014/main" id="{21C992F8-32D2-4FFF-AD93-5CF457251837}"/>
              </a:ext>
            </a:extLst>
          </p:cNvPr>
          <p:cNvSpPr/>
          <p:nvPr/>
        </p:nvSpPr>
        <p:spPr>
          <a:xfrm>
            <a:off x="557474" y="785210"/>
            <a:ext cx="11040001" cy="1"/>
          </a:xfrm>
          <a:prstGeom prst="line">
            <a:avLst/>
          </a:prstGeom>
          <a:ln w="76200">
            <a:solidFill>
              <a:srgbClr val="D9D9D9"/>
            </a:solidFill>
            <a:miter/>
          </a:ln>
        </p:spPr>
        <p:txBody>
          <a:bodyPr tIns="45720" bIns="45720"/>
          <a:lstStyle/>
          <a:p>
            <a:pPr>
              <a:defRPr/>
            </a:pPr>
            <a:endParaRPr sz="2400" kern="0">
              <a:solidFill>
                <a:sysClr val="windowText" lastClr="000000"/>
              </a:solidFill>
              <a:latin typeface="+mj-lt"/>
              <a:cs typeface="Calibri"/>
              <a:sym typeface="Calibri"/>
            </a:endParaRPr>
          </a:p>
        </p:txBody>
      </p:sp>
      <p:sp>
        <p:nvSpPr>
          <p:cNvPr id="12" name="Shape 174">
            <a:extLst>
              <a:ext uri="{FF2B5EF4-FFF2-40B4-BE49-F238E27FC236}">
                <a16:creationId xmlns:a16="http://schemas.microsoft.com/office/drawing/2014/main" id="{380E9FB9-9F99-404E-82E8-2B18DE89586B}"/>
              </a:ext>
            </a:extLst>
          </p:cNvPr>
          <p:cNvSpPr/>
          <p:nvPr/>
        </p:nvSpPr>
        <p:spPr>
          <a:xfrm>
            <a:off x="557474" y="411507"/>
            <a:ext cx="11040001" cy="400110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tIns="45720" bIns="45720">
            <a:spAutoFit/>
          </a:bodyPr>
          <a:lstStyle/>
          <a:p>
            <a:pPr lvl="0">
              <a:defRPr sz="3200" b="1">
                <a:latin typeface="+mn-lt"/>
                <a:ea typeface="+mn-ea"/>
                <a:cs typeface="+mn-cs"/>
                <a:sym typeface="Helvetica"/>
              </a:defRPr>
            </a:pPr>
            <a:r>
              <a:rPr lang="it-IT" sz="2000" b="1" kern="0" dirty="0">
                <a:solidFill>
                  <a:srgbClr val="000000"/>
                </a:solidFill>
                <a:latin typeface="Helvetica" panose="020B0604020202020204" pitchFamily="34" charset="0"/>
                <a:cs typeface="Helvetica" panose="020B0604020202020204" pitchFamily="34" charset="0"/>
                <a:sym typeface="Helvetica"/>
              </a:rPr>
              <a:t>ASSE I </a:t>
            </a:r>
            <a:r>
              <a:rPr lang="it-IT" sz="2000" b="1" dirty="0">
                <a:latin typeface="Helvetica" panose="020B0604020202020204" pitchFamily="34" charset="0"/>
                <a:cs typeface="Helvetica" panose="020B0604020202020204" pitchFamily="34" charset="0"/>
                <a:sym typeface="Helvetica"/>
              </a:rPr>
              <a:t>– Rafforzare la ricerca, lo sviluppo tecnologico e l’innovazione</a:t>
            </a:r>
            <a:endParaRPr sz="2000" b="1" kern="0" dirty="0">
              <a:solidFill>
                <a:srgbClr val="000000"/>
              </a:solidFill>
              <a:latin typeface="Helvetica" panose="020B0604020202020204" pitchFamily="34" charset="0"/>
              <a:cs typeface="Helvetica" panose="020B0604020202020204" pitchFamily="34" charset="0"/>
              <a:sym typeface="Helvetica"/>
            </a:endParaRPr>
          </a:p>
        </p:txBody>
      </p:sp>
      <p:grpSp>
        <p:nvGrpSpPr>
          <p:cNvPr id="2" name="Gruppo 1">
            <a:extLst>
              <a:ext uri="{FF2B5EF4-FFF2-40B4-BE49-F238E27FC236}">
                <a16:creationId xmlns:a16="http://schemas.microsoft.com/office/drawing/2014/main" id="{7CEF41E9-E4ED-4A97-892C-CB1E82F3860C}"/>
              </a:ext>
            </a:extLst>
          </p:cNvPr>
          <p:cNvGrpSpPr/>
          <p:nvPr/>
        </p:nvGrpSpPr>
        <p:grpSpPr>
          <a:xfrm>
            <a:off x="557474" y="1481058"/>
            <a:ext cx="11049263" cy="4377759"/>
            <a:chOff x="548210" y="1151436"/>
            <a:chExt cx="11049263" cy="4377759"/>
          </a:xfrm>
        </p:grpSpPr>
        <p:sp>
          <p:nvSpPr>
            <p:cNvPr id="13" name="Rettangolo 12">
              <a:extLst>
                <a:ext uri="{FF2B5EF4-FFF2-40B4-BE49-F238E27FC236}">
                  <a16:creationId xmlns:a16="http://schemas.microsoft.com/office/drawing/2014/main" id="{E36EE92E-1C5B-4EEA-82C7-E6BCCB6F9FC2}"/>
                </a:ext>
              </a:extLst>
            </p:cNvPr>
            <p:cNvSpPr/>
            <p:nvPr/>
          </p:nvSpPr>
          <p:spPr>
            <a:xfrm>
              <a:off x="557472" y="1151436"/>
              <a:ext cx="11040001" cy="2092881"/>
            </a:xfrm>
            <a:prstGeom prst="rect">
              <a:avLst/>
            </a:prstGeom>
            <a:solidFill>
              <a:srgbClr val="FFE38B"/>
            </a:solidFill>
            <a:ln w="28575">
              <a:solidFill>
                <a:srgbClr val="FFC000"/>
              </a:solidFill>
            </a:ln>
          </p:spPr>
          <p:txBody>
            <a:bodyPr wrap="square">
              <a:spAutoFit/>
            </a:bodyPr>
            <a:lstStyle/>
            <a:p>
              <a:pPr marL="519113" lvl="1" indent="-342900" algn="just">
                <a:spcAft>
                  <a:spcPts val="300"/>
                </a:spcAft>
                <a:buFont typeface="Wingdings" panose="05000000000000000000" pitchFamily="2" charset="2"/>
                <a:buChar char="§"/>
              </a:pPr>
              <a:r>
                <a:rPr lang="it-IT" sz="20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Helvetica"/>
                </a:rPr>
                <a:t>ricognizione dello stato di attuazione dei bandi in corso, focus su:</a:t>
              </a:r>
            </a:p>
            <a:p>
              <a:pPr marL="976313" lvl="2" indent="-342900" algn="just">
                <a:spcAft>
                  <a:spcPts val="300"/>
                </a:spcAft>
                <a:buFont typeface="Wingdings" panose="05000000000000000000" pitchFamily="2" charset="2"/>
                <a:buChar char="ü"/>
              </a:pPr>
              <a:r>
                <a:rPr lang="it-IT" sz="20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Helvetica"/>
                </a:rPr>
                <a:t>il progetto FISVAL, un caso di integrazione di filiera;</a:t>
              </a:r>
            </a:p>
            <a:p>
              <a:pPr marL="976313" lvl="2" indent="-342900" algn="just">
                <a:spcAft>
                  <a:spcPts val="300"/>
                </a:spcAft>
                <a:buFont typeface="Wingdings" panose="05000000000000000000" pitchFamily="2" charset="2"/>
                <a:buChar char="ü"/>
              </a:pPr>
              <a:r>
                <a:rPr lang="it-IT" sz="20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Helvetica"/>
                </a:rPr>
                <a:t>il tema delle ‘tecnologie </a:t>
              </a:r>
              <a:r>
                <a:rPr lang="it-IT" sz="20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Helvetica"/>
                </a:rPr>
                <a:t>verdi’</a:t>
              </a:r>
              <a:r>
                <a:rPr lang="it-IT" sz="20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Helvetica"/>
                </a:rPr>
                <a:t> e della premialità ambientale  (</a:t>
              </a:r>
              <a:r>
                <a:rPr lang="it-IT" sz="20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Helvetica"/>
                </a:rPr>
                <a:t>Innodriver</a:t>
              </a:r>
              <a:r>
                <a:rPr lang="it-IT" sz="20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Helvetica"/>
                </a:rPr>
                <a:t> C, Brevetti 2021);</a:t>
              </a:r>
            </a:p>
            <a:p>
              <a:pPr marL="976313" lvl="2" indent="-342900" algn="just">
                <a:spcAft>
                  <a:spcPts val="300"/>
                </a:spcAft>
                <a:buFont typeface="Wingdings" panose="05000000000000000000" pitchFamily="2" charset="2"/>
                <a:buChar char="ü"/>
              </a:pPr>
              <a:r>
                <a:rPr lang="it-IT" sz="20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Helvetica"/>
                </a:rPr>
                <a:t>il ruolo dei Cluster Tecnologici nei bandi dell’Asse I e</a:t>
              </a:r>
            </a:p>
            <a:p>
              <a:pPr marL="976313" lvl="2" indent="-342900" algn="just">
                <a:spcAft>
                  <a:spcPts val="300"/>
                </a:spcAft>
                <a:buFont typeface="Wingdings" panose="05000000000000000000" pitchFamily="2" charset="2"/>
                <a:buChar char="ü"/>
              </a:pPr>
              <a:r>
                <a:rPr lang="it-IT" sz="20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Helvetica"/>
                </a:rPr>
                <a:t>l’innovazione nella PA (azione su IRCCS e su PCP).</a:t>
              </a:r>
            </a:p>
          </p:txBody>
        </p:sp>
        <p:sp>
          <p:nvSpPr>
            <p:cNvPr id="20" name="Rettangolo 19">
              <a:extLst>
                <a:ext uri="{FF2B5EF4-FFF2-40B4-BE49-F238E27FC236}">
                  <a16:creationId xmlns:a16="http://schemas.microsoft.com/office/drawing/2014/main" id="{D72249B3-F195-47F4-A28C-90F7785A5B7B}"/>
                </a:ext>
              </a:extLst>
            </p:cNvPr>
            <p:cNvSpPr/>
            <p:nvPr/>
          </p:nvSpPr>
          <p:spPr>
            <a:xfrm>
              <a:off x="548210" y="3474786"/>
              <a:ext cx="11040001" cy="2054409"/>
            </a:xfrm>
            <a:prstGeom prst="rect">
              <a:avLst/>
            </a:prstGeom>
            <a:solidFill>
              <a:srgbClr val="FFE38B"/>
            </a:solidFill>
            <a:ln w="19050">
              <a:solidFill>
                <a:srgbClr val="FFC000"/>
              </a:solidFill>
            </a:ln>
          </p:spPr>
          <p:txBody>
            <a:bodyPr wrap="square">
              <a:spAutoFit/>
            </a:bodyPr>
            <a:lstStyle/>
            <a:p>
              <a:pPr marL="519113" lvl="1" indent="-342900" algn="just">
                <a:spcAft>
                  <a:spcPts val="300"/>
                </a:spcAft>
                <a:buFont typeface="Wingdings" panose="05000000000000000000" pitchFamily="2" charset="2"/>
                <a:buChar char="§"/>
              </a:pPr>
              <a:r>
                <a:rPr lang="it-IT" sz="20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Helvetica"/>
                </a:rPr>
                <a:t>Si conferma il ruolo centrale svolto dall’amministrazione</a:t>
              </a:r>
            </a:p>
            <a:p>
              <a:pPr marL="976313" lvl="2" indent="-342900" algn="just">
                <a:spcAft>
                  <a:spcPts val="300"/>
                </a:spcAft>
                <a:buFont typeface="Wingdings" panose="05000000000000000000" pitchFamily="2" charset="2"/>
                <a:buChar char="ü"/>
              </a:pPr>
              <a:r>
                <a:rPr lang="it-IT" sz="20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Helvetica"/>
                </a:rPr>
                <a:t>rafforzamento dell’eco-sistema dell’innovazione lombardo </a:t>
              </a:r>
              <a:r>
                <a:rPr lang="it-IT" sz="20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Helvetica"/>
                </a:rPr>
                <a:t>e</a:t>
              </a:r>
            </a:p>
            <a:p>
              <a:pPr marL="976313" lvl="2" indent="-342900" algn="just">
                <a:spcAft>
                  <a:spcPts val="300"/>
                </a:spcAft>
                <a:buFont typeface="Wingdings" panose="05000000000000000000" pitchFamily="2" charset="2"/>
                <a:buChar char="ü"/>
              </a:pPr>
              <a:r>
                <a:rPr lang="it-IT" sz="20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Helvetica"/>
                </a:rPr>
                <a:t>le </a:t>
              </a:r>
              <a:r>
                <a:rPr lang="it-IT" sz="20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Helvetica"/>
                </a:rPr>
                <a:t>aggregazioni</a:t>
              </a:r>
            </a:p>
            <a:p>
              <a:pPr marL="176213" lvl="1" algn="just">
                <a:spcAft>
                  <a:spcPts val="300"/>
                </a:spcAft>
              </a:pPr>
              <a:r>
                <a:rPr lang="it-IT" sz="20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Helvetica"/>
                </a:rPr>
                <a:t>Con misure innovative per far fronte ai fabbisogni interni di innovazione e utilizzando lo strumento delle premialità nella valutazione delle proposte progettuali, per incentivare alcuni obiettivi e temi chiave.</a:t>
              </a:r>
            </a:p>
          </p:txBody>
        </p:sp>
      </p:grpSp>
      <p:sp>
        <p:nvSpPr>
          <p:cNvPr id="21" name="Rettangolo 20">
            <a:extLst>
              <a:ext uri="{FF2B5EF4-FFF2-40B4-BE49-F238E27FC236}">
                <a16:creationId xmlns:a16="http://schemas.microsoft.com/office/drawing/2014/main" id="{75112922-7F67-40EE-81FC-B8C3222A665D}"/>
              </a:ext>
            </a:extLst>
          </p:cNvPr>
          <p:cNvSpPr/>
          <p:nvPr/>
        </p:nvSpPr>
        <p:spPr>
          <a:xfrm>
            <a:off x="3193760" y="902302"/>
            <a:ext cx="5785950" cy="461665"/>
          </a:xfrm>
          <a:prstGeom prst="rect">
            <a:avLst/>
          </a:prstGeom>
          <a:ln w="28575">
            <a:solidFill>
              <a:srgbClr val="FFC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defTabSz="457200" hangingPunct="0">
              <a:defRPr/>
            </a:pPr>
            <a:r>
              <a:rPr lang="it-IT" sz="2400" b="1" kern="0" dirty="0">
                <a:solidFill>
                  <a:srgbClr val="000000"/>
                </a:solidFill>
                <a:latin typeface="Helvetica" panose="020B0604020202020204" pitchFamily="34" charset="0"/>
                <a:cs typeface="Helvetica" panose="020B0604020202020204" pitchFamily="34" charset="0"/>
                <a:sym typeface="Calibri"/>
              </a:rPr>
              <a:t>Principali risultati della valutazione</a:t>
            </a:r>
          </a:p>
        </p:txBody>
      </p:sp>
    </p:spTree>
    <p:extLst>
      <p:ext uri="{BB962C8B-B14F-4D97-AF65-F5344CB8AC3E}">
        <p14:creationId xmlns:p14="http://schemas.microsoft.com/office/powerpoint/2010/main" val="2168903208"/>
      </p:ext>
    </p:extLst>
  </p:cSld>
  <p:clrMapOvr>
    <a:masterClrMapping/>
  </p:clrMapOvr>
  <p:transition spd="slow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hape 117">
            <a:extLst>
              <a:ext uri="{FF2B5EF4-FFF2-40B4-BE49-F238E27FC236}">
                <a16:creationId xmlns:a16="http://schemas.microsoft.com/office/drawing/2014/main" id="{21C992F8-32D2-4FFF-AD93-5CF457251837}"/>
              </a:ext>
            </a:extLst>
          </p:cNvPr>
          <p:cNvSpPr/>
          <p:nvPr/>
        </p:nvSpPr>
        <p:spPr>
          <a:xfrm>
            <a:off x="557474" y="785210"/>
            <a:ext cx="11040001" cy="1"/>
          </a:xfrm>
          <a:prstGeom prst="line">
            <a:avLst/>
          </a:prstGeom>
          <a:ln w="76200">
            <a:solidFill>
              <a:srgbClr val="D9D9D9"/>
            </a:solidFill>
            <a:miter/>
          </a:ln>
        </p:spPr>
        <p:txBody>
          <a:bodyPr tIns="45720" bIns="45720"/>
          <a:lstStyle/>
          <a:p>
            <a:pPr>
              <a:defRPr/>
            </a:pPr>
            <a:endParaRPr sz="2400" kern="0">
              <a:solidFill>
                <a:sysClr val="windowText" lastClr="000000"/>
              </a:solidFill>
              <a:latin typeface="+mj-lt"/>
              <a:cs typeface="Calibri"/>
              <a:sym typeface="Calibri"/>
            </a:endParaRPr>
          </a:p>
        </p:txBody>
      </p:sp>
      <p:sp>
        <p:nvSpPr>
          <p:cNvPr id="12" name="Shape 174">
            <a:extLst>
              <a:ext uri="{FF2B5EF4-FFF2-40B4-BE49-F238E27FC236}">
                <a16:creationId xmlns:a16="http://schemas.microsoft.com/office/drawing/2014/main" id="{380E9FB9-9F99-404E-82E8-2B18DE89586B}"/>
              </a:ext>
            </a:extLst>
          </p:cNvPr>
          <p:cNvSpPr/>
          <p:nvPr/>
        </p:nvSpPr>
        <p:spPr>
          <a:xfrm>
            <a:off x="557474" y="411507"/>
            <a:ext cx="11040001" cy="400110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tIns="45720" bIns="45720">
            <a:spAutoFit/>
          </a:bodyPr>
          <a:lstStyle/>
          <a:p>
            <a:pPr lvl="0">
              <a:defRPr sz="3200" b="1">
                <a:latin typeface="+mn-lt"/>
                <a:ea typeface="+mn-ea"/>
                <a:cs typeface="+mn-cs"/>
                <a:sym typeface="Helvetica"/>
              </a:defRPr>
            </a:pPr>
            <a:r>
              <a:rPr lang="it-IT" sz="2000" b="1" kern="0" dirty="0">
                <a:solidFill>
                  <a:srgbClr val="000000"/>
                </a:solidFill>
                <a:latin typeface="Helvetica" panose="020B0604020202020204" pitchFamily="34" charset="0"/>
                <a:cs typeface="Helvetica" panose="020B0604020202020204" pitchFamily="34" charset="0"/>
                <a:sym typeface="Helvetica"/>
              </a:rPr>
              <a:t>ASSE I </a:t>
            </a:r>
            <a:r>
              <a:rPr lang="it-IT" sz="2000" b="1" dirty="0">
                <a:latin typeface="Helvetica" panose="020B0604020202020204" pitchFamily="34" charset="0"/>
                <a:cs typeface="Helvetica" panose="020B0604020202020204" pitchFamily="34" charset="0"/>
                <a:sym typeface="Helvetica"/>
              </a:rPr>
              <a:t>– Rafforzare la ricerca, lo sviluppo tecnologico e l’innovazione</a:t>
            </a:r>
            <a:endParaRPr sz="2000" b="1" kern="0" dirty="0">
              <a:solidFill>
                <a:srgbClr val="000000"/>
              </a:solidFill>
              <a:latin typeface="Helvetica" panose="020B0604020202020204" pitchFamily="34" charset="0"/>
              <a:cs typeface="Helvetica" panose="020B0604020202020204" pitchFamily="34" charset="0"/>
              <a:sym typeface="Helvetica"/>
            </a:endParaRPr>
          </a:p>
        </p:txBody>
      </p:sp>
      <p:sp>
        <p:nvSpPr>
          <p:cNvPr id="13" name="Rettangolo 12">
            <a:extLst>
              <a:ext uri="{FF2B5EF4-FFF2-40B4-BE49-F238E27FC236}">
                <a16:creationId xmlns:a16="http://schemas.microsoft.com/office/drawing/2014/main" id="{E36EE92E-1C5B-4EEA-82C7-E6BCCB6F9FC2}"/>
              </a:ext>
            </a:extLst>
          </p:cNvPr>
          <p:cNvSpPr/>
          <p:nvPr/>
        </p:nvSpPr>
        <p:spPr>
          <a:xfrm>
            <a:off x="566736" y="1481058"/>
            <a:ext cx="11040001" cy="1092607"/>
          </a:xfrm>
          <a:prstGeom prst="rect">
            <a:avLst/>
          </a:prstGeom>
          <a:solidFill>
            <a:srgbClr val="FFE38B"/>
          </a:solidFill>
          <a:ln w="19050">
            <a:solidFill>
              <a:srgbClr val="FFC000"/>
            </a:solidFill>
          </a:ln>
        </p:spPr>
        <p:txBody>
          <a:bodyPr wrap="square">
            <a:spAutoFit/>
          </a:bodyPr>
          <a:lstStyle/>
          <a:p>
            <a:pPr marL="446088" lvl="1" indent="-269875" algn="just">
              <a:spcAft>
                <a:spcPts val="300"/>
              </a:spcAft>
              <a:buFont typeface="Wingdings" panose="05000000000000000000" pitchFamily="2" charset="2"/>
              <a:buChar char="§"/>
            </a:pPr>
            <a:r>
              <a:rPr lang="it-IT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"/>
              </a:rPr>
              <a:t>facilitazione collaborazione tra soggetti dell’eco-sistema della R&amp;S&amp;I</a:t>
            </a:r>
          </a:p>
          <a:p>
            <a:pPr marL="976313" lvl="2" indent="-342900" algn="just">
              <a:spcAft>
                <a:spcPts val="300"/>
              </a:spcAft>
              <a:buFont typeface="Wingdings" panose="05000000000000000000" pitchFamily="2" charset="2"/>
              <a:buChar char="ü"/>
            </a:pPr>
            <a:r>
              <a:rPr lang="it-IT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"/>
              </a:rPr>
              <a:t>incentivando un approccio ‘di filiera’ (progetto FISVAL),</a:t>
            </a:r>
          </a:p>
          <a:p>
            <a:pPr marL="976313" lvl="2" indent="-342900" algn="just">
              <a:spcAft>
                <a:spcPts val="300"/>
              </a:spcAft>
              <a:buFont typeface="Wingdings" panose="05000000000000000000" pitchFamily="2" charset="2"/>
              <a:buChar char="ü"/>
            </a:pPr>
            <a:r>
              <a:rPr lang="it-IT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"/>
              </a:rPr>
              <a:t>promuovendo la cooperazione in settori specifici es salute (IRCCS).</a:t>
            </a:r>
          </a:p>
        </p:txBody>
      </p:sp>
      <p:sp>
        <p:nvSpPr>
          <p:cNvPr id="21" name="Rettangolo 20">
            <a:extLst>
              <a:ext uri="{FF2B5EF4-FFF2-40B4-BE49-F238E27FC236}">
                <a16:creationId xmlns:a16="http://schemas.microsoft.com/office/drawing/2014/main" id="{75112922-7F67-40EE-81FC-B8C3222A665D}"/>
              </a:ext>
            </a:extLst>
          </p:cNvPr>
          <p:cNvSpPr/>
          <p:nvPr/>
        </p:nvSpPr>
        <p:spPr>
          <a:xfrm>
            <a:off x="3193760" y="902302"/>
            <a:ext cx="5785950" cy="461665"/>
          </a:xfrm>
          <a:prstGeom prst="rect">
            <a:avLst/>
          </a:prstGeom>
          <a:ln w="28575">
            <a:solidFill>
              <a:srgbClr val="FFC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defTabSz="457200" hangingPunct="0">
              <a:defRPr/>
            </a:pPr>
            <a:r>
              <a:rPr lang="it-IT" sz="2400" b="1" kern="0" dirty="0">
                <a:solidFill>
                  <a:srgbClr val="000000"/>
                </a:solidFill>
                <a:latin typeface="Helvetica" panose="020B0604020202020204" pitchFamily="34" charset="0"/>
                <a:cs typeface="Helvetica" panose="020B0604020202020204" pitchFamily="34" charset="0"/>
                <a:sym typeface="Calibri"/>
              </a:rPr>
              <a:t>Lezioni apprese</a:t>
            </a:r>
          </a:p>
        </p:txBody>
      </p:sp>
      <p:sp>
        <p:nvSpPr>
          <p:cNvPr id="3" name="Rettangolo 2">
            <a:extLst>
              <a:ext uri="{FF2B5EF4-FFF2-40B4-BE49-F238E27FC236}">
                <a16:creationId xmlns:a16="http://schemas.microsoft.com/office/drawing/2014/main" id="{F48BF3FA-BC0E-E07B-9BD2-720F2DDF8893}"/>
              </a:ext>
            </a:extLst>
          </p:cNvPr>
          <p:cNvSpPr/>
          <p:nvPr/>
        </p:nvSpPr>
        <p:spPr>
          <a:xfrm>
            <a:off x="557472" y="2833091"/>
            <a:ext cx="11040001" cy="707886"/>
          </a:xfrm>
          <a:prstGeom prst="rect">
            <a:avLst/>
          </a:prstGeom>
          <a:solidFill>
            <a:srgbClr val="FFE38B"/>
          </a:solidFill>
          <a:ln w="19050">
            <a:solidFill>
              <a:srgbClr val="FFC000"/>
            </a:solidFill>
          </a:ln>
        </p:spPr>
        <p:txBody>
          <a:bodyPr wrap="square">
            <a:spAutoFit/>
          </a:bodyPr>
          <a:lstStyle/>
          <a:p>
            <a:pPr marL="446088" lvl="1" indent="-269875" algn="just">
              <a:spcAft>
                <a:spcPts val="300"/>
              </a:spcAft>
              <a:buFont typeface="Wingdings" panose="05000000000000000000" pitchFamily="2" charset="2"/>
              <a:buChar char="§"/>
            </a:pPr>
            <a:r>
              <a:rPr lang="it-IT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"/>
              </a:rPr>
              <a:t>sperimentazione misure innovative per collaborazioni inedite (azione su IRCCS) e l’incontro tra i fabbisogni interni alla PA e l’offerta di soluzioni tecnologiche innovative (azione su PCP).</a:t>
            </a:r>
          </a:p>
        </p:txBody>
      </p:sp>
      <p:sp>
        <p:nvSpPr>
          <p:cNvPr id="4" name="Rettangolo 3">
            <a:extLst>
              <a:ext uri="{FF2B5EF4-FFF2-40B4-BE49-F238E27FC236}">
                <a16:creationId xmlns:a16="http://schemas.microsoft.com/office/drawing/2014/main" id="{D7242506-2D13-E7BF-3EEF-4BED0B2F3580}"/>
              </a:ext>
            </a:extLst>
          </p:cNvPr>
          <p:cNvSpPr/>
          <p:nvPr/>
        </p:nvSpPr>
        <p:spPr>
          <a:xfrm>
            <a:off x="557471" y="3800403"/>
            <a:ext cx="11040001" cy="707886"/>
          </a:xfrm>
          <a:prstGeom prst="rect">
            <a:avLst/>
          </a:prstGeom>
          <a:solidFill>
            <a:srgbClr val="FFE38B"/>
          </a:solidFill>
          <a:ln w="19050">
            <a:solidFill>
              <a:srgbClr val="FFC000"/>
            </a:solidFill>
          </a:ln>
        </p:spPr>
        <p:txBody>
          <a:bodyPr wrap="square">
            <a:spAutoFit/>
          </a:bodyPr>
          <a:lstStyle/>
          <a:p>
            <a:pPr marL="446088" lvl="1" indent="-269875" algn="just">
              <a:spcAft>
                <a:spcPts val="300"/>
              </a:spcAft>
              <a:buFont typeface="Wingdings" panose="05000000000000000000" pitchFamily="2" charset="2"/>
              <a:buChar char="§"/>
            </a:pPr>
            <a:r>
              <a:rPr lang="it-IT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"/>
              </a:rPr>
              <a:t>Supporto nascita e consolidamento dei Cluster Tecnologici incentivando partecipazione nei bandi di finanziamento dell’Asse I (anche tramite premialità).</a:t>
            </a:r>
          </a:p>
        </p:txBody>
      </p:sp>
      <p:sp>
        <p:nvSpPr>
          <p:cNvPr id="5" name="Rettangolo 4">
            <a:extLst>
              <a:ext uri="{FF2B5EF4-FFF2-40B4-BE49-F238E27FC236}">
                <a16:creationId xmlns:a16="http://schemas.microsoft.com/office/drawing/2014/main" id="{47A386BD-0568-70C0-0EBA-BD6736469D92}"/>
              </a:ext>
            </a:extLst>
          </p:cNvPr>
          <p:cNvSpPr/>
          <p:nvPr/>
        </p:nvSpPr>
        <p:spPr>
          <a:xfrm>
            <a:off x="566736" y="4756253"/>
            <a:ext cx="11040001" cy="1015663"/>
          </a:xfrm>
          <a:prstGeom prst="rect">
            <a:avLst/>
          </a:prstGeom>
          <a:solidFill>
            <a:srgbClr val="FFE38B"/>
          </a:solidFill>
          <a:ln w="19050">
            <a:solidFill>
              <a:srgbClr val="FFC000"/>
            </a:solidFill>
          </a:ln>
        </p:spPr>
        <p:txBody>
          <a:bodyPr wrap="square">
            <a:spAutoFit/>
          </a:bodyPr>
          <a:lstStyle/>
          <a:p>
            <a:pPr marL="446088" lvl="1" indent="-269875" algn="just">
              <a:spcAft>
                <a:spcPts val="300"/>
              </a:spcAft>
              <a:buFont typeface="Wingdings" panose="05000000000000000000" pitchFamily="2" charset="2"/>
              <a:buChar char="§"/>
            </a:pPr>
            <a:r>
              <a:rPr lang="it-IT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"/>
              </a:rPr>
              <a:t>Attenzione sostenibilità ambientale: premialità, mappatura dei brevetti ‘verdi’ (bandi </a:t>
            </a:r>
            <a:r>
              <a:rPr lang="it-IT" sz="2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Helvetica"/>
              </a:rPr>
              <a:t>Innodriver</a:t>
            </a:r>
            <a:r>
              <a:rPr lang="it-IT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"/>
              </a:rPr>
              <a:t> C e Brevetti 2021): il n di progetti che ha ottenuto premialità ambientale è aumentato, così come la quota di brevetti che rientra tra le ‘tecnologie </a:t>
            </a:r>
            <a:r>
              <a:rPr lang="it-IT" sz="2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Helvetica"/>
              </a:rPr>
              <a:t>verdi’</a:t>
            </a:r>
            <a:r>
              <a:rPr lang="it-IT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793346899"/>
      </p:ext>
    </p:extLst>
  </p:cSld>
  <p:clrMapOvr>
    <a:masterClrMapping/>
  </p:clrMapOvr>
  <p:transition spd="slow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hape 117">
            <a:extLst>
              <a:ext uri="{FF2B5EF4-FFF2-40B4-BE49-F238E27FC236}">
                <a16:creationId xmlns:a16="http://schemas.microsoft.com/office/drawing/2014/main" id="{95F22DFD-7331-4F05-B6C7-705B13C2678D}"/>
              </a:ext>
            </a:extLst>
          </p:cNvPr>
          <p:cNvSpPr/>
          <p:nvPr/>
        </p:nvSpPr>
        <p:spPr>
          <a:xfrm>
            <a:off x="557471" y="1084510"/>
            <a:ext cx="11040001" cy="1"/>
          </a:xfrm>
          <a:prstGeom prst="line">
            <a:avLst/>
          </a:prstGeom>
          <a:ln w="76200">
            <a:solidFill>
              <a:srgbClr val="D9D9D9"/>
            </a:solidFill>
            <a:miter/>
          </a:ln>
        </p:spPr>
        <p:txBody>
          <a:bodyPr tIns="45720" bIns="45720"/>
          <a:lstStyle/>
          <a:p>
            <a:pPr>
              <a:defRPr/>
            </a:pPr>
            <a:endParaRPr sz="900" kern="0">
              <a:solidFill>
                <a:sysClr val="windowText" lastClr="000000"/>
              </a:solidFill>
              <a:latin typeface="+mj-lt"/>
              <a:cs typeface="Calibri"/>
              <a:sym typeface="Calibri"/>
            </a:endParaRPr>
          </a:p>
        </p:txBody>
      </p:sp>
      <p:sp>
        <p:nvSpPr>
          <p:cNvPr id="12" name="Shape 174">
            <a:extLst>
              <a:ext uri="{FF2B5EF4-FFF2-40B4-BE49-F238E27FC236}">
                <a16:creationId xmlns:a16="http://schemas.microsoft.com/office/drawing/2014/main" id="{EB224A91-C59F-455C-B56A-0529B342175C}"/>
              </a:ext>
            </a:extLst>
          </p:cNvPr>
          <p:cNvSpPr/>
          <p:nvPr/>
        </p:nvSpPr>
        <p:spPr>
          <a:xfrm>
            <a:off x="557472" y="376625"/>
            <a:ext cx="11040001" cy="707886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tIns="45720" bIns="45720">
            <a:spAutoFit/>
          </a:bodyPr>
          <a:lstStyle/>
          <a:p>
            <a:pPr lvl="0">
              <a:defRPr sz="3200" b="1">
                <a:latin typeface="+mn-lt"/>
                <a:ea typeface="+mn-ea"/>
                <a:cs typeface="+mn-cs"/>
                <a:sym typeface="Helvetica"/>
              </a:defRPr>
            </a:pPr>
            <a:r>
              <a:rPr lang="it-IT" sz="2000" b="1" kern="0" dirty="0">
                <a:solidFill>
                  <a:srgbClr val="000000"/>
                </a:solidFill>
                <a:latin typeface="Helvetica" panose="020B0604020202020204" pitchFamily="34" charset="0"/>
                <a:cs typeface="Helvetica" panose="020B0604020202020204" pitchFamily="34" charset="0"/>
                <a:sym typeface="Helvetica"/>
              </a:rPr>
              <a:t>ASSE II </a:t>
            </a:r>
            <a:r>
              <a:rPr lang="it-IT" sz="2000" b="1" dirty="0">
                <a:latin typeface="Helvetica" panose="020B0604020202020204" pitchFamily="34" charset="0"/>
                <a:cs typeface="Helvetica" panose="020B0604020202020204" pitchFamily="34" charset="0"/>
                <a:sym typeface="Helvetica"/>
              </a:rPr>
              <a:t>– Migliorare l’accesso alle tecnologie dell’informazione e della comunicazione, nonché l’impiego e la qualità delle medesime</a:t>
            </a:r>
            <a:endParaRPr sz="2000" b="1" kern="0" dirty="0">
              <a:solidFill>
                <a:srgbClr val="000000"/>
              </a:solidFill>
              <a:latin typeface="Helvetica" panose="020B0604020202020204" pitchFamily="34" charset="0"/>
              <a:cs typeface="Helvetica" panose="020B0604020202020204" pitchFamily="34" charset="0"/>
              <a:sym typeface="Helvetica"/>
            </a:endParaRPr>
          </a:p>
        </p:txBody>
      </p:sp>
      <p:sp>
        <p:nvSpPr>
          <p:cNvPr id="13" name="Rettangolo 12">
            <a:extLst>
              <a:ext uri="{FF2B5EF4-FFF2-40B4-BE49-F238E27FC236}">
                <a16:creationId xmlns:a16="http://schemas.microsoft.com/office/drawing/2014/main" id="{DF5A9C01-24F4-4DB9-A406-2D5140830A45}"/>
              </a:ext>
            </a:extLst>
          </p:cNvPr>
          <p:cNvSpPr/>
          <p:nvPr/>
        </p:nvSpPr>
        <p:spPr>
          <a:xfrm>
            <a:off x="557472" y="1770859"/>
            <a:ext cx="11095580" cy="193899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81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 hangingPunct="0"/>
            <a:r>
              <a:rPr lang="it-IT" sz="2000" dirty="0">
                <a:latin typeface="+mj-lt"/>
              </a:rPr>
              <a:t>Lo stato di esecuzione dei lavori nei comuni con il finanziamento FESR, sebbene avanzato, appare </a:t>
            </a:r>
            <a:r>
              <a:rPr lang="it-IT" sz="2000" b="1" dirty="0">
                <a:latin typeface="+mj-lt"/>
              </a:rPr>
              <a:t>non uniforme tra le tecnologie</a:t>
            </a:r>
          </a:p>
          <a:p>
            <a:pPr marL="800100" lvl="1" indent="-342900" algn="just" hangingPunct="0">
              <a:buFont typeface="Wingdings" panose="05000000000000000000" pitchFamily="2" charset="2"/>
              <a:buChar char="ü"/>
            </a:pPr>
            <a:r>
              <a:rPr lang="it-IT" sz="2000" dirty="0">
                <a:latin typeface="+mj-lt"/>
              </a:rPr>
              <a:t>numero di comuni che hanno completato l’intervento in fibra (FTTH) pari a circa 85%, con un incremento significativo rispetto all’anno precedente</a:t>
            </a:r>
          </a:p>
          <a:p>
            <a:pPr marL="800100" lvl="1" indent="-342900" algn="just" hangingPunct="0">
              <a:buFont typeface="Wingdings" panose="05000000000000000000" pitchFamily="2" charset="2"/>
              <a:buChar char="ü"/>
            </a:pPr>
            <a:r>
              <a:rPr lang="it-IT" sz="2000" dirty="0">
                <a:latin typeface="+mj-lt"/>
              </a:rPr>
              <a:t>Per la tecnologia in wireless (FWA) lo stato dell’arte appare non particolarmente mutato rispetto alla annualità precedente.</a:t>
            </a:r>
          </a:p>
        </p:txBody>
      </p:sp>
      <p:sp>
        <p:nvSpPr>
          <p:cNvPr id="16" name="Rettangolo 15">
            <a:extLst>
              <a:ext uri="{FF2B5EF4-FFF2-40B4-BE49-F238E27FC236}">
                <a16:creationId xmlns:a16="http://schemas.microsoft.com/office/drawing/2014/main" id="{419F8519-7CA2-4143-9E64-944A9373AE90}"/>
              </a:ext>
            </a:extLst>
          </p:cNvPr>
          <p:cNvSpPr/>
          <p:nvPr/>
        </p:nvSpPr>
        <p:spPr>
          <a:xfrm>
            <a:off x="557471" y="3919776"/>
            <a:ext cx="11095580" cy="70788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8100">
            <a:solidFill>
              <a:srgbClr val="0070C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 hangingPunct="0"/>
            <a:r>
              <a:rPr lang="it-IT" sz="2000" dirty="0">
                <a:latin typeface="+mj-lt"/>
              </a:rPr>
              <a:t>Attualmente il livello di operatività è raggiunto da circa il 22% dei 55 comuni interessati dal finanziamento a valere sull’Asse II. </a:t>
            </a:r>
          </a:p>
        </p:txBody>
      </p:sp>
      <p:sp>
        <p:nvSpPr>
          <p:cNvPr id="9" name="Rettangolo 8">
            <a:extLst>
              <a:ext uri="{FF2B5EF4-FFF2-40B4-BE49-F238E27FC236}">
                <a16:creationId xmlns:a16="http://schemas.microsoft.com/office/drawing/2014/main" id="{678B83BB-91C8-4482-B73F-725C4FEF3519}"/>
              </a:ext>
            </a:extLst>
          </p:cNvPr>
          <p:cNvSpPr/>
          <p:nvPr/>
        </p:nvSpPr>
        <p:spPr>
          <a:xfrm>
            <a:off x="3295360" y="1169773"/>
            <a:ext cx="5785950" cy="46166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8100">
            <a:solidFill>
              <a:srgbClr val="0070C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it-IT" sz="2400" b="1" dirty="0">
                <a:latin typeface="Helvetica" panose="020B0604020202020204" pitchFamily="34" charset="0"/>
                <a:cs typeface="Helvetica" panose="020B0604020202020204" pitchFamily="34" charset="0"/>
                <a:sym typeface="Calibri"/>
              </a:rPr>
              <a:t>Avanzamento dei lavori</a:t>
            </a:r>
          </a:p>
        </p:txBody>
      </p:sp>
    </p:spTree>
    <p:extLst>
      <p:ext uri="{BB962C8B-B14F-4D97-AF65-F5344CB8AC3E}">
        <p14:creationId xmlns:p14="http://schemas.microsoft.com/office/powerpoint/2010/main" val="3538216525"/>
      </p:ext>
    </p:extLst>
  </p:cSld>
  <p:clrMapOvr>
    <a:masterClrMapping/>
  </p:clrMapOvr>
  <p:transition spd="slow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hape 117">
            <a:extLst>
              <a:ext uri="{FF2B5EF4-FFF2-40B4-BE49-F238E27FC236}">
                <a16:creationId xmlns:a16="http://schemas.microsoft.com/office/drawing/2014/main" id="{95F22DFD-7331-4F05-B6C7-705B13C2678D}"/>
              </a:ext>
            </a:extLst>
          </p:cNvPr>
          <p:cNvSpPr/>
          <p:nvPr/>
        </p:nvSpPr>
        <p:spPr>
          <a:xfrm>
            <a:off x="557471" y="1084510"/>
            <a:ext cx="11040001" cy="1"/>
          </a:xfrm>
          <a:prstGeom prst="line">
            <a:avLst/>
          </a:prstGeom>
          <a:ln w="76200">
            <a:solidFill>
              <a:srgbClr val="D9D9D9"/>
            </a:solidFill>
            <a:miter/>
          </a:ln>
        </p:spPr>
        <p:txBody>
          <a:bodyPr tIns="45720" bIns="45720"/>
          <a:lstStyle/>
          <a:p>
            <a:pPr>
              <a:defRPr/>
            </a:pPr>
            <a:endParaRPr sz="900" kern="0">
              <a:solidFill>
                <a:sysClr val="windowText" lastClr="000000"/>
              </a:solidFill>
              <a:latin typeface="+mj-lt"/>
              <a:cs typeface="Calibri"/>
              <a:sym typeface="Calibri"/>
            </a:endParaRPr>
          </a:p>
        </p:txBody>
      </p:sp>
      <p:sp>
        <p:nvSpPr>
          <p:cNvPr id="12" name="Shape 174">
            <a:extLst>
              <a:ext uri="{FF2B5EF4-FFF2-40B4-BE49-F238E27FC236}">
                <a16:creationId xmlns:a16="http://schemas.microsoft.com/office/drawing/2014/main" id="{EB224A91-C59F-455C-B56A-0529B342175C}"/>
              </a:ext>
            </a:extLst>
          </p:cNvPr>
          <p:cNvSpPr/>
          <p:nvPr/>
        </p:nvSpPr>
        <p:spPr>
          <a:xfrm>
            <a:off x="557472" y="376625"/>
            <a:ext cx="11040001" cy="707886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tIns="45720" bIns="45720">
            <a:spAutoFit/>
          </a:bodyPr>
          <a:lstStyle/>
          <a:p>
            <a:pPr lvl="0">
              <a:defRPr sz="3200" b="1">
                <a:latin typeface="+mn-lt"/>
                <a:ea typeface="+mn-ea"/>
                <a:cs typeface="+mn-cs"/>
                <a:sym typeface="Helvetica"/>
              </a:defRPr>
            </a:pPr>
            <a:r>
              <a:rPr lang="it-IT" sz="2000" b="1" kern="0" dirty="0">
                <a:solidFill>
                  <a:srgbClr val="000000"/>
                </a:solidFill>
                <a:latin typeface="Helvetica" panose="020B0604020202020204" pitchFamily="34" charset="0"/>
                <a:cs typeface="Helvetica" panose="020B0604020202020204" pitchFamily="34" charset="0"/>
                <a:sym typeface="Helvetica"/>
              </a:rPr>
              <a:t>ASSE II </a:t>
            </a:r>
            <a:r>
              <a:rPr lang="it-IT" sz="2000" b="1" dirty="0">
                <a:latin typeface="Helvetica" panose="020B0604020202020204" pitchFamily="34" charset="0"/>
                <a:cs typeface="Helvetica" panose="020B0604020202020204" pitchFamily="34" charset="0"/>
                <a:sym typeface="Helvetica"/>
              </a:rPr>
              <a:t>– Migliorare l’accesso alle tecnologie dell’informazione e della comunicazione, nonché l’impiego e la qualità delle medesime</a:t>
            </a:r>
            <a:endParaRPr sz="2000" b="1" kern="0" dirty="0">
              <a:solidFill>
                <a:srgbClr val="000000"/>
              </a:solidFill>
              <a:latin typeface="Helvetica" panose="020B0604020202020204" pitchFamily="34" charset="0"/>
              <a:cs typeface="Helvetica" panose="020B0604020202020204" pitchFamily="34" charset="0"/>
              <a:sym typeface="Helvetica"/>
            </a:endParaRPr>
          </a:p>
        </p:txBody>
      </p:sp>
      <p:sp>
        <p:nvSpPr>
          <p:cNvPr id="13" name="Rettangolo 12">
            <a:extLst>
              <a:ext uri="{FF2B5EF4-FFF2-40B4-BE49-F238E27FC236}">
                <a16:creationId xmlns:a16="http://schemas.microsoft.com/office/drawing/2014/main" id="{DF5A9C01-24F4-4DB9-A406-2D5140830A45}"/>
              </a:ext>
            </a:extLst>
          </p:cNvPr>
          <p:cNvSpPr/>
          <p:nvPr/>
        </p:nvSpPr>
        <p:spPr>
          <a:xfrm>
            <a:off x="640545" y="2207900"/>
            <a:ext cx="11095580" cy="132343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81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342900" indent="-342900" algn="just" hangingPunct="0">
              <a:buFont typeface="Wingdings" panose="05000000000000000000" pitchFamily="2" charset="2"/>
              <a:buChar char="§"/>
            </a:pPr>
            <a:r>
              <a:rPr lang="it-IT" sz="2000" dirty="0">
                <a:latin typeface="+mj-lt"/>
              </a:rPr>
              <a:t>sui territori dei comuni oggetto del finanziamento FESR l’investimento per il potenziamento della banda larga sembrerebbe aver determinato </a:t>
            </a:r>
            <a:r>
              <a:rPr lang="it-IT" sz="2000" dirty="0">
                <a:solidFill>
                  <a:schemeClr val="tx1"/>
                </a:solidFill>
                <a:latin typeface="+mj-lt"/>
              </a:rPr>
              <a:t>un</a:t>
            </a:r>
            <a:r>
              <a:rPr lang="it-IT" sz="2000" dirty="0">
                <a:solidFill>
                  <a:srgbClr val="0070C0"/>
                </a:solidFill>
                <a:latin typeface="+mj-lt"/>
              </a:rPr>
              <a:t> </a:t>
            </a:r>
            <a:r>
              <a:rPr lang="it-IT" sz="2000" b="1" dirty="0">
                <a:solidFill>
                  <a:srgbClr val="0070C0"/>
                </a:solidFill>
                <a:latin typeface="+mj-lt"/>
              </a:rPr>
              <a:t>effetto elevazione </a:t>
            </a:r>
            <a:r>
              <a:rPr lang="it-IT" sz="2000" dirty="0">
                <a:latin typeface="+mj-lt"/>
              </a:rPr>
              <a:t>della capacità di connessione, poiché nella quasi totalità dei 55 comuni interessati la velocità di collegamento risulta elevata. </a:t>
            </a:r>
          </a:p>
        </p:txBody>
      </p:sp>
      <p:sp>
        <p:nvSpPr>
          <p:cNvPr id="9" name="Rettangolo 8">
            <a:extLst>
              <a:ext uri="{FF2B5EF4-FFF2-40B4-BE49-F238E27FC236}">
                <a16:creationId xmlns:a16="http://schemas.microsoft.com/office/drawing/2014/main" id="{678B83BB-91C8-4482-B73F-725C4FEF3519}"/>
              </a:ext>
            </a:extLst>
          </p:cNvPr>
          <p:cNvSpPr/>
          <p:nvPr/>
        </p:nvSpPr>
        <p:spPr>
          <a:xfrm>
            <a:off x="3295360" y="1169773"/>
            <a:ext cx="5785950" cy="46166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8100">
            <a:solidFill>
              <a:srgbClr val="0070C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it-IT" sz="2400" b="1" dirty="0">
                <a:latin typeface="Helvetica" panose="020B0604020202020204" pitchFamily="34" charset="0"/>
                <a:cs typeface="Helvetica" panose="020B0604020202020204" pitchFamily="34" charset="0"/>
                <a:sym typeface="Calibri"/>
              </a:rPr>
              <a:t>Evidenze valutative</a:t>
            </a:r>
          </a:p>
        </p:txBody>
      </p:sp>
      <p:sp>
        <p:nvSpPr>
          <p:cNvPr id="2" name="Rettangolo 1">
            <a:extLst>
              <a:ext uri="{FF2B5EF4-FFF2-40B4-BE49-F238E27FC236}">
                <a16:creationId xmlns:a16="http://schemas.microsoft.com/office/drawing/2014/main" id="{90CB9E64-26A5-A277-5C16-A24A26DEBD1D}"/>
              </a:ext>
            </a:extLst>
          </p:cNvPr>
          <p:cNvSpPr/>
          <p:nvPr/>
        </p:nvSpPr>
        <p:spPr>
          <a:xfrm>
            <a:off x="640545" y="3834425"/>
            <a:ext cx="11095580" cy="224676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81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342900" indent="-342900" algn="just" hangingPunct="0">
              <a:buFont typeface="Wingdings" panose="05000000000000000000" pitchFamily="2" charset="2"/>
              <a:buChar char="§"/>
            </a:pPr>
            <a:r>
              <a:rPr lang="it-IT" sz="2000" dirty="0">
                <a:latin typeface="+mj-lt"/>
              </a:rPr>
              <a:t>diversa velocità di connessione tra i comuni destinatari dei finanziamenti dell’Asse II del POR FESR rispetto agli altri comuni contermini per i quali la partecipazione al grande progetto BUL abbia previsto il ricorso ad altri finanziamenti.</a:t>
            </a:r>
          </a:p>
          <a:p>
            <a:pPr algn="just" hangingPunct="0"/>
            <a:endParaRPr lang="it-IT" sz="2000" b="1" dirty="0">
              <a:latin typeface="+mj-lt"/>
            </a:endParaRPr>
          </a:p>
          <a:p>
            <a:pPr marL="342900" indent="-342900" algn="just" hangingPunct="0">
              <a:buFont typeface="Arial" panose="020B0604020202020204" pitchFamily="34" charset="0"/>
              <a:buChar char="•"/>
            </a:pPr>
            <a:endParaRPr lang="it-IT" sz="2000" b="1" dirty="0">
              <a:latin typeface="+mj-lt"/>
            </a:endParaRPr>
          </a:p>
          <a:p>
            <a:pPr algn="ctr" hangingPunct="0"/>
            <a:r>
              <a:rPr lang="it-IT" sz="2000" b="1" dirty="0">
                <a:solidFill>
                  <a:srgbClr val="0070C0"/>
                </a:solidFill>
                <a:latin typeface="+mj-lt"/>
              </a:rPr>
              <a:t>Nella maggior parte dei casi il confronto tra le mappature delle aree evidenzia una velocità più avanzata per i 55 comuni oggetto di finanziamento FESR</a:t>
            </a:r>
          </a:p>
        </p:txBody>
      </p:sp>
      <p:sp>
        <p:nvSpPr>
          <p:cNvPr id="3" name="Freccia in giù 2">
            <a:extLst>
              <a:ext uri="{FF2B5EF4-FFF2-40B4-BE49-F238E27FC236}">
                <a16:creationId xmlns:a16="http://schemas.microsoft.com/office/drawing/2014/main" id="{24FC72E0-9F92-13A9-0DD2-64B01A3578B8}"/>
              </a:ext>
            </a:extLst>
          </p:cNvPr>
          <p:cNvSpPr/>
          <p:nvPr/>
        </p:nvSpPr>
        <p:spPr>
          <a:xfrm>
            <a:off x="5751095" y="4850088"/>
            <a:ext cx="1299410" cy="479901"/>
          </a:xfrm>
          <a:prstGeom prst="downArrow">
            <a:avLst/>
          </a:prstGeom>
          <a:solidFill>
            <a:srgbClr val="FFFFFF"/>
          </a:solidFill>
          <a:ln w="25400" cap="flat">
            <a:solidFill>
              <a:schemeClr val="accent1"/>
            </a:solidFill>
            <a:prstDash val="solid"/>
            <a:round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ctr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it-IT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895056964"/>
      </p:ext>
    </p:extLst>
  </p:cSld>
  <p:clrMapOvr>
    <a:masterClrMapping/>
  </p:clrMapOvr>
  <p:transition spd="slow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hape 117">
            <a:extLst>
              <a:ext uri="{FF2B5EF4-FFF2-40B4-BE49-F238E27FC236}">
                <a16:creationId xmlns:a16="http://schemas.microsoft.com/office/drawing/2014/main" id="{8413F00C-1A58-4084-9890-4F8CB0095BBD}"/>
              </a:ext>
            </a:extLst>
          </p:cNvPr>
          <p:cNvSpPr/>
          <p:nvPr/>
        </p:nvSpPr>
        <p:spPr>
          <a:xfrm>
            <a:off x="557475" y="785211"/>
            <a:ext cx="11040001" cy="1"/>
          </a:xfrm>
          <a:prstGeom prst="line">
            <a:avLst/>
          </a:prstGeom>
          <a:ln w="76200">
            <a:solidFill>
              <a:srgbClr val="D9D9D9"/>
            </a:solidFill>
            <a:miter/>
          </a:ln>
        </p:spPr>
        <p:txBody>
          <a:bodyPr tIns="45720" bIns="45720"/>
          <a:lstStyle/>
          <a:p>
            <a:pPr>
              <a:defRPr/>
            </a:pPr>
            <a:endParaRPr sz="900">
              <a:solidFill>
                <a:sysClr val="windowText" lastClr="000000"/>
              </a:solidFill>
              <a:latin typeface="Calibri Light" panose="020F0302020204030204"/>
              <a:cs typeface="Calibri"/>
            </a:endParaRPr>
          </a:p>
        </p:txBody>
      </p:sp>
      <p:sp>
        <p:nvSpPr>
          <p:cNvPr id="12" name="Shape 174">
            <a:extLst>
              <a:ext uri="{FF2B5EF4-FFF2-40B4-BE49-F238E27FC236}">
                <a16:creationId xmlns:a16="http://schemas.microsoft.com/office/drawing/2014/main" id="{63240D73-9749-47F0-B92B-7F93AA9B47D8}"/>
              </a:ext>
            </a:extLst>
          </p:cNvPr>
          <p:cNvSpPr/>
          <p:nvPr/>
        </p:nvSpPr>
        <p:spPr>
          <a:xfrm>
            <a:off x="557474" y="411508"/>
            <a:ext cx="11077052" cy="400110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tIns="45720" bIns="45720">
            <a:spAutoFit/>
          </a:bodyPr>
          <a:lstStyle/>
          <a:p>
            <a:pPr>
              <a:defRPr sz="3200" b="1">
                <a:latin typeface="+mn-lt"/>
                <a:ea typeface="+mn-ea"/>
                <a:cs typeface="+mn-cs"/>
                <a:sym typeface="Helvetica"/>
              </a:defRPr>
            </a:pPr>
            <a:r>
              <a:rPr lang="it-IT" sz="2000" b="1" dirty="0">
                <a:latin typeface="Helvetica" panose="020B0604020202020204" pitchFamily="34" charset="0"/>
                <a:cs typeface="Helvetica" panose="020B0604020202020204" pitchFamily="34" charset="0"/>
                <a:sym typeface="Helvetica"/>
              </a:rPr>
              <a:t>ASSE III </a:t>
            </a:r>
            <a:r>
              <a:rPr lang="it-IT" sz="2000" b="1" dirty="0">
                <a:solidFill>
                  <a:prstClr val="black"/>
                </a:solidFill>
                <a:latin typeface="Helvetica" panose="020B0604020202020204" pitchFamily="34" charset="0"/>
                <a:cs typeface="Helvetica" panose="020B0604020202020204" pitchFamily="34" charset="0"/>
                <a:sym typeface="Helvetica"/>
              </a:rPr>
              <a:t>– Promuovere la competitività delle piccole e medie imprese</a:t>
            </a:r>
            <a:endParaRPr sz="2000" b="1" dirty="0">
              <a:latin typeface="Helvetica" panose="020B0604020202020204" pitchFamily="34" charset="0"/>
              <a:cs typeface="Helvetica" panose="020B0604020202020204" pitchFamily="34" charset="0"/>
              <a:sym typeface="Helvetica"/>
            </a:endParaRPr>
          </a:p>
        </p:txBody>
      </p:sp>
      <p:sp>
        <p:nvSpPr>
          <p:cNvPr id="13" name="Rettangolo 12">
            <a:extLst>
              <a:ext uri="{FF2B5EF4-FFF2-40B4-BE49-F238E27FC236}">
                <a16:creationId xmlns:a16="http://schemas.microsoft.com/office/drawing/2014/main" id="{C960C2A6-16E4-4E05-9530-0E9BE2CCD509}"/>
              </a:ext>
            </a:extLst>
          </p:cNvPr>
          <p:cNvSpPr/>
          <p:nvPr/>
        </p:nvSpPr>
        <p:spPr>
          <a:xfrm>
            <a:off x="548209" y="2410099"/>
            <a:ext cx="11086317" cy="101566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38100">
            <a:solidFill>
              <a:srgbClr val="0070C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342900" lvl="1" indent="-342900" algn="just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it-IT" sz="2000" dirty="0">
                <a:latin typeface="Helvetica" panose="020B0604020202020204" pitchFamily="34" charset="0"/>
                <a:cs typeface="Helvetica" panose="020B0604020202020204" pitchFamily="34" charset="0"/>
              </a:rPr>
              <a:t>Realizzazioni di interventi con focus specifico sul sostegno alla realizzazione di azioni volte a migliorare </a:t>
            </a:r>
            <a:r>
              <a:rPr lang="it-IT" sz="2000" b="1" dirty="0">
                <a:latin typeface="Helvetica" panose="020B0604020202020204" pitchFamily="34" charset="0"/>
                <a:cs typeface="Helvetica" panose="020B0604020202020204" pitchFamily="34" charset="0"/>
              </a:rPr>
              <a:t>l’efficienza energetica dei processi produttivi </a:t>
            </a:r>
            <a:r>
              <a:rPr lang="it-IT" sz="2000" dirty="0">
                <a:latin typeface="Helvetica" panose="020B0604020202020204" pitchFamily="34" charset="0"/>
                <a:cs typeface="Helvetica" panose="020B0604020202020204" pitchFamily="34" charset="0"/>
              </a:rPr>
              <a:t>delle imprese (i.e. </a:t>
            </a:r>
            <a:r>
              <a:rPr lang="it-IT" sz="2000" i="1" dirty="0">
                <a:latin typeface="Helvetica" panose="020B0604020202020204" pitchFamily="34" charset="0"/>
                <a:cs typeface="Helvetica" panose="020B0604020202020204" pitchFamily="34" charset="0"/>
              </a:rPr>
              <a:t>Investimenti per la ripresa 2022</a:t>
            </a:r>
            <a:r>
              <a:rPr lang="it-IT" sz="2000" dirty="0">
                <a:latin typeface="Helvetica" panose="020B0604020202020204" pitchFamily="34" charset="0"/>
                <a:cs typeface="Helvetica" panose="020B0604020202020204" pitchFamily="34" charset="0"/>
              </a:rPr>
              <a:t>)</a:t>
            </a:r>
            <a:endParaRPr lang="it-IT" sz="2000" dirty="0">
              <a:solidFill>
                <a:schemeClr val="dk1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15" name="Rettangolo 14">
            <a:extLst>
              <a:ext uri="{FF2B5EF4-FFF2-40B4-BE49-F238E27FC236}">
                <a16:creationId xmlns:a16="http://schemas.microsoft.com/office/drawing/2014/main" id="{02BAC2E1-3663-4084-8DB1-057C2EAAB5E8}"/>
              </a:ext>
            </a:extLst>
          </p:cNvPr>
          <p:cNvSpPr/>
          <p:nvPr/>
        </p:nvSpPr>
        <p:spPr>
          <a:xfrm>
            <a:off x="548207" y="4320652"/>
            <a:ext cx="11086317" cy="70788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38100">
            <a:solidFill>
              <a:srgbClr val="0070C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342900" lvl="1" indent="-342900" algn="just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it-IT" sz="2000" dirty="0">
                <a:latin typeface="Helvetica" panose="020B0604020202020204" pitchFamily="34" charset="0"/>
                <a:cs typeface="Helvetica" panose="020B0604020202020204" pitchFamily="34" charset="0"/>
              </a:rPr>
              <a:t>Le misure implementate hanno contribuito a potenziare la competitività del sistema produttivo regionale nel campo della </a:t>
            </a:r>
            <a:r>
              <a:rPr lang="it-IT" sz="2000" b="1" dirty="0">
                <a:latin typeface="Helvetica" panose="020B0604020202020204" pitchFamily="34" charset="0"/>
                <a:cs typeface="Helvetica" panose="020B0604020202020204" pitchFamily="34" charset="0"/>
              </a:rPr>
              <a:t>digital</a:t>
            </a:r>
            <a:r>
              <a:rPr lang="it-IT" sz="2000" dirty="0">
                <a:latin typeface="Helvetica" panose="020B0604020202020204" pitchFamily="34" charset="0"/>
                <a:cs typeface="Helvetica" panose="020B0604020202020204" pitchFamily="34" charset="0"/>
              </a:rPr>
              <a:t> e </a:t>
            </a:r>
            <a:r>
              <a:rPr lang="it-IT" sz="2000" b="1" dirty="0">
                <a:latin typeface="Helvetica" panose="020B0604020202020204" pitchFamily="34" charset="0"/>
                <a:cs typeface="Helvetica" panose="020B0604020202020204" pitchFamily="34" charset="0"/>
              </a:rPr>
              <a:t>green transformation</a:t>
            </a:r>
          </a:p>
        </p:txBody>
      </p:sp>
      <p:sp>
        <p:nvSpPr>
          <p:cNvPr id="8" name="Rettangolo 7">
            <a:extLst>
              <a:ext uri="{FF2B5EF4-FFF2-40B4-BE49-F238E27FC236}">
                <a16:creationId xmlns:a16="http://schemas.microsoft.com/office/drawing/2014/main" id="{FFCB3DFC-AB80-4CBB-A2CB-2F50A4FA0CF5}"/>
              </a:ext>
            </a:extLst>
          </p:cNvPr>
          <p:cNvSpPr/>
          <p:nvPr/>
        </p:nvSpPr>
        <p:spPr>
          <a:xfrm>
            <a:off x="3069152" y="938423"/>
            <a:ext cx="5961065" cy="461665"/>
          </a:xfrm>
          <a:prstGeom prst="rect">
            <a:avLst/>
          </a:prstGeom>
          <a:ln w="38100">
            <a:solidFill>
              <a:srgbClr val="0070C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it-IT" sz="2400" b="1" dirty="0">
                <a:latin typeface="Helvetica" panose="020B0604020202020204" pitchFamily="34" charset="0"/>
                <a:cs typeface="Helvetica" panose="020B0604020202020204" pitchFamily="34" charset="0"/>
              </a:rPr>
              <a:t>Principali risultati della valutazione</a:t>
            </a:r>
          </a:p>
        </p:txBody>
      </p:sp>
      <p:sp>
        <p:nvSpPr>
          <p:cNvPr id="2" name="Rettangolo 1">
            <a:extLst>
              <a:ext uri="{FF2B5EF4-FFF2-40B4-BE49-F238E27FC236}">
                <a16:creationId xmlns:a16="http://schemas.microsoft.com/office/drawing/2014/main" id="{2AA0566F-67FF-51C5-B9B4-A5B1F13A5896}"/>
              </a:ext>
            </a:extLst>
          </p:cNvPr>
          <p:cNvSpPr/>
          <p:nvPr/>
        </p:nvSpPr>
        <p:spPr>
          <a:xfrm>
            <a:off x="548206" y="5122040"/>
            <a:ext cx="11095582" cy="132343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38100">
            <a:solidFill>
              <a:srgbClr val="0070C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342900" lvl="1" indent="-342900" algn="just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it-IT" sz="2000" dirty="0">
                <a:latin typeface="Helvetica" panose="020B0604020202020204" pitchFamily="34" charset="0"/>
                <a:cs typeface="Helvetica" panose="020B0604020202020204" pitchFamily="34" charset="0"/>
              </a:rPr>
              <a:t>I bandi destinati a rafforzare la competitività del </a:t>
            </a:r>
            <a:r>
              <a:rPr lang="it-IT" sz="2000" b="1" dirty="0">
                <a:latin typeface="Helvetica" panose="020B0604020202020204" pitchFamily="34" charset="0"/>
                <a:cs typeface="Helvetica" panose="020B0604020202020204" pitchFamily="34" charset="0"/>
              </a:rPr>
              <a:t>settore turistico-ricreativo </a:t>
            </a:r>
            <a:r>
              <a:rPr lang="it-IT" sz="2000" dirty="0">
                <a:latin typeface="Helvetica" panose="020B0604020202020204" pitchFamily="34" charset="0"/>
                <a:cs typeface="Helvetica" panose="020B0604020202020204" pitchFamily="34" charset="0"/>
              </a:rPr>
              <a:t>hanno concorso al rafforzamento dei servizi e dei prodotti offerti (anche in termini di innovatività) e inciso sui temi della </a:t>
            </a:r>
            <a:r>
              <a:rPr lang="it-IT" sz="2000" b="1" dirty="0">
                <a:latin typeface="Helvetica" panose="020B0604020202020204" pitchFamily="34" charset="0"/>
                <a:cs typeface="Helvetica" panose="020B0604020202020204" pitchFamily="34" charset="0"/>
              </a:rPr>
              <a:t>sostenibilità ambientale</a:t>
            </a:r>
            <a:r>
              <a:rPr lang="it-IT" sz="2000" dirty="0">
                <a:latin typeface="Helvetica" panose="020B0604020202020204" pitchFamily="34" charset="0"/>
                <a:cs typeface="Helvetica" panose="020B0604020202020204" pitchFamily="34" charset="0"/>
              </a:rPr>
              <a:t> (azioni progettuali dedicate all’efficienza energetica e idrica)</a:t>
            </a:r>
            <a:endParaRPr lang="it-IT" sz="2000" dirty="0">
              <a:solidFill>
                <a:schemeClr val="dk1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3" name="Rettangolo 2">
            <a:extLst>
              <a:ext uri="{FF2B5EF4-FFF2-40B4-BE49-F238E27FC236}">
                <a16:creationId xmlns:a16="http://schemas.microsoft.com/office/drawing/2014/main" id="{B3702316-E215-645E-6200-46117C6473E8}"/>
              </a:ext>
            </a:extLst>
          </p:cNvPr>
          <p:cNvSpPr/>
          <p:nvPr/>
        </p:nvSpPr>
        <p:spPr>
          <a:xfrm>
            <a:off x="548208" y="1584264"/>
            <a:ext cx="11086317" cy="70788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38100">
            <a:solidFill>
              <a:srgbClr val="0070C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342900" lvl="1" indent="-342900" algn="just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it-IT" sz="2000" dirty="0">
                <a:latin typeface="Helvetica" panose="020B0604020202020204" pitchFamily="34" charset="0"/>
                <a:cs typeface="Helvetica" panose="020B0604020202020204" pitchFamily="34" charset="0"/>
              </a:rPr>
              <a:t>Performance positive (avanzamento finanziario e obiettivi strategici) legate alla realizzazione di interventi </a:t>
            </a:r>
            <a:r>
              <a:rPr lang="it-IT" sz="2000" b="1" dirty="0">
                <a:latin typeface="Helvetica" panose="020B0604020202020204" pitchFamily="34" charset="0"/>
                <a:cs typeface="Helvetica" panose="020B0604020202020204" pitchFamily="34" charset="0"/>
              </a:rPr>
              <a:t>fortemente calibrati sulle esigenze </a:t>
            </a:r>
            <a:r>
              <a:rPr lang="it-IT" sz="2000" dirty="0">
                <a:latin typeface="Helvetica" panose="020B0604020202020204" pitchFamily="34" charset="0"/>
                <a:cs typeface="Helvetica" panose="020B0604020202020204" pitchFamily="34" charset="0"/>
              </a:rPr>
              <a:t>delle PMI</a:t>
            </a:r>
          </a:p>
        </p:txBody>
      </p:sp>
      <p:sp>
        <p:nvSpPr>
          <p:cNvPr id="4" name="Rettangolo 3">
            <a:extLst>
              <a:ext uri="{FF2B5EF4-FFF2-40B4-BE49-F238E27FC236}">
                <a16:creationId xmlns:a16="http://schemas.microsoft.com/office/drawing/2014/main" id="{CDDA1EA6-CF9B-A683-C4E2-0157C350A32F}"/>
              </a:ext>
            </a:extLst>
          </p:cNvPr>
          <p:cNvSpPr/>
          <p:nvPr/>
        </p:nvSpPr>
        <p:spPr>
          <a:xfrm>
            <a:off x="548206" y="3519264"/>
            <a:ext cx="11086317" cy="70788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38100">
            <a:solidFill>
              <a:srgbClr val="0070C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342900" lvl="1" indent="-342900" algn="just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it-IT" sz="2000" dirty="0">
                <a:latin typeface="Helvetica" panose="020B0604020202020204" pitchFamily="34" charset="0"/>
                <a:cs typeface="Helvetica" panose="020B0604020202020204" pitchFamily="34" charset="0"/>
              </a:rPr>
              <a:t>Il set di misure sviluppate ha riguardato ambiti di intervento prioritari: </a:t>
            </a:r>
            <a:r>
              <a:rPr lang="it-IT" sz="2000" b="1" dirty="0">
                <a:latin typeface="Helvetica" panose="020B0604020202020204" pitchFamily="34" charset="0"/>
                <a:cs typeface="Helvetica" panose="020B0604020202020204" pitchFamily="34" charset="0"/>
              </a:rPr>
              <a:t>valorizzazione degli investimenti</a:t>
            </a:r>
            <a:r>
              <a:rPr lang="it-IT" sz="2000" dirty="0">
                <a:latin typeface="Helvetica" panose="020B0604020202020204" pitchFamily="34" charset="0"/>
                <a:cs typeface="Helvetica" panose="020B0604020202020204" pitchFamily="34" charset="0"/>
              </a:rPr>
              <a:t> e il rafforzamento della </a:t>
            </a:r>
            <a:r>
              <a:rPr lang="it-IT" sz="2000" b="1" dirty="0">
                <a:latin typeface="Helvetica" panose="020B0604020202020204" pitchFamily="34" charset="0"/>
                <a:cs typeface="Helvetica" panose="020B0604020202020204" pitchFamily="34" charset="0"/>
              </a:rPr>
              <a:t>presenza internazionale </a:t>
            </a:r>
            <a:r>
              <a:rPr lang="it-IT" sz="2000" dirty="0">
                <a:latin typeface="Helvetica" panose="020B0604020202020204" pitchFamily="34" charset="0"/>
                <a:cs typeface="Helvetica" panose="020B0604020202020204" pitchFamily="34" charset="0"/>
              </a:rPr>
              <a:t>delle PMI</a:t>
            </a:r>
          </a:p>
        </p:txBody>
      </p:sp>
    </p:spTree>
    <p:extLst>
      <p:ext uri="{BB962C8B-B14F-4D97-AF65-F5344CB8AC3E}">
        <p14:creationId xmlns:p14="http://schemas.microsoft.com/office/powerpoint/2010/main" val="1909065361"/>
      </p:ext>
    </p:extLst>
  </p:cSld>
  <p:clrMapOvr>
    <a:masterClrMapping/>
  </p:clrMapOvr>
  <p:transition spd="slow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hape 117">
            <a:extLst>
              <a:ext uri="{FF2B5EF4-FFF2-40B4-BE49-F238E27FC236}">
                <a16:creationId xmlns:a16="http://schemas.microsoft.com/office/drawing/2014/main" id="{8413F00C-1A58-4084-9890-4F8CB0095BBD}"/>
              </a:ext>
            </a:extLst>
          </p:cNvPr>
          <p:cNvSpPr/>
          <p:nvPr/>
        </p:nvSpPr>
        <p:spPr>
          <a:xfrm>
            <a:off x="557475" y="785211"/>
            <a:ext cx="11040001" cy="1"/>
          </a:xfrm>
          <a:prstGeom prst="line">
            <a:avLst/>
          </a:prstGeom>
          <a:ln w="76200">
            <a:solidFill>
              <a:srgbClr val="D9D9D9"/>
            </a:solidFill>
            <a:miter/>
          </a:ln>
        </p:spPr>
        <p:txBody>
          <a:bodyPr tIns="45720" bIns="45720"/>
          <a:lstStyle/>
          <a:p>
            <a:pPr>
              <a:defRPr/>
            </a:pPr>
            <a:endParaRPr sz="900">
              <a:solidFill>
                <a:sysClr val="windowText" lastClr="000000"/>
              </a:solidFill>
              <a:latin typeface="Calibri Light" panose="020F0302020204030204"/>
              <a:cs typeface="Calibri"/>
            </a:endParaRPr>
          </a:p>
        </p:txBody>
      </p:sp>
      <p:sp>
        <p:nvSpPr>
          <p:cNvPr id="12" name="Shape 174">
            <a:extLst>
              <a:ext uri="{FF2B5EF4-FFF2-40B4-BE49-F238E27FC236}">
                <a16:creationId xmlns:a16="http://schemas.microsoft.com/office/drawing/2014/main" id="{63240D73-9749-47F0-B92B-7F93AA9B47D8}"/>
              </a:ext>
            </a:extLst>
          </p:cNvPr>
          <p:cNvSpPr/>
          <p:nvPr/>
        </p:nvSpPr>
        <p:spPr>
          <a:xfrm>
            <a:off x="557474" y="411508"/>
            <a:ext cx="11077052" cy="400110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tIns="45720" bIns="45720">
            <a:spAutoFit/>
          </a:bodyPr>
          <a:lstStyle/>
          <a:p>
            <a:pPr>
              <a:defRPr sz="3200" b="1">
                <a:latin typeface="+mn-lt"/>
                <a:ea typeface="+mn-ea"/>
                <a:cs typeface="+mn-cs"/>
                <a:sym typeface="Helvetica"/>
              </a:defRPr>
            </a:pPr>
            <a:r>
              <a:rPr lang="it-IT" sz="2000" b="1" dirty="0">
                <a:latin typeface="Helvetica" panose="020B0604020202020204" pitchFamily="34" charset="0"/>
                <a:cs typeface="Helvetica" panose="020B0604020202020204" pitchFamily="34" charset="0"/>
                <a:sym typeface="Helvetica"/>
              </a:rPr>
              <a:t>ASSE III </a:t>
            </a:r>
            <a:r>
              <a:rPr lang="it-IT" sz="2000" b="1" dirty="0">
                <a:solidFill>
                  <a:prstClr val="black"/>
                </a:solidFill>
                <a:latin typeface="Helvetica" panose="020B0604020202020204" pitchFamily="34" charset="0"/>
                <a:cs typeface="Helvetica" panose="020B0604020202020204" pitchFamily="34" charset="0"/>
                <a:sym typeface="Helvetica"/>
              </a:rPr>
              <a:t>– Promuovere la competitività delle piccole e medie imprese</a:t>
            </a:r>
            <a:endParaRPr sz="2000" b="1" dirty="0">
              <a:latin typeface="Helvetica" panose="020B0604020202020204" pitchFamily="34" charset="0"/>
              <a:cs typeface="Helvetica" panose="020B0604020202020204" pitchFamily="34" charset="0"/>
              <a:sym typeface="Helvetica"/>
            </a:endParaRPr>
          </a:p>
        </p:txBody>
      </p:sp>
      <p:sp>
        <p:nvSpPr>
          <p:cNvPr id="15" name="Rettangolo 14">
            <a:extLst>
              <a:ext uri="{FF2B5EF4-FFF2-40B4-BE49-F238E27FC236}">
                <a16:creationId xmlns:a16="http://schemas.microsoft.com/office/drawing/2014/main" id="{02BAC2E1-3663-4084-8DB1-057C2EAAB5E8}"/>
              </a:ext>
            </a:extLst>
          </p:cNvPr>
          <p:cNvSpPr/>
          <p:nvPr/>
        </p:nvSpPr>
        <p:spPr>
          <a:xfrm>
            <a:off x="557475" y="3499491"/>
            <a:ext cx="11095582" cy="132343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38100">
            <a:solidFill>
              <a:srgbClr val="0070C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361950" lvl="1" indent="-361950" algn="just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it-IT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"/>
              </a:rPr>
              <a:t>Contribuito concreto degli interventi realizzati allo </a:t>
            </a:r>
            <a:r>
              <a:rPr lang="it-IT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"/>
              </a:rPr>
              <a:t>sviluppo tecnologico </a:t>
            </a:r>
            <a:r>
              <a:rPr lang="it-IT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"/>
              </a:rPr>
              <a:t>delle modalità e processi produttivi delle PMI garantendo anche una </a:t>
            </a:r>
            <a:r>
              <a:rPr lang="it-IT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"/>
              </a:rPr>
              <a:t>migliore resistenza agli impatti della crisi economica </a:t>
            </a:r>
            <a:r>
              <a:rPr lang="it-IT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"/>
              </a:rPr>
              <a:t>e facilitando azioni di recovery finalizzate al mantenimento competitivo delle realtà imprenditoriali</a:t>
            </a:r>
          </a:p>
        </p:txBody>
      </p:sp>
      <p:sp>
        <p:nvSpPr>
          <p:cNvPr id="8" name="Rettangolo 7">
            <a:extLst>
              <a:ext uri="{FF2B5EF4-FFF2-40B4-BE49-F238E27FC236}">
                <a16:creationId xmlns:a16="http://schemas.microsoft.com/office/drawing/2014/main" id="{FFCB3DFC-AB80-4CBB-A2CB-2F50A4FA0CF5}"/>
              </a:ext>
            </a:extLst>
          </p:cNvPr>
          <p:cNvSpPr/>
          <p:nvPr/>
        </p:nvSpPr>
        <p:spPr>
          <a:xfrm>
            <a:off x="3069152" y="938423"/>
            <a:ext cx="5961065" cy="461665"/>
          </a:xfrm>
          <a:prstGeom prst="rect">
            <a:avLst/>
          </a:prstGeom>
          <a:ln w="38100">
            <a:solidFill>
              <a:srgbClr val="0070C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defTabSz="457200" hangingPunct="0">
              <a:defRPr/>
            </a:pPr>
            <a:r>
              <a:rPr lang="it-IT" sz="2400" b="1" kern="0" dirty="0">
                <a:solidFill>
                  <a:srgbClr val="000000"/>
                </a:solidFill>
                <a:latin typeface="Helvetica" panose="020B0604020202020204" pitchFamily="34" charset="0"/>
                <a:cs typeface="Helvetica" panose="020B0604020202020204" pitchFamily="34" charset="0"/>
                <a:sym typeface="Calibri"/>
              </a:rPr>
              <a:t>Lezioni apprese</a:t>
            </a:r>
          </a:p>
        </p:txBody>
      </p:sp>
      <p:sp>
        <p:nvSpPr>
          <p:cNvPr id="4" name="Rettangolo 3">
            <a:extLst>
              <a:ext uri="{FF2B5EF4-FFF2-40B4-BE49-F238E27FC236}">
                <a16:creationId xmlns:a16="http://schemas.microsoft.com/office/drawing/2014/main" id="{1198E463-4EBD-906C-9C8A-B844EC592F78}"/>
              </a:ext>
            </a:extLst>
          </p:cNvPr>
          <p:cNvSpPr/>
          <p:nvPr/>
        </p:nvSpPr>
        <p:spPr>
          <a:xfrm>
            <a:off x="557475" y="4962783"/>
            <a:ext cx="11095582" cy="70788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38100">
            <a:solidFill>
              <a:srgbClr val="0070C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361950" lvl="1" indent="-361950" algn="just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it-IT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"/>
              </a:rPr>
              <a:t>Valorizzazione delle </a:t>
            </a:r>
            <a:r>
              <a:rPr lang="it-IT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"/>
              </a:rPr>
              <a:t>partnership</a:t>
            </a:r>
            <a:r>
              <a:rPr lang="it-IT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"/>
              </a:rPr>
              <a:t> e delle </a:t>
            </a:r>
            <a:r>
              <a:rPr lang="it-IT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"/>
              </a:rPr>
              <a:t>reti pubblico-privato </a:t>
            </a:r>
            <a:r>
              <a:rPr lang="it-IT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"/>
              </a:rPr>
              <a:t>nella realizzazione degli interventi per accrescere gli impatti sul territorio in termini di attrattività e competitività</a:t>
            </a:r>
          </a:p>
        </p:txBody>
      </p:sp>
      <p:sp>
        <p:nvSpPr>
          <p:cNvPr id="5" name="Rettangolo 4">
            <a:extLst>
              <a:ext uri="{FF2B5EF4-FFF2-40B4-BE49-F238E27FC236}">
                <a16:creationId xmlns:a16="http://schemas.microsoft.com/office/drawing/2014/main" id="{FAD14CBE-3DA5-21E8-45F1-F4B3EB112F10}"/>
              </a:ext>
            </a:extLst>
          </p:cNvPr>
          <p:cNvSpPr/>
          <p:nvPr/>
        </p:nvSpPr>
        <p:spPr>
          <a:xfrm>
            <a:off x="557475" y="1522077"/>
            <a:ext cx="11095582" cy="101566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38100">
            <a:solidFill>
              <a:srgbClr val="0070C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361950" lvl="1" indent="-361950" algn="just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it-IT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"/>
              </a:rPr>
              <a:t>Progressiva focalizzazione degli interventi di supporto agli investimenti orientati alla </a:t>
            </a:r>
            <a:r>
              <a:rPr lang="it-IT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"/>
              </a:rPr>
              <a:t>transizione digital </a:t>
            </a:r>
            <a:r>
              <a:rPr lang="it-IT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"/>
              </a:rPr>
              <a:t>e </a:t>
            </a:r>
            <a:r>
              <a:rPr lang="it-IT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"/>
              </a:rPr>
              <a:t>green</a:t>
            </a:r>
            <a:r>
              <a:rPr lang="it-IT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"/>
              </a:rPr>
              <a:t> in ottica di </a:t>
            </a:r>
            <a:r>
              <a:rPr lang="it-IT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"/>
              </a:rPr>
              <a:t>efficientamento dei processi produttivi</a:t>
            </a:r>
            <a:r>
              <a:rPr lang="it-IT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"/>
              </a:rPr>
              <a:t>, </a:t>
            </a:r>
            <a:r>
              <a:rPr lang="it-IT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"/>
              </a:rPr>
              <a:t>industria 4.0 </a:t>
            </a:r>
            <a:r>
              <a:rPr lang="it-IT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"/>
              </a:rPr>
              <a:t>e  </a:t>
            </a:r>
            <a:r>
              <a:rPr lang="it-IT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"/>
              </a:rPr>
              <a:t>sviluppo sostenibile</a:t>
            </a:r>
          </a:p>
        </p:txBody>
      </p:sp>
      <p:sp>
        <p:nvSpPr>
          <p:cNvPr id="6" name="Rettangolo 5">
            <a:extLst>
              <a:ext uri="{FF2B5EF4-FFF2-40B4-BE49-F238E27FC236}">
                <a16:creationId xmlns:a16="http://schemas.microsoft.com/office/drawing/2014/main" id="{801F9BDD-DC1C-C2E0-4529-EBE61BE68FA5}"/>
              </a:ext>
            </a:extLst>
          </p:cNvPr>
          <p:cNvSpPr/>
          <p:nvPr/>
        </p:nvSpPr>
        <p:spPr>
          <a:xfrm>
            <a:off x="557475" y="5811146"/>
            <a:ext cx="11095582" cy="70788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38100">
            <a:solidFill>
              <a:srgbClr val="0070C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361950" lvl="1" indent="-361950" algn="just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it-IT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"/>
              </a:rPr>
              <a:t>Potenziamento degli interventi dedicati al miglioramento della capacità di </a:t>
            </a:r>
            <a:r>
              <a:rPr lang="it-IT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"/>
              </a:rPr>
              <a:t>penetrazione delle PMI nei mercati esteri</a:t>
            </a:r>
          </a:p>
        </p:txBody>
      </p:sp>
      <p:sp>
        <p:nvSpPr>
          <p:cNvPr id="7" name="Rettangolo 6">
            <a:extLst>
              <a:ext uri="{FF2B5EF4-FFF2-40B4-BE49-F238E27FC236}">
                <a16:creationId xmlns:a16="http://schemas.microsoft.com/office/drawing/2014/main" id="{64D57BF6-5778-A853-ED98-2661A14996F1}"/>
              </a:ext>
            </a:extLst>
          </p:cNvPr>
          <p:cNvSpPr/>
          <p:nvPr/>
        </p:nvSpPr>
        <p:spPr>
          <a:xfrm>
            <a:off x="557475" y="2650623"/>
            <a:ext cx="11095582" cy="70788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38100">
            <a:solidFill>
              <a:srgbClr val="0070C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361950" lvl="1" indent="-361950" algn="just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it-IT" sz="2000" dirty="0">
                <a:latin typeface="Helvetica" panose="020B0604020202020204" pitchFamily="34" charset="0"/>
                <a:cs typeface="Helvetica" panose="020B0604020202020204" pitchFamily="34" charset="0"/>
              </a:rPr>
              <a:t>Il tema legato alla </a:t>
            </a:r>
            <a:r>
              <a:rPr lang="it-IT" sz="2000" b="1" dirty="0">
                <a:latin typeface="Helvetica" panose="020B0604020202020204" pitchFamily="34" charset="0"/>
                <a:cs typeface="Helvetica" panose="020B0604020202020204" pitchFamily="34" charset="0"/>
              </a:rPr>
              <a:t>sostenibilità ambientale</a:t>
            </a:r>
            <a:r>
              <a:rPr lang="it-IT" sz="2000" dirty="0">
                <a:latin typeface="Helvetica" panose="020B0604020202020204" pitchFamily="34" charset="0"/>
                <a:cs typeface="Helvetica" panose="020B0604020202020204" pitchFamily="34" charset="0"/>
              </a:rPr>
              <a:t> sviluppato all’interno dei progetti ha </a:t>
            </a:r>
            <a:r>
              <a:rPr lang="it-IT" sz="2000">
                <a:latin typeface="Helvetica" panose="020B0604020202020204" pitchFamily="34" charset="0"/>
                <a:cs typeface="Helvetica" panose="020B0604020202020204" pitchFamily="34" charset="0"/>
              </a:rPr>
              <a:t>assunto un </a:t>
            </a:r>
            <a:r>
              <a:rPr lang="it-IT" sz="2000" b="1" dirty="0">
                <a:latin typeface="Helvetica" panose="020B0604020202020204" pitchFamily="34" charset="0"/>
                <a:cs typeface="Helvetica" panose="020B0604020202020204" pitchFamily="34" charset="0"/>
              </a:rPr>
              <a:t>aspetto valoriale della competitività </a:t>
            </a:r>
            <a:r>
              <a:rPr lang="it-IT" sz="2000" dirty="0">
                <a:latin typeface="Helvetica" panose="020B0604020202020204" pitchFamily="34" charset="0"/>
                <a:cs typeface="Helvetica" panose="020B0604020202020204" pitchFamily="34" charset="0"/>
              </a:rPr>
              <a:t>economica lombarda</a:t>
            </a:r>
            <a:endParaRPr lang="it-IT" sz="2000" dirty="0">
              <a:solidFill>
                <a:schemeClr val="tx1">
                  <a:lumMod val="75000"/>
                  <a:lumOff val="25000"/>
                </a:schemeClr>
              </a:solidFill>
              <a:latin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62407187"/>
      </p:ext>
    </p:extLst>
  </p:cSld>
  <p:clrMapOvr>
    <a:masterClrMapping/>
  </p:clrMapOvr>
  <p:transition spd="slow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117"/>
          <p:cNvSpPr/>
          <p:nvPr/>
        </p:nvSpPr>
        <p:spPr>
          <a:xfrm>
            <a:off x="557474" y="785210"/>
            <a:ext cx="11040001" cy="1"/>
          </a:xfrm>
          <a:prstGeom prst="line">
            <a:avLst/>
          </a:prstGeom>
          <a:ln w="76200">
            <a:solidFill>
              <a:srgbClr val="D9D9D9"/>
            </a:solidFill>
            <a:miter/>
          </a:ln>
        </p:spPr>
        <p:txBody>
          <a:bodyPr tIns="45720" bIns="45720"/>
          <a:lstStyle/>
          <a:p>
            <a:pPr>
              <a:defRPr/>
            </a:pPr>
            <a:endParaRPr sz="900" kern="0">
              <a:solidFill>
                <a:sysClr val="windowText" lastClr="000000"/>
              </a:solidFill>
              <a:latin typeface="Calibri"/>
              <a:sym typeface="Calibri"/>
            </a:endParaRPr>
          </a:p>
        </p:txBody>
      </p:sp>
      <p:sp>
        <p:nvSpPr>
          <p:cNvPr id="4" name="Shape 174"/>
          <p:cNvSpPr/>
          <p:nvPr/>
        </p:nvSpPr>
        <p:spPr>
          <a:xfrm>
            <a:off x="557473" y="323606"/>
            <a:ext cx="3974165" cy="646331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tIns="45720" bIns="45720">
            <a:spAutoFit/>
          </a:bodyPr>
          <a:lstStyle/>
          <a:p>
            <a:pPr algn="ctr" defTabSz="457200" hangingPunct="0">
              <a:defRPr sz="3200" b="1">
                <a:latin typeface="+mn-lt"/>
                <a:ea typeface="+mn-ea"/>
                <a:cs typeface="+mn-cs"/>
                <a:sym typeface="Helvetica"/>
              </a:defRPr>
            </a:pPr>
            <a:r>
              <a:rPr lang="it-IT" sz="2000" b="1" kern="0" dirty="0">
                <a:solidFill>
                  <a:srgbClr val="000000"/>
                </a:solidFill>
                <a:latin typeface="Helvetica" panose="020B0604020202020204" pitchFamily="34" charset="0"/>
                <a:cs typeface="Helvetica" panose="020B0604020202020204" pitchFamily="34" charset="0"/>
                <a:sym typeface="Helvetica"/>
              </a:rPr>
              <a:t>ASSE IV – Sviluppo sostenibile</a:t>
            </a:r>
            <a:endParaRPr sz="2000" b="1" kern="0" dirty="0">
              <a:solidFill>
                <a:srgbClr val="000000"/>
              </a:solidFill>
              <a:latin typeface="Helvetica" panose="020B0604020202020204" pitchFamily="34" charset="0"/>
              <a:cs typeface="Helvetica" panose="020B0604020202020204" pitchFamily="34" charset="0"/>
              <a:sym typeface="Helvetica"/>
            </a:endParaRPr>
          </a:p>
          <a:p>
            <a:pPr algn="ctr" defTabSz="457200" hangingPunct="0">
              <a:defRPr sz="3200" b="1">
                <a:latin typeface="+mn-lt"/>
                <a:ea typeface="+mn-ea"/>
                <a:cs typeface="+mn-cs"/>
                <a:sym typeface="Helvetica"/>
              </a:defRPr>
            </a:pPr>
            <a:r>
              <a:rPr sz="1600" b="1" kern="0" dirty="0">
                <a:solidFill>
                  <a:srgbClr val="000000"/>
                </a:solidFill>
                <a:latin typeface="Calibri"/>
                <a:sym typeface="Helvetica"/>
              </a:rPr>
              <a:t> </a:t>
            </a:r>
          </a:p>
        </p:txBody>
      </p:sp>
      <p:grpSp>
        <p:nvGrpSpPr>
          <p:cNvPr id="2" name="Gruppo 1">
            <a:extLst>
              <a:ext uri="{FF2B5EF4-FFF2-40B4-BE49-F238E27FC236}">
                <a16:creationId xmlns:a16="http://schemas.microsoft.com/office/drawing/2014/main" id="{11771AEA-616B-4DD7-9796-81600A09E678}"/>
              </a:ext>
            </a:extLst>
          </p:cNvPr>
          <p:cNvGrpSpPr/>
          <p:nvPr/>
        </p:nvGrpSpPr>
        <p:grpSpPr>
          <a:xfrm>
            <a:off x="557474" y="1770274"/>
            <a:ext cx="10948729" cy="4140266"/>
            <a:chOff x="621634" y="1108454"/>
            <a:chExt cx="10948729" cy="4140266"/>
          </a:xfrm>
        </p:grpSpPr>
        <p:sp>
          <p:nvSpPr>
            <p:cNvPr id="5" name="Rettangolo 4">
              <a:extLst>
                <a:ext uri="{FF2B5EF4-FFF2-40B4-BE49-F238E27FC236}">
                  <a16:creationId xmlns:a16="http://schemas.microsoft.com/office/drawing/2014/main" id="{E7CABB8F-E13D-46E5-B774-C779E061EF29}"/>
                </a:ext>
              </a:extLst>
            </p:cNvPr>
            <p:cNvSpPr/>
            <p:nvPr/>
          </p:nvSpPr>
          <p:spPr>
            <a:xfrm>
              <a:off x="621636" y="2014290"/>
              <a:ext cx="10948727" cy="430887"/>
            </a:xfrm>
            <a:prstGeom prst="rect">
              <a:avLst/>
            </a:prstGeom>
            <a:solidFill>
              <a:schemeClr val="accent3">
                <a:lumMod val="60000"/>
                <a:lumOff val="40000"/>
              </a:schemeClr>
            </a:solidFill>
            <a:ln w="38100">
              <a:solidFill>
                <a:srgbClr val="00B050"/>
              </a:solidFill>
            </a:ln>
          </p:spPr>
          <p:txBody>
            <a:bodyPr wrap="square">
              <a:spAutoFit/>
            </a:bodyPr>
            <a:lstStyle/>
            <a:p>
              <a:pPr marL="342900" indent="-342900" defTabSz="457200" hangingPunct="0">
                <a:spcAft>
                  <a:spcPts val="600"/>
                </a:spcAft>
                <a:buClr>
                  <a:schemeClr val="accent3">
                    <a:lumMod val="50000"/>
                  </a:schemeClr>
                </a:buClr>
                <a:buFont typeface="Wingdings" panose="05000000000000000000" pitchFamily="2" charset="2"/>
                <a:buChar char="§"/>
                <a:tabLst>
                  <a:tab pos="444500" algn="l"/>
                </a:tabLst>
              </a:pPr>
              <a:r>
                <a:rPr lang="it-IT" sz="2200" kern="0" dirty="0">
                  <a:solidFill>
                    <a:srgbClr val="000000"/>
                  </a:solidFill>
                  <a:latin typeface="Helvetica"/>
                  <a:cs typeface="Helvetica"/>
                  <a:sym typeface="Calibri"/>
                </a:rPr>
                <a:t>Concentrazione risorse su : energia e mobilità (integrazione nella programmazione)</a:t>
              </a:r>
            </a:p>
          </p:txBody>
        </p:sp>
        <p:sp>
          <p:nvSpPr>
            <p:cNvPr id="6" name="Rettangolo 5">
              <a:extLst>
                <a:ext uri="{FF2B5EF4-FFF2-40B4-BE49-F238E27FC236}">
                  <a16:creationId xmlns:a16="http://schemas.microsoft.com/office/drawing/2014/main" id="{9ED6A34A-3CEB-4B62-8A5B-81BA861962AD}"/>
                </a:ext>
              </a:extLst>
            </p:cNvPr>
            <p:cNvSpPr/>
            <p:nvPr/>
          </p:nvSpPr>
          <p:spPr>
            <a:xfrm>
              <a:off x="621635" y="2612710"/>
              <a:ext cx="10948727" cy="769441"/>
            </a:xfrm>
            <a:prstGeom prst="rect">
              <a:avLst/>
            </a:prstGeom>
            <a:solidFill>
              <a:schemeClr val="accent3">
                <a:lumMod val="60000"/>
                <a:lumOff val="40000"/>
              </a:schemeClr>
            </a:solidFill>
            <a:ln w="38100">
              <a:solidFill>
                <a:srgbClr val="00B050"/>
              </a:solidFill>
            </a:ln>
          </p:spPr>
          <p:txBody>
            <a:bodyPr wrap="square">
              <a:spAutoFit/>
            </a:bodyPr>
            <a:lstStyle/>
            <a:p>
              <a:pPr marL="342900" lvl="1" indent="-342900" hangingPunct="0">
                <a:spcAft>
                  <a:spcPts val="600"/>
                </a:spcAft>
                <a:buClr>
                  <a:schemeClr val="accent3">
                    <a:lumMod val="50000"/>
                  </a:schemeClr>
                </a:buClr>
                <a:buFont typeface="Wingdings" panose="05000000000000000000" pitchFamily="2" charset="2"/>
                <a:buChar char="§"/>
                <a:tabLst>
                  <a:tab pos="444500" algn="l"/>
                </a:tabLst>
              </a:pPr>
              <a:r>
                <a:rPr lang="it-IT" sz="2200" kern="0" dirty="0">
                  <a:solidFill>
                    <a:srgbClr val="000000"/>
                  </a:solidFill>
                  <a:latin typeface="Helvetica"/>
                  <a:cs typeface="Helvetica"/>
                </a:rPr>
                <a:t>Collaborazione positiva all’interno dell’Amministrazione per la definizione degli interventi e degli avvisi pubblici (Efficientamento energetico)</a:t>
              </a:r>
            </a:p>
          </p:txBody>
        </p:sp>
        <p:sp>
          <p:nvSpPr>
            <p:cNvPr id="7" name="Rettangolo 6">
              <a:extLst>
                <a:ext uri="{FF2B5EF4-FFF2-40B4-BE49-F238E27FC236}">
                  <a16:creationId xmlns:a16="http://schemas.microsoft.com/office/drawing/2014/main" id="{7D502372-99AC-47FF-BCCE-2C6CA7454A5F}"/>
                </a:ext>
              </a:extLst>
            </p:cNvPr>
            <p:cNvSpPr/>
            <p:nvPr/>
          </p:nvSpPr>
          <p:spPr>
            <a:xfrm>
              <a:off x="621636" y="1108454"/>
              <a:ext cx="10948727" cy="769441"/>
            </a:xfrm>
            <a:prstGeom prst="rect">
              <a:avLst/>
            </a:prstGeom>
            <a:solidFill>
              <a:schemeClr val="accent3">
                <a:lumMod val="60000"/>
                <a:lumOff val="40000"/>
              </a:schemeClr>
            </a:solidFill>
            <a:ln w="38100">
              <a:solidFill>
                <a:srgbClr val="00B050"/>
              </a:solidFill>
            </a:ln>
          </p:spPr>
          <p:txBody>
            <a:bodyPr wrap="square">
              <a:spAutoFit/>
            </a:bodyPr>
            <a:lstStyle/>
            <a:p>
              <a:pPr marL="342900" indent="-342900" hangingPunct="0">
                <a:spcAft>
                  <a:spcPts val="600"/>
                </a:spcAft>
                <a:buClr>
                  <a:schemeClr val="accent3">
                    <a:lumMod val="50000"/>
                  </a:schemeClr>
                </a:buClr>
                <a:buFont typeface="Wingdings" panose="05000000000000000000" pitchFamily="2" charset="2"/>
                <a:buChar char="§"/>
                <a:tabLst>
                  <a:tab pos="444500" algn="l"/>
                </a:tabLst>
              </a:pPr>
              <a:r>
                <a:rPr lang="it-IT" sz="2200" kern="0" dirty="0">
                  <a:solidFill>
                    <a:srgbClr val="000000"/>
                  </a:solidFill>
                  <a:latin typeface="Helvetica"/>
                  <a:cs typeface="Helvetica"/>
                </a:rPr>
                <a:t>Elemento portante nella programmazione: contributo alla mitigazione e attenuazione ai cambiamenti climatici</a:t>
              </a:r>
            </a:p>
          </p:txBody>
        </p:sp>
        <p:sp>
          <p:nvSpPr>
            <p:cNvPr id="8" name="Rettangolo 7">
              <a:extLst>
                <a:ext uri="{FF2B5EF4-FFF2-40B4-BE49-F238E27FC236}">
                  <a16:creationId xmlns:a16="http://schemas.microsoft.com/office/drawing/2014/main" id="{84A24A10-32C5-47E8-9BB5-E38DBB053BC0}"/>
                </a:ext>
              </a:extLst>
            </p:cNvPr>
            <p:cNvSpPr/>
            <p:nvPr/>
          </p:nvSpPr>
          <p:spPr>
            <a:xfrm>
              <a:off x="621634" y="4479279"/>
              <a:ext cx="10948727" cy="769441"/>
            </a:xfrm>
            <a:prstGeom prst="rect">
              <a:avLst/>
            </a:prstGeom>
            <a:solidFill>
              <a:schemeClr val="accent3">
                <a:lumMod val="60000"/>
                <a:lumOff val="40000"/>
              </a:schemeClr>
            </a:solidFill>
            <a:ln w="38100">
              <a:solidFill>
                <a:srgbClr val="00B050"/>
              </a:solidFill>
            </a:ln>
          </p:spPr>
          <p:txBody>
            <a:bodyPr wrap="square">
              <a:spAutoFit/>
            </a:bodyPr>
            <a:lstStyle/>
            <a:p>
              <a:pPr marL="342900" lvl="1" indent="-342900" hangingPunct="0">
                <a:spcAft>
                  <a:spcPts val="600"/>
                </a:spcAft>
                <a:buClr>
                  <a:schemeClr val="accent3">
                    <a:lumMod val="50000"/>
                  </a:schemeClr>
                </a:buClr>
                <a:buFont typeface="Wingdings" panose="05000000000000000000" pitchFamily="2" charset="2"/>
                <a:buChar char="§"/>
                <a:tabLst>
                  <a:tab pos="444500" algn="l"/>
                </a:tabLst>
              </a:pPr>
              <a:r>
                <a:rPr lang="it-IT" sz="2200" kern="0" dirty="0">
                  <a:solidFill>
                    <a:srgbClr val="000000"/>
                  </a:solidFill>
                  <a:latin typeface="Helvetica"/>
                  <a:cs typeface="Helvetica"/>
                </a:rPr>
                <a:t>Buona risposta ai bandi pubblicati (intensa attività svolta dall’Amministrazione sul territorio per sensibilizzare i potenziali)</a:t>
              </a:r>
            </a:p>
          </p:txBody>
        </p:sp>
      </p:grpSp>
      <p:sp>
        <p:nvSpPr>
          <p:cNvPr id="9" name="Rettangolo 8">
            <a:extLst>
              <a:ext uri="{FF2B5EF4-FFF2-40B4-BE49-F238E27FC236}">
                <a16:creationId xmlns:a16="http://schemas.microsoft.com/office/drawing/2014/main" id="{8673C8E1-E66A-4C1B-BB6F-EEFF96A2B6DB}"/>
              </a:ext>
            </a:extLst>
          </p:cNvPr>
          <p:cNvSpPr/>
          <p:nvPr/>
        </p:nvSpPr>
        <p:spPr>
          <a:xfrm>
            <a:off x="557470" y="4235263"/>
            <a:ext cx="10948727" cy="769441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38100">
            <a:solidFill>
              <a:srgbClr val="00B050"/>
            </a:solidFill>
          </a:ln>
        </p:spPr>
        <p:txBody>
          <a:bodyPr wrap="square">
            <a:spAutoFit/>
          </a:bodyPr>
          <a:lstStyle/>
          <a:p>
            <a:pPr marL="342900" lvl="1" indent="-342900" hangingPunct="0">
              <a:spcAft>
                <a:spcPts val="600"/>
              </a:spcAft>
              <a:buClr>
                <a:schemeClr val="accent3">
                  <a:lumMod val="50000"/>
                </a:schemeClr>
              </a:buClr>
              <a:buFont typeface="Wingdings" panose="05000000000000000000" pitchFamily="2" charset="2"/>
              <a:buChar char="§"/>
              <a:tabLst>
                <a:tab pos="444500" algn="l"/>
              </a:tabLst>
            </a:pPr>
            <a:r>
              <a:rPr lang="it-IT" sz="2200" kern="0" dirty="0">
                <a:solidFill>
                  <a:srgbClr val="000000"/>
                </a:solidFill>
                <a:latin typeface="Helvetica"/>
                <a:cs typeface="Helvetica"/>
              </a:rPr>
              <a:t>Innovazioni dal punto di vista procedurale (Strumento finanziario, PPP) che hanno comportato significative difficoltà in fase di attuazione</a:t>
            </a:r>
          </a:p>
        </p:txBody>
      </p:sp>
      <p:sp>
        <p:nvSpPr>
          <p:cNvPr id="10" name="Rettangolo 9">
            <a:extLst>
              <a:ext uri="{FF2B5EF4-FFF2-40B4-BE49-F238E27FC236}">
                <a16:creationId xmlns:a16="http://schemas.microsoft.com/office/drawing/2014/main" id="{55D57416-EEC6-42B4-BCB0-F258498A23BE}"/>
              </a:ext>
            </a:extLst>
          </p:cNvPr>
          <p:cNvSpPr/>
          <p:nvPr/>
        </p:nvSpPr>
        <p:spPr>
          <a:xfrm>
            <a:off x="557473" y="6112696"/>
            <a:ext cx="10948727" cy="430887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38100">
            <a:solidFill>
              <a:srgbClr val="00B050"/>
            </a:solidFill>
          </a:ln>
        </p:spPr>
        <p:txBody>
          <a:bodyPr wrap="square">
            <a:spAutoFit/>
          </a:bodyPr>
          <a:lstStyle/>
          <a:p>
            <a:pPr marL="342900" indent="-342900" defTabSz="457200" hangingPunct="0">
              <a:spcAft>
                <a:spcPts val="600"/>
              </a:spcAft>
              <a:buClr>
                <a:schemeClr val="accent3">
                  <a:lumMod val="50000"/>
                </a:schemeClr>
              </a:buClr>
              <a:buFont typeface="Wingdings" panose="05000000000000000000" pitchFamily="2" charset="2"/>
              <a:buChar char="§"/>
              <a:tabLst>
                <a:tab pos="444500" algn="l"/>
              </a:tabLst>
            </a:pPr>
            <a:r>
              <a:rPr lang="it-IT" sz="2200" kern="0" dirty="0">
                <a:solidFill>
                  <a:srgbClr val="000000"/>
                </a:solidFill>
                <a:latin typeface="Helvetica"/>
                <a:cs typeface="Helvetica"/>
                <a:sym typeface="Calibri"/>
              </a:rPr>
              <a:t>Stimolo all’aggregazione tra Comuni</a:t>
            </a:r>
          </a:p>
        </p:txBody>
      </p:sp>
      <p:sp>
        <p:nvSpPr>
          <p:cNvPr id="11" name="Rettangolo 10">
            <a:extLst>
              <a:ext uri="{FF2B5EF4-FFF2-40B4-BE49-F238E27FC236}">
                <a16:creationId xmlns:a16="http://schemas.microsoft.com/office/drawing/2014/main" id="{1A98A624-EE38-481B-B130-7C02F114A863}"/>
              </a:ext>
            </a:extLst>
          </p:cNvPr>
          <p:cNvSpPr/>
          <p:nvPr/>
        </p:nvSpPr>
        <p:spPr>
          <a:xfrm>
            <a:off x="3115467" y="1086704"/>
            <a:ext cx="5961065" cy="461665"/>
          </a:xfrm>
          <a:prstGeom prst="rect">
            <a:avLst/>
          </a:prstGeom>
          <a:solidFill>
            <a:schemeClr val="bg1"/>
          </a:solidFill>
          <a:ln w="38100">
            <a:solidFill>
              <a:srgbClr val="00B050"/>
            </a:solidFill>
          </a:ln>
        </p:spPr>
        <p:txBody>
          <a:bodyPr wrap="square">
            <a:spAutoFit/>
          </a:bodyPr>
          <a:lstStyle/>
          <a:p>
            <a:pPr algn="ctr" defTabSz="457200" hangingPunct="0">
              <a:spcAft>
                <a:spcPts val="600"/>
              </a:spcAft>
              <a:buClr>
                <a:schemeClr val="accent3">
                  <a:lumMod val="50000"/>
                </a:schemeClr>
              </a:buClr>
              <a:tabLst>
                <a:tab pos="444500" algn="l"/>
              </a:tabLst>
            </a:pPr>
            <a:r>
              <a:rPr lang="it-IT" sz="2400" b="1" kern="0" dirty="0">
                <a:solidFill>
                  <a:srgbClr val="000000"/>
                </a:solidFill>
                <a:latin typeface="Helvetica"/>
                <a:cs typeface="Helvetica"/>
              </a:rPr>
              <a:t>Principali risultati della valutazione</a:t>
            </a:r>
          </a:p>
        </p:txBody>
      </p:sp>
    </p:spTree>
    <p:extLst>
      <p:ext uri="{BB962C8B-B14F-4D97-AF65-F5344CB8AC3E}">
        <p14:creationId xmlns:p14="http://schemas.microsoft.com/office/powerpoint/2010/main" val="1891573872"/>
      </p:ext>
    </p:extLst>
  </p:cSld>
  <p:clrMapOvr>
    <a:masterClrMapping/>
  </p:clrMapOvr>
  <p:transition spd="slow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117"/>
          <p:cNvSpPr/>
          <p:nvPr/>
        </p:nvSpPr>
        <p:spPr>
          <a:xfrm>
            <a:off x="557474" y="785210"/>
            <a:ext cx="11040001" cy="1"/>
          </a:xfrm>
          <a:prstGeom prst="line">
            <a:avLst/>
          </a:prstGeom>
          <a:ln w="76200">
            <a:solidFill>
              <a:srgbClr val="D9D9D9"/>
            </a:solidFill>
            <a:miter/>
          </a:ln>
        </p:spPr>
        <p:txBody>
          <a:bodyPr tIns="45720" bIns="45720"/>
          <a:lstStyle/>
          <a:p>
            <a:pPr>
              <a:defRPr/>
            </a:pPr>
            <a:endParaRPr sz="900" kern="0">
              <a:solidFill>
                <a:sysClr val="windowText" lastClr="000000"/>
              </a:solidFill>
              <a:latin typeface="Calibri"/>
              <a:sym typeface="Calibri"/>
            </a:endParaRPr>
          </a:p>
        </p:txBody>
      </p:sp>
      <p:sp>
        <p:nvSpPr>
          <p:cNvPr id="4" name="Shape 174"/>
          <p:cNvSpPr/>
          <p:nvPr/>
        </p:nvSpPr>
        <p:spPr>
          <a:xfrm>
            <a:off x="557473" y="323606"/>
            <a:ext cx="3974165" cy="646331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tIns="45720" bIns="45720">
            <a:spAutoFit/>
          </a:bodyPr>
          <a:lstStyle/>
          <a:p>
            <a:pPr algn="ctr" defTabSz="457200" hangingPunct="0">
              <a:defRPr sz="3200" b="1">
                <a:latin typeface="+mn-lt"/>
                <a:ea typeface="+mn-ea"/>
                <a:cs typeface="+mn-cs"/>
                <a:sym typeface="Helvetica"/>
              </a:defRPr>
            </a:pPr>
            <a:r>
              <a:rPr lang="it-IT" sz="2000" b="1" kern="0" dirty="0">
                <a:solidFill>
                  <a:srgbClr val="000000"/>
                </a:solidFill>
                <a:latin typeface="Helvetica" panose="020B0604020202020204" pitchFamily="34" charset="0"/>
                <a:cs typeface="Helvetica" panose="020B0604020202020204" pitchFamily="34" charset="0"/>
                <a:sym typeface="Helvetica"/>
              </a:rPr>
              <a:t>ASSE IV – Sviluppo sostenibile</a:t>
            </a:r>
            <a:endParaRPr sz="2000" b="1" kern="0" dirty="0">
              <a:solidFill>
                <a:srgbClr val="000000"/>
              </a:solidFill>
              <a:latin typeface="Helvetica" panose="020B0604020202020204" pitchFamily="34" charset="0"/>
              <a:cs typeface="Helvetica" panose="020B0604020202020204" pitchFamily="34" charset="0"/>
              <a:sym typeface="Helvetica"/>
            </a:endParaRPr>
          </a:p>
          <a:p>
            <a:pPr algn="ctr" defTabSz="457200" hangingPunct="0">
              <a:defRPr sz="3200" b="1">
                <a:latin typeface="+mn-lt"/>
                <a:ea typeface="+mn-ea"/>
                <a:cs typeface="+mn-cs"/>
                <a:sym typeface="Helvetica"/>
              </a:defRPr>
            </a:pPr>
            <a:r>
              <a:rPr sz="1600" b="1" kern="0" dirty="0">
                <a:solidFill>
                  <a:srgbClr val="000000"/>
                </a:solidFill>
                <a:latin typeface="Calibri"/>
                <a:sym typeface="Helvetica"/>
              </a:rPr>
              <a:t> </a:t>
            </a:r>
          </a:p>
        </p:txBody>
      </p:sp>
      <p:grpSp>
        <p:nvGrpSpPr>
          <p:cNvPr id="2" name="Gruppo 1">
            <a:extLst>
              <a:ext uri="{FF2B5EF4-FFF2-40B4-BE49-F238E27FC236}">
                <a16:creationId xmlns:a16="http://schemas.microsoft.com/office/drawing/2014/main" id="{11771AEA-616B-4DD7-9796-81600A09E678}"/>
              </a:ext>
            </a:extLst>
          </p:cNvPr>
          <p:cNvGrpSpPr/>
          <p:nvPr/>
        </p:nvGrpSpPr>
        <p:grpSpPr>
          <a:xfrm>
            <a:off x="603105" y="2118358"/>
            <a:ext cx="10948728" cy="4582762"/>
            <a:chOff x="604392" y="650214"/>
            <a:chExt cx="10948728" cy="4582762"/>
          </a:xfrm>
        </p:grpSpPr>
        <p:sp>
          <p:nvSpPr>
            <p:cNvPr id="5" name="Rettangolo 4">
              <a:extLst>
                <a:ext uri="{FF2B5EF4-FFF2-40B4-BE49-F238E27FC236}">
                  <a16:creationId xmlns:a16="http://schemas.microsoft.com/office/drawing/2014/main" id="{E7CABB8F-E13D-46E5-B774-C779E061EF29}"/>
                </a:ext>
              </a:extLst>
            </p:cNvPr>
            <p:cNvSpPr/>
            <p:nvPr/>
          </p:nvSpPr>
          <p:spPr>
            <a:xfrm>
              <a:off x="604392" y="2878485"/>
              <a:ext cx="10948727" cy="2354491"/>
            </a:xfrm>
            <a:prstGeom prst="rect">
              <a:avLst/>
            </a:prstGeom>
            <a:solidFill>
              <a:schemeClr val="accent3">
                <a:lumMod val="60000"/>
                <a:lumOff val="40000"/>
              </a:schemeClr>
            </a:solidFill>
            <a:ln w="38100">
              <a:solidFill>
                <a:srgbClr val="00B050"/>
              </a:solidFill>
            </a:ln>
          </p:spPr>
          <p:txBody>
            <a:bodyPr wrap="square">
              <a:spAutoFit/>
            </a:bodyPr>
            <a:lstStyle/>
            <a:p>
              <a:pPr defTabSz="457200" hangingPunct="0">
                <a:spcAft>
                  <a:spcPts val="600"/>
                </a:spcAft>
                <a:buClr>
                  <a:schemeClr val="accent3">
                    <a:lumMod val="50000"/>
                  </a:schemeClr>
                </a:buClr>
                <a:tabLst>
                  <a:tab pos="444500" algn="l"/>
                </a:tabLst>
              </a:pPr>
              <a:r>
                <a:rPr lang="it-IT" sz="2200" i="1" kern="0" dirty="0">
                  <a:solidFill>
                    <a:srgbClr val="000000"/>
                  </a:solidFill>
                  <a:latin typeface="Helvetica"/>
                  <a:cs typeface="Helvetica"/>
                  <a:sym typeface="Calibri"/>
                </a:rPr>
                <a:t>Piccoli comuni</a:t>
              </a:r>
            </a:p>
            <a:p>
              <a:pPr marL="342900" indent="-342900" defTabSz="457200" hangingPunct="0">
                <a:spcAft>
                  <a:spcPts val="600"/>
                </a:spcAft>
                <a:buClr>
                  <a:schemeClr val="accent3">
                    <a:lumMod val="50000"/>
                  </a:schemeClr>
                </a:buClr>
                <a:buFont typeface="Wingdings" panose="05000000000000000000" pitchFamily="2" charset="2"/>
                <a:buChar char="§"/>
                <a:tabLst>
                  <a:tab pos="444500" algn="l"/>
                </a:tabLst>
              </a:pPr>
              <a:r>
                <a:rPr lang="it-IT" sz="2200" kern="0" dirty="0">
                  <a:solidFill>
                    <a:srgbClr val="000000"/>
                  </a:solidFill>
                  <a:latin typeface="Helvetica"/>
                  <a:cs typeface="Helvetica"/>
                  <a:sym typeface="Calibri"/>
                </a:rPr>
                <a:t>Ha permesso a piccole realtà locali di migliorare le prestazioni energetiche dei propri edifici pubblici.</a:t>
              </a:r>
            </a:p>
            <a:p>
              <a:pPr marL="342900" indent="-342900" defTabSz="457200" hangingPunct="0">
                <a:spcAft>
                  <a:spcPts val="600"/>
                </a:spcAft>
                <a:buClr>
                  <a:schemeClr val="accent3">
                    <a:lumMod val="50000"/>
                  </a:schemeClr>
                </a:buClr>
                <a:buFont typeface="Wingdings" panose="05000000000000000000" pitchFamily="2" charset="2"/>
                <a:buChar char="§"/>
                <a:tabLst>
                  <a:tab pos="444500" algn="l"/>
                </a:tabLst>
              </a:pPr>
              <a:r>
                <a:rPr lang="it-IT" sz="2200" kern="0" dirty="0">
                  <a:solidFill>
                    <a:srgbClr val="000000"/>
                  </a:solidFill>
                  <a:latin typeface="Helvetica"/>
                  <a:cs typeface="Helvetica"/>
                  <a:sym typeface="Calibri"/>
                </a:rPr>
                <a:t>Costo amministrativo elevato (tranne nei casi di supporto tecnico esterno.)</a:t>
              </a:r>
            </a:p>
            <a:p>
              <a:pPr marL="342900" indent="-342900" defTabSz="457200" hangingPunct="0">
                <a:spcAft>
                  <a:spcPts val="600"/>
                </a:spcAft>
                <a:buClr>
                  <a:schemeClr val="accent3">
                    <a:lumMod val="50000"/>
                  </a:schemeClr>
                </a:buClr>
                <a:buFont typeface="Wingdings" panose="05000000000000000000" pitchFamily="2" charset="2"/>
                <a:buChar char="§"/>
                <a:tabLst>
                  <a:tab pos="444500" algn="l"/>
                </a:tabLst>
              </a:pPr>
              <a:r>
                <a:rPr lang="it-IT" sz="2200" kern="0" dirty="0">
                  <a:solidFill>
                    <a:srgbClr val="000000"/>
                  </a:solidFill>
                  <a:latin typeface="Helvetica"/>
                  <a:cs typeface="Helvetica"/>
                  <a:sym typeface="Calibri"/>
                </a:rPr>
                <a:t>La seconda edizione del bando, con le graduatorie effettuate sulla base di criteri di priorità (anziché sportello), ha permesso </a:t>
              </a:r>
              <a:r>
                <a:rPr lang="it-IT" sz="2200" kern="0" dirty="0" err="1">
                  <a:solidFill>
                    <a:srgbClr val="000000"/>
                  </a:solidFill>
                  <a:latin typeface="Helvetica"/>
                  <a:cs typeface="Helvetica"/>
                  <a:sym typeface="Calibri"/>
                </a:rPr>
                <a:t>slezionare</a:t>
              </a:r>
              <a:r>
                <a:rPr lang="it-IT" sz="2200" kern="0" dirty="0">
                  <a:solidFill>
                    <a:srgbClr val="000000"/>
                  </a:solidFill>
                  <a:latin typeface="Helvetica"/>
                  <a:cs typeface="Helvetica"/>
                  <a:sym typeface="Calibri"/>
                </a:rPr>
                <a:t> progetti di qualità più elevata</a:t>
              </a:r>
            </a:p>
          </p:txBody>
        </p:sp>
        <p:sp>
          <p:nvSpPr>
            <p:cNvPr id="7" name="Rettangolo 6">
              <a:extLst>
                <a:ext uri="{FF2B5EF4-FFF2-40B4-BE49-F238E27FC236}">
                  <a16:creationId xmlns:a16="http://schemas.microsoft.com/office/drawing/2014/main" id="{7D502372-99AC-47FF-BCCE-2C6CA7454A5F}"/>
                </a:ext>
              </a:extLst>
            </p:cNvPr>
            <p:cNvSpPr/>
            <p:nvPr/>
          </p:nvSpPr>
          <p:spPr>
            <a:xfrm>
              <a:off x="604393" y="650214"/>
              <a:ext cx="10948727" cy="2092881"/>
            </a:xfrm>
            <a:prstGeom prst="rect">
              <a:avLst/>
            </a:prstGeom>
            <a:solidFill>
              <a:schemeClr val="accent3">
                <a:lumMod val="60000"/>
                <a:lumOff val="40000"/>
              </a:schemeClr>
            </a:solidFill>
            <a:ln w="38100">
              <a:solidFill>
                <a:srgbClr val="00B050"/>
              </a:solidFill>
            </a:ln>
          </p:spPr>
          <p:txBody>
            <a:bodyPr wrap="square">
              <a:spAutoFit/>
            </a:bodyPr>
            <a:lstStyle/>
            <a:p>
              <a:pPr marL="176213" lvl="1" algn="just">
                <a:spcAft>
                  <a:spcPts val="300"/>
                </a:spcAft>
              </a:pPr>
              <a:r>
                <a:rPr lang="it-IT" sz="2000" i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Helvetica"/>
                </a:rPr>
                <a:t>FREE</a:t>
              </a:r>
            </a:p>
            <a:p>
              <a:pPr marL="446088" lvl="1" indent="-269875" algn="just">
                <a:spcAft>
                  <a:spcPts val="300"/>
                </a:spcAft>
                <a:buFont typeface="Wingdings" panose="05000000000000000000" pitchFamily="2" charset="2"/>
                <a:buChar char="§"/>
              </a:pPr>
              <a:r>
                <a:rPr lang="it-IT" sz="20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Helvetica"/>
                </a:rPr>
                <a:t>Strumento finanziario per beneficiari pubblici: difficile applicazione e gestione da parte dell’Ente Pubblico</a:t>
              </a:r>
            </a:p>
            <a:p>
              <a:pPr marL="446088" lvl="1" indent="-269875" algn="just">
                <a:spcAft>
                  <a:spcPts val="300"/>
                </a:spcAft>
                <a:buFont typeface="Wingdings" panose="05000000000000000000" pitchFamily="2" charset="2"/>
                <a:buChar char="§"/>
              </a:pPr>
              <a:r>
                <a:rPr lang="it-IT" sz="20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Helvetica"/>
                </a:rPr>
                <a:t>PPP in progetti di efficientamento energetico di edifici pubblici.</a:t>
              </a:r>
            </a:p>
            <a:p>
              <a:pPr marL="446088" lvl="1" indent="-269875" algn="just">
                <a:spcAft>
                  <a:spcPts val="300"/>
                </a:spcAft>
                <a:buFont typeface="Wingdings" panose="05000000000000000000" pitchFamily="2" charset="2"/>
                <a:buChar char="§"/>
              </a:pPr>
              <a:r>
                <a:rPr lang="it-IT" sz="20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Helvetica"/>
                </a:rPr>
                <a:t>Successo limitato dalla complessità dei meccanismi di attuazione e gestione dei PPP</a:t>
              </a:r>
            </a:p>
            <a:p>
              <a:pPr marL="446088" lvl="1" indent="-269875" algn="just">
                <a:spcAft>
                  <a:spcPts val="300"/>
                </a:spcAft>
                <a:buFont typeface="Wingdings" panose="05000000000000000000" pitchFamily="2" charset="2"/>
                <a:buChar char="§"/>
              </a:pPr>
              <a:r>
                <a:rPr lang="it-IT" sz="20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Helvetica"/>
                </a:rPr>
                <a:t>Necessaria una massa critica che molto probabilmente è mancata con il FESR</a:t>
              </a:r>
            </a:p>
          </p:txBody>
        </p:sp>
      </p:grpSp>
      <p:sp>
        <p:nvSpPr>
          <p:cNvPr id="11" name="Rettangolo 10">
            <a:extLst>
              <a:ext uri="{FF2B5EF4-FFF2-40B4-BE49-F238E27FC236}">
                <a16:creationId xmlns:a16="http://schemas.microsoft.com/office/drawing/2014/main" id="{1A98A624-EE38-481B-B130-7C02F114A863}"/>
              </a:ext>
            </a:extLst>
          </p:cNvPr>
          <p:cNvSpPr/>
          <p:nvPr/>
        </p:nvSpPr>
        <p:spPr>
          <a:xfrm>
            <a:off x="3096938" y="1363205"/>
            <a:ext cx="5961065" cy="461665"/>
          </a:xfrm>
          <a:prstGeom prst="rect">
            <a:avLst/>
          </a:prstGeom>
          <a:solidFill>
            <a:schemeClr val="bg1"/>
          </a:solidFill>
          <a:ln w="38100">
            <a:solidFill>
              <a:srgbClr val="00B050"/>
            </a:solidFill>
          </a:ln>
        </p:spPr>
        <p:txBody>
          <a:bodyPr wrap="square">
            <a:spAutoFit/>
          </a:bodyPr>
          <a:lstStyle/>
          <a:p>
            <a:pPr algn="ctr" defTabSz="457200" hangingPunct="0">
              <a:spcAft>
                <a:spcPts val="600"/>
              </a:spcAft>
              <a:buClr>
                <a:schemeClr val="accent3">
                  <a:lumMod val="50000"/>
                </a:schemeClr>
              </a:buClr>
              <a:tabLst>
                <a:tab pos="444500" algn="l"/>
              </a:tabLst>
            </a:pPr>
            <a:r>
              <a:rPr lang="it-IT" sz="2400" b="1" kern="0" dirty="0">
                <a:solidFill>
                  <a:srgbClr val="000000"/>
                </a:solidFill>
                <a:latin typeface="Helvetica"/>
                <a:cs typeface="Helvetica"/>
              </a:rPr>
              <a:t>Lezioni apprese</a:t>
            </a:r>
          </a:p>
        </p:txBody>
      </p:sp>
    </p:spTree>
    <p:extLst>
      <p:ext uri="{BB962C8B-B14F-4D97-AF65-F5344CB8AC3E}">
        <p14:creationId xmlns:p14="http://schemas.microsoft.com/office/powerpoint/2010/main" val="3440746874"/>
      </p:ext>
    </p:extLst>
  </p:cSld>
  <p:clrMapOvr>
    <a:masterClrMapping/>
  </p:clrMapOvr>
  <p:transition spd="slow"/>
</p:sld>
</file>

<file path=ppt/theme/theme1.xml><?xml version="1.0" encoding="utf-8"?>
<a:theme xmlns:a="http://schemas.openxmlformats.org/drawingml/2006/main" name="ppt5B55.tmp">
  <a:themeElements>
    <a:clrScheme name="Tema di Offic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Tema di Office">
      <a:majorFont>
        <a:latin typeface="Helvetica"/>
        <a:ea typeface="Helvetica"/>
        <a:cs typeface="Helvetica"/>
      </a:majorFont>
      <a:minorFont>
        <a:latin typeface="Calibri"/>
        <a:ea typeface="Calibri"/>
        <a:cs typeface="Calibri"/>
      </a:minorFont>
    </a:fontScheme>
    <a:fmtScheme name="Tema di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blurRad="38100" dist="23000" dir="5400000" rotWithShape="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45718" tIns="45718" rIns="45718" bIns="45718" numCol="1" spcCol="38100" rtlCol="0" anchor="ctr">
        <a:spAutoFit/>
      </a:bodyPr>
      <a:lstStyle>
        <a:defPPr marL="0" marR="0" indent="0" algn="l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38100" dist="23000" dir="5400000" rotWithShape="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8" tIns="45718" rIns="45718" bIns="45718" numCol="1" spcCol="38100" rtlCol="0" anchor="t">
        <a:spAutoFit/>
      </a:bodyPr>
      <a:lstStyle>
        <a:defPPr marL="0" marR="0" indent="0" algn="l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e42ac312-4269-454f-a8d2-84d86590d9c4" xsi:nil="true"/>
    <lcf76f155ced4ddcb4097134ff3c332f xmlns="72a07078-56ca-4514-94c0-037d64cae5a5">
      <Terms xmlns="http://schemas.microsoft.com/office/infopath/2007/PartnerControls"/>
    </lcf76f155ced4ddcb4097134ff3c332f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A07EA5030786147892F03EC235C4691" ma:contentTypeVersion="16" ma:contentTypeDescription="Create a new document." ma:contentTypeScope="" ma:versionID="90a7dfec183c807f1e10eb4edb0bbafb">
  <xsd:schema xmlns:xsd="http://www.w3.org/2001/XMLSchema" xmlns:xs="http://www.w3.org/2001/XMLSchema" xmlns:p="http://schemas.microsoft.com/office/2006/metadata/properties" xmlns:ns2="72a07078-56ca-4514-94c0-037d64cae5a5" xmlns:ns3="e42ac312-4269-454f-a8d2-84d86590d9c4" targetNamespace="http://schemas.microsoft.com/office/2006/metadata/properties" ma:root="true" ma:fieldsID="a9d4bf7383c001192cf1ca85ce80284c" ns2:_="" ns3:_="">
    <xsd:import namespace="72a07078-56ca-4514-94c0-037d64cae5a5"/>
    <xsd:import namespace="e42ac312-4269-454f-a8d2-84d86590d9c4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Location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MediaLengthInSeconds" minOccurs="0"/>
                <xsd:element ref="ns2:lcf76f155ced4ddcb4097134ff3c332f" minOccurs="0"/>
                <xsd:element ref="ns3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2a07078-56ca-4514-94c0-037d64cae5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48482d5f-0c74-4c85-91c3-4a9ce435aff8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42ac312-4269-454f-a8d2-84d86590d9c4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e9c61b78-5e16-4507-be4f-beadbf67d303}" ma:internalName="TaxCatchAll" ma:showField="CatchAllData" ma:web="e42ac312-4269-454f-a8d2-84d86590d9c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56E611D2-77A3-4857-A806-182D91E6D754}">
  <ds:schemaRefs>
    <ds:schemaRef ds:uri="http://schemas.microsoft.com/office/2006/metadata/properties"/>
    <ds:schemaRef ds:uri="http://schemas.microsoft.com/office/infopath/2007/PartnerControls"/>
    <ds:schemaRef ds:uri="e42ac312-4269-454f-a8d2-84d86590d9c4"/>
    <ds:schemaRef ds:uri="72a07078-56ca-4514-94c0-037d64cae5a5"/>
  </ds:schemaRefs>
</ds:datastoreItem>
</file>

<file path=customXml/itemProps2.xml><?xml version="1.0" encoding="utf-8"?>
<ds:datastoreItem xmlns:ds="http://schemas.openxmlformats.org/officeDocument/2006/customXml" ds:itemID="{11DCEE6F-A019-4DA7-8470-93960461D21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2a07078-56ca-4514-94c0-037d64cae5a5"/>
    <ds:schemaRef ds:uri="e42ac312-4269-454f-a8d2-84d86590d9c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475EAF4C-07D0-4FB0-BF6B-E490E3104E68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ppt8459.tmp</Template>
  <TotalTime>1</TotalTime>
  <Words>1313</Words>
  <Application>Microsoft Office PowerPoint</Application>
  <PresentationFormat>Widescreen</PresentationFormat>
  <Paragraphs>92</Paragraphs>
  <Slides>12</Slides>
  <Notes>5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5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12</vt:i4>
      </vt:variant>
    </vt:vector>
  </HeadingPairs>
  <TitlesOfParts>
    <vt:vector size="18" baseType="lpstr">
      <vt:lpstr>Arial</vt:lpstr>
      <vt:lpstr>Calibri</vt:lpstr>
      <vt:lpstr>Calibri Light</vt:lpstr>
      <vt:lpstr>Helvetica</vt:lpstr>
      <vt:lpstr>Wingdings</vt:lpstr>
      <vt:lpstr>ppt5B55.tmp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Company>••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di PowerPoint</dc:title>
  <dc:creator>•• ••</dc:creator>
  <cp:lastModifiedBy>Mirella Fossati</cp:lastModifiedBy>
  <cp:revision>485</cp:revision>
  <cp:lastPrinted>2020-07-15T10:06:50Z</cp:lastPrinted>
  <dcterms:created xsi:type="dcterms:W3CDTF">2016-08-02T10:47:49Z</dcterms:created>
  <dcterms:modified xsi:type="dcterms:W3CDTF">2023-05-22T12:06:48Z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0x0101007A07EA5030786147892F03EC235C4691</vt:lpwstr>
  </property>
  <property fmtid="{D5CDD505-2E9C-101B-9397-08002B2CF9AE}" pid="3" name="MediaServiceImageTags">
    <vt:lpwstr/>
  </property>
</Properties>
</file>