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1" r:id="rId4"/>
    <p:sldMasterId id="2147483670" r:id="rId5"/>
  </p:sldMasterIdLst>
  <p:notesMasterIdLst>
    <p:notesMasterId r:id="rId16"/>
  </p:notesMasterIdLst>
  <p:handoutMasterIdLst>
    <p:handoutMasterId r:id="rId17"/>
  </p:handoutMasterIdLst>
  <p:sldIdLst>
    <p:sldId id="308" r:id="rId6"/>
    <p:sldId id="937" r:id="rId7"/>
    <p:sldId id="962" r:id="rId8"/>
    <p:sldId id="963" r:id="rId9"/>
    <p:sldId id="964" r:id="rId10"/>
    <p:sldId id="965" r:id="rId11"/>
    <p:sldId id="966" r:id="rId12"/>
    <p:sldId id="967" r:id="rId13"/>
    <p:sldId id="968" r:id="rId14"/>
    <p:sldId id="969" r:id="rId15"/>
  </p:sldIdLst>
  <p:sldSz cx="12192000" cy="6858000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39" initials="U39" lastIdx="5" clrIdx="0">
    <p:extLst>
      <p:ext uri="{19B8F6BF-5375-455C-9EA6-DF929625EA0E}">
        <p15:presenceInfo xmlns:p15="http://schemas.microsoft.com/office/powerpoint/2012/main" userId="User3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8F1"/>
    <a:srgbClr val="1D8558"/>
    <a:srgbClr val="086A2E"/>
    <a:srgbClr val="C3D69B"/>
    <a:srgbClr val="38925F"/>
    <a:srgbClr val="E7E7E7"/>
    <a:srgbClr val="C8C7DD"/>
    <a:srgbClr val="219965"/>
    <a:srgbClr val="4F81BD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60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941EFB17-229F-BC46-87D0-DE74F447E993}" type="datetime1">
              <a:rPr lang="it-IT"/>
              <a:pPr/>
              <a:t>22/05/2023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61B10C7F-C682-1840-8327-09A717C71FCC}" type="datetime1">
              <a:rPr lang="it-IT"/>
              <a:pPr/>
              <a:t>22/05/2023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7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3E0-64CD-F143-8CD2-779DA79949A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37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 rotWithShape="1">
          <a:blip r:embed="rId2"/>
          <a:srcRect r="448"/>
          <a:stretch/>
        </p:blipFill>
        <p:spPr>
          <a:xfrm>
            <a:off x="-107004" y="-11130"/>
            <a:ext cx="12334672" cy="688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1" y="466158"/>
            <a:ext cx="9830754" cy="12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9167"/>
      </p:ext>
    </p:extLst>
  </p:cSld>
  <p:clrMapOvr>
    <a:masterClrMapping/>
  </p:clrMapOvr>
  <p:transition spd="med"/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557474" y="811844"/>
            <a:ext cx="11040001" cy="1"/>
          </a:xfrm>
          <a:prstGeom prst="line">
            <a:avLst/>
          </a:prstGeom>
          <a:ln w="76200">
            <a:solidFill>
              <a:srgbClr val="086A2E"/>
            </a:solidFill>
            <a:miter/>
          </a:ln>
        </p:spPr>
        <p:txBody>
          <a:bodyPr tIns="45720" bIns="45720"/>
          <a:lstStyle/>
          <a:p>
            <a:endParaRPr sz="900"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557474" y="423423"/>
            <a:ext cx="11037808" cy="249300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800">
                <a:solidFill>
                  <a:srgbClr val="3B3D4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half" idx="1"/>
          </p:nvPr>
        </p:nvSpPr>
        <p:spPr>
          <a:xfrm>
            <a:off x="805124" y="1127945"/>
            <a:ext cx="10574427" cy="2169418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1900"/>
              </a:lnSpc>
              <a:buSzTx/>
              <a:buFontTx/>
              <a:buNone/>
              <a:defRPr sz="1500">
                <a:latin typeface="+mn-lt"/>
                <a:ea typeface="+mn-ea"/>
                <a:cs typeface="+mn-cs"/>
                <a:sym typeface="Helvetica"/>
              </a:defRPr>
            </a:lvl1pPr>
            <a:lvl2pPr marL="0" indent="228600">
              <a:lnSpc>
                <a:spcPts val="1900"/>
              </a:lnSpc>
              <a:buSzTx/>
              <a:buFontTx/>
              <a:buNone/>
              <a:defRPr sz="1500">
                <a:latin typeface="+mn-lt"/>
                <a:ea typeface="+mn-ea"/>
                <a:cs typeface="+mn-cs"/>
                <a:sym typeface="Helvetica"/>
              </a:defRPr>
            </a:lvl2pPr>
            <a:lvl3pPr marL="0" indent="457200">
              <a:lnSpc>
                <a:spcPts val="1900"/>
              </a:lnSpc>
              <a:buSzTx/>
              <a:buFontTx/>
              <a:buNone/>
              <a:defRPr sz="1500">
                <a:latin typeface="+mn-lt"/>
                <a:ea typeface="+mn-ea"/>
                <a:cs typeface="+mn-cs"/>
                <a:sym typeface="Helvetica"/>
              </a:defRPr>
            </a:lvl3pPr>
            <a:lvl4pPr marL="0" indent="685800">
              <a:lnSpc>
                <a:spcPts val="1900"/>
              </a:lnSpc>
              <a:buSzTx/>
              <a:buFontTx/>
              <a:buNone/>
              <a:defRPr sz="1500">
                <a:latin typeface="+mn-lt"/>
                <a:ea typeface="+mn-ea"/>
                <a:cs typeface="+mn-cs"/>
                <a:sym typeface="Helvetica"/>
              </a:defRPr>
            </a:lvl4pPr>
            <a:lvl5pPr marL="0" indent="914400">
              <a:lnSpc>
                <a:spcPts val="1900"/>
              </a:lnSpc>
              <a:buSzTx/>
              <a:buFontTx/>
              <a:buNone/>
              <a:defRPr sz="15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uno</a:t>
            </a:r>
          </a:p>
          <a:p>
            <a:pPr lvl="1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due</a:t>
            </a:r>
          </a:p>
          <a:p>
            <a:pPr lvl="2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</a:t>
            </a:r>
            <a:r>
              <a:rPr err="1"/>
              <a:t>tre</a:t>
            </a:r>
            <a:endParaRPr/>
          </a:p>
          <a:p>
            <a:pPr lvl="3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quattro</a:t>
            </a:r>
          </a:p>
          <a:p>
            <a:pPr lvl="4"/>
            <a:r>
              <a:rPr err="1"/>
              <a:t>Corpo</a:t>
            </a:r>
            <a:r>
              <a:t> </a:t>
            </a:r>
            <a:r>
              <a:rPr err="1"/>
              <a:t>livello</a:t>
            </a:r>
            <a:r>
              <a:t> cinque</a:t>
            </a:r>
          </a:p>
        </p:txBody>
      </p:sp>
      <p:sp>
        <p:nvSpPr>
          <p:cNvPr id="120" name="Shape 120"/>
          <p:cNvSpPr/>
          <p:nvPr/>
        </p:nvSpPr>
        <p:spPr>
          <a:xfrm>
            <a:off x="276889" y="265106"/>
            <a:ext cx="11638222" cy="6327789"/>
          </a:xfrm>
          <a:prstGeom prst="rect">
            <a:avLst/>
          </a:prstGeom>
          <a:ln w="12700" cap="sq">
            <a:solidFill>
              <a:srgbClr val="086A2E"/>
            </a:solidFill>
            <a:miter/>
          </a:ln>
        </p:spPr>
        <p:txBody>
          <a:bodyPr tIns="45720" bIns="4572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900"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05125" y="3541673"/>
            <a:ext cx="4874136" cy="232731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2500"/>
              </a:lnSpc>
              <a:buSzTx/>
              <a:buFontTx/>
              <a:buNone/>
              <a:defRPr sz="4400"/>
            </a:lvl1pPr>
          </a:lstStyle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6295074" y="3541673"/>
            <a:ext cx="5084478" cy="232731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>
              <a:lnSpc>
                <a:spcPts val="2500"/>
              </a:lnSpc>
              <a:buSzTx/>
              <a:buFontTx/>
              <a:buNone/>
              <a:defRPr sz="4400"/>
            </a:lvl1pPr>
          </a:lstStyle>
          <a:p>
            <a:pPr marL="0" indent="0">
              <a:lnSpc>
                <a:spcPts val="5000"/>
              </a:lnSpc>
              <a:buSzTx/>
              <a:buFontTx/>
              <a:buNone/>
              <a:defRPr sz="4400"/>
            </a:pPr>
            <a:endParaRPr/>
          </a:p>
        </p:txBody>
      </p:sp>
      <p:pic>
        <p:nvPicPr>
          <p:cNvPr id="124" name="image2.png" descr="Cover_Testata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210" y="6302713"/>
            <a:ext cx="3543812" cy="41291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5921209" y="6578129"/>
            <a:ext cx="310337" cy="30777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FC28EF-0DD8-442F-B984-772444B155CE}"/>
              </a:ext>
            </a:extLst>
          </p:cNvPr>
          <p:cNvGrpSpPr/>
          <p:nvPr userDrawn="1"/>
        </p:nvGrpSpPr>
        <p:grpSpPr>
          <a:xfrm>
            <a:off x="11453186" y="48232"/>
            <a:ext cx="646882" cy="580902"/>
            <a:chOff x="20626710" y="1881107"/>
            <a:chExt cx="2340001" cy="219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DDAC66-40EF-4825-850E-EE25425D055C}"/>
                </a:ext>
              </a:extLst>
            </p:cNvPr>
            <p:cNvSpPr/>
            <p:nvPr/>
          </p:nvSpPr>
          <p:spPr>
            <a:xfrm>
              <a:off x="20626710" y="1881107"/>
              <a:ext cx="2340001" cy="2196000"/>
            </a:xfrm>
            <a:prstGeom prst="ellipse">
              <a:avLst/>
            </a:prstGeom>
            <a:ln>
              <a:solidFill>
                <a:srgbClr val="2D765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pic>
          <p:nvPicPr>
            <p:cNvPr id="12" name="Picture 2" descr="Tour POR FESR 2014-2020 al via: milioni di opportunità per il ...">
              <a:extLst>
                <a:ext uri="{FF2B5EF4-FFF2-40B4-BE49-F238E27FC236}">
                  <a16:creationId xmlns:a16="http://schemas.microsoft.com/office/drawing/2014/main" id="{D6370891-5C2F-45B6-8538-8243B89B6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831" y="2769199"/>
              <a:ext cx="1730721" cy="547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9790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7" y="1127944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B4A16CB4-CD96-472D-992D-F448BD92BFB0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338114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5" y="1127944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23CA5273-78E3-439C-A1C5-BA2A25B51F73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4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985F9EE5-8252-4DE8-AF79-B0DF7BF1CA81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1167088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29" y="-16172"/>
            <a:ext cx="12237128" cy="688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/>
          <p:cNvSpPr/>
          <p:nvPr userDrawn="1"/>
        </p:nvSpPr>
        <p:spPr>
          <a:xfrm>
            <a:off x="402829" y="302900"/>
            <a:ext cx="11411615" cy="6252200"/>
          </a:xfrm>
          <a:prstGeom prst="rect">
            <a:avLst/>
          </a:prstGeom>
          <a:solidFill>
            <a:srgbClr val="FEFDFF"/>
          </a:solidFill>
          <a:ln w="12700">
            <a:solidFill>
              <a:srgbClr val="909090"/>
            </a:solidFill>
            <a:miter lim="400000"/>
          </a:ln>
        </p:spPr>
        <p:txBody>
          <a:bodyPr lIns="45718" tIns="45718" rIns="45718" bIns="45718" anchor="ctr"/>
          <a:lstStyle/>
          <a:p>
            <a:endParaRPr sz="18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7"/>
          <a:stretch/>
        </p:blipFill>
        <p:spPr>
          <a:xfrm>
            <a:off x="8612221" y="302900"/>
            <a:ext cx="3189251" cy="14788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50" y="6209518"/>
            <a:ext cx="3842917" cy="4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45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pasted-image.pdf"/>
          <p:cNvPicPr>
            <a:picLocks noChangeAspect="1"/>
          </p:cNvPicPr>
          <p:nvPr/>
        </p:nvPicPr>
        <p:blipFill rotWithShape="1">
          <a:blip r:embed="rId2"/>
          <a:srcRect r="448"/>
          <a:stretch/>
        </p:blipFill>
        <p:spPr>
          <a:xfrm>
            <a:off x="-107004" y="-11130"/>
            <a:ext cx="12334672" cy="6880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81" y="466158"/>
            <a:ext cx="9830754" cy="12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402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8" y="2447015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5" y="1127944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23CA5273-78E3-439C-A1C5-BA2A25B51F73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28590128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3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4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47" y="6329867"/>
            <a:ext cx="4031999" cy="416514"/>
          </a:xfrm>
          <a:prstGeom prst="rect">
            <a:avLst/>
          </a:prstGeom>
        </p:spPr>
      </p:pic>
      <p:sp>
        <p:nvSpPr>
          <p:cNvPr id="20" name="Segnaposto immagine 7"/>
          <p:cNvSpPr>
            <a:spLocks noGrp="1"/>
          </p:cNvSpPr>
          <p:nvPr/>
        </p:nvSpPr>
        <p:spPr>
          <a:xfrm>
            <a:off x="5602739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4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985F9EE5-8252-4DE8-AF79-B0DF7BF1CA81}"/>
              </a:ext>
            </a:extLst>
          </p:cNvPr>
          <p:cNvSpPr txBox="1">
            <a:spLocks/>
          </p:cNvSpPr>
          <p:nvPr userDrawn="1"/>
        </p:nvSpPr>
        <p:spPr>
          <a:xfrm>
            <a:off x="805124" y="6294715"/>
            <a:ext cx="5681349" cy="17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>
                <a:solidFill>
                  <a:schemeClr val="tx1"/>
                </a:solidFill>
                <a:latin typeface="Helvetica"/>
                <a:cs typeface="Helvetica"/>
              </a:rPr>
              <a:t>Milano, 27 maggio 2021</a:t>
            </a:r>
          </a:p>
        </p:txBody>
      </p:sp>
    </p:spTree>
    <p:extLst>
      <p:ext uri="{BB962C8B-B14F-4D97-AF65-F5344CB8AC3E}">
        <p14:creationId xmlns:p14="http://schemas.microsoft.com/office/powerpoint/2010/main" val="16598149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29" y="-16172"/>
            <a:ext cx="12237128" cy="68834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3"/>
          <p:cNvSpPr/>
          <p:nvPr userDrawn="1"/>
        </p:nvSpPr>
        <p:spPr>
          <a:xfrm>
            <a:off x="402829" y="302900"/>
            <a:ext cx="11411615" cy="6252200"/>
          </a:xfrm>
          <a:prstGeom prst="rect">
            <a:avLst/>
          </a:prstGeom>
          <a:solidFill>
            <a:srgbClr val="FEFDFF"/>
          </a:solidFill>
          <a:ln w="12700">
            <a:solidFill>
              <a:srgbClr val="909090"/>
            </a:solidFill>
            <a:miter lim="400000"/>
          </a:ln>
        </p:spPr>
        <p:txBody>
          <a:bodyPr lIns="45718" tIns="45718" rIns="45718" bIns="45718" anchor="ctr"/>
          <a:lstStyle/>
          <a:p>
            <a:endParaRPr sz="180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7"/>
          <a:stretch/>
        </p:blipFill>
        <p:spPr>
          <a:xfrm>
            <a:off x="8612221" y="302900"/>
            <a:ext cx="3189251" cy="147886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50" y="6209518"/>
            <a:ext cx="3842917" cy="49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23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126146" y="6398434"/>
            <a:ext cx="398503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98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59" r:id="rId3"/>
    <p:sldLayoutId id="2147483658" r:id="rId4"/>
    <p:sldLayoutId id="2147483666" r:id="rId5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08771" y="6336433"/>
            <a:ext cx="374457" cy="36932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</a:defRPr>
            </a:lvl1pPr>
          </a:lstStyle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02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5" r:id="rId4"/>
    <p:sldLayoutId id="2147483676" r:id="rId5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46A34B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>
            <a:extLst>
              <a:ext uri="{FF2B5EF4-FFF2-40B4-BE49-F238E27FC236}">
                <a16:creationId xmlns:a16="http://schemas.microsoft.com/office/drawing/2014/main" id="{2635E971-7B62-4B1C-9F06-409438C13E4A}"/>
              </a:ext>
            </a:extLst>
          </p:cNvPr>
          <p:cNvSpPr txBox="1">
            <a:spLocks/>
          </p:cNvSpPr>
          <p:nvPr/>
        </p:nvSpPr>
        <p:spPr>
          <a:xfrm>
            <a:off x="699632" y="3047342"/>
            <a:ext cx="10864780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>
                <a:solidFill>
                  <a:srgbClr val="008000"/>
                </a:solidFill>
                <a:latin typeface="+mj-lt"/>
                <a:cs typeface="+mn-cs"/>
              </a:rPr>
              <a:t>COMITATO DI SORVEGLIANZA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4000" b="1" cap="small">
                <a:solidFill>
                  <a:srgbClr val="008000"/>
                </a:solidFill>
                <a:latin typeface="+mj-lt"/>
                <a:cs typeface="+mn-cs"/>
              </a:rPr>
              <a:t>POR FESR 2014-2020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it-IT" sz="4000" b="1" cap="small">
              <a:solidFill>
                <a:srgbClr val="008000"/>
              </a:solidFill>
              <a:latin typeface="+mj-lt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b="1">
                <a:solidFill>
                  <a:srgbClr val="008000"/>
                </a:solidFill>
                <a:latin typeface="+mj-lt"/>
                <a:cs typeface="+mn-cs"/>
              </a:rPr>
              <a:t>Milano, 25 maggio 2023</a:t>
            </a:r>
          </a:p>
        </p:txBody>
      </p:sp>
    </p:spTree>
    <p:extLst>
      <p:ext uri="{BB962C8B-B14F-4D97-AF65-F5344CB8AC3E}">
        <p14:creationId xmlns:p14="http://schemas.microsoft.com/office/powerpoint/2010/main" val="1225835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55E82C-2644-CC17-A106-86C81B44E7A6}"/>
              </a:ext>
            </a:extLst>
          </p:cNvPr>
          <p:cNvSpPr txBox="1"/>
          <p:nvPr/>
        </p:nvSpPr>
        <p:spPr>
          <a:xfrm>
            <a:off x="1403927" y="3429000"/>
            <a:ext cx="938414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www.fesr.regione.lombardia.it</a:t>
            </a:r>
          </a:p>
        </p:txBody>
      </p:sp>
    </p:spTree>
    <p:extLst>
      <p:ext uri="{BB962C8B-B14F-4D97-AF65-F5344CB8AC3E}">
        <p14:creationId xmlns:p14="http://schemas.microsoft.com/office/powerpoint/2010/main" val="9690284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10F02-F62E-4133-B0E6-8A376418E3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D9351D-4AA7-43AF-ACDF-D6DCA37DAD09}"/>
              </a:ext>
            </a:extLst>
          </p:cNvPr>
          <p:cNvGrpSpPr/>
          <p:nvPr/>
        </p:nvGrpSpPr>
        <p:grpSpPr>
          <a:xfrm>
            <a:off x="11453186" y="48232"/>
            <a:ext cx="646882" cy="580902"/>
            <a:chOff x="20626710" y="1881107"/>
            <a:chExt cx="2340001" cy="2196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12460D-0257-40DA-8FE7-38108C279072}"/>
                </a:ext>
              </a:extLst>
            </p:cNvPr>
            <p:cNvSpPr/>
            <p:nvPr/>
          </p:nvSpPr>
          <p:spPr>
            <a:xfrm>
              <a:off x="20626710" y="1881107"/>
              <a:ext cx="2340001" cy="2196000"/>
            </a:xfrm>
            <a:prstGeom prst="ellipse">
              <a:avLst/>
            </a:prstGeom>
            <a:ln>
              <a:solidFill>
                <a:srgbClr val="2D765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pic>
          <p:nvPicPr>
            <p:cNvPr id="17" name="Picture 2" descr="Tour POR FESR 2014-2020 al via: milioni di opportunità per il ...">
              <a:extLst>
                <a:ext uri="{FF2B5EF4-FFF2-40B4-BE49-F238E27FC236}">
                  <a16:creationId xmlns:a16="http://schemas.microsoft.com/office/drawing/2014/main" id="{3DAAC730-E6CF-44AE-833D-2E09CBD69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831" y="2769199"/>
              <a:ext cx="1730721" cy="547917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8927415-4413-2C3B-7F20-E49C538CAC0C}"/>
              </a:ext>
            </a:extLst>
          </p:cNvPr>
          <p:cNvSpPr txBox="1">
            <a:spLocks/>
          </p:cNvSpPr>
          <p:nvPr/>
        </p:nvSpPr>
        <p:spPr>
          <a:xfrm>
            <a:off x="1954284" y="314321"/>
            <a:ext cx="8278356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Helvetica"/>
                <a:ea typeface="Arial"/>
                <a:cs typeface="Helvetica"/>
                <a:sym typeface="Arial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kern="0">
                <a:solidFill>
                  <a:srgbClr val="00B050"/>
                </a:solidFill>
              </a:rPr>
              <a:t>Sintesi attività svolte</a:t>
            </a:r>
            <a:endParaRPr lang="it-IT" sz="3200" kern="0" dirty="0">
              <a:solidFill>
                <a:srgbClr val="00B05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A89530-5655-9834-8AB3-F9A8FE9FD79D}"/>
              </a:ext>
            </a:extLst>
          </p:cNvPr>
          <p:cNvSpPr/>
          <p:nvPr/>
        </p:nvSpPr>
        <p:spPr>
          <a:xfrm>
            <a:off x="800100" y="1045675"/>
            <a:ext cx="10829925" cy="4317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80340" algn="l"/>
              </a:tabLst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attività preparatorie della Relazione Annuale di Controllo, si sintetizzano nelle seguenti fasi: </a:t>
            </a: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Audit delle operazioni; </a:t>
            </a: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Audit di sistema condotti sulle Autorità dei Programmi; 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Audit dei conti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endParaRPr lang="it-IT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80340" algn="l"/>
              </a:tabLst>
            </a:pPr>
            <a:r>
              <a:rPr lang="it-I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conclusione delle attività sopra descritte, l’AdA ha rilasciato la relazione di controllo e il conseguente Parere di Audit in data 15 febbraio.</a:t>
            </a: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8544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10F02-F62E-4133-B0E6-8A376418E3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D9351D-4AA7-43AF-ACDF-D6DCA37DAD09}"/>
              </a:ext>
            </a:extLst>
          </p:cNvPr>
          <p:cNvGrpSpPr/>
          <p:nvPr/>
        </p:nvGrpSpPr>
        <p:grpSpPr>
          <a:xfrm>
            <a:off x="11453186" y="48232"/>
            <a:ext cx="646882" cy="580902"/>
            <a:chOff x="20626710" y="1881107"/>
            <a:chExt cx="2340001" cy="2196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F12460D-0257-40DA-8FE7-38108C279072}"/>
                </a:ext>
              </a:extLst>
            </p:cNvPr>
            <p:cNvSpPr/>
            <p:nvPr/>
          </p:nvSpPr>
          <p:spPr>
            <a:xfrm>
              <a:off x="20626710" y="1881107"/>
              <a:ext cx="2340001" cy="2196000"/>
            </a:xfrm>
            <a:prstGeom prst="ellipse">
              <a:avLst/>
            </a:prstGeom>
            <a:ln>
              <a:solidFill>
                <a:srgbClr val="2D765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91439" tIns="91439" rIns="91439" bIns="91439" numCol="1" spcCol="38100" rtlCol="0" anchor="ctr">
              <a:sp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"/>
              </a:endParaRPr>
            </a:p>
          </p:txBody>
        </p:sp>
        <p:pic>
          <p:nvPicPr>
            <p:cNvPr id="17" name="Picture 2" descr="Tour POR FESR 2014-2020 al via: milioni di opportunità per il ...">
              <a:extLst>
                <a:ext uri="{FF2B5EF4-FFF2-40B4-BE49-F238E27FC236}">
                  <a16:creationId xmlns:a16="http://schemas.microsoft.com/office/drawing/2014/main" id="{3DAAC730-E6CF-44AE-833D-2E09CBD69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4831" y="2769199"/>
              <a:ext cx="1730721" cy="547917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FCE9F0DE-C5E8-5062-8F17-16A1FA233967}"/>
              </a:ext>
            </a:extLst>
          </p:cNvPr>
          <p:cNvSpPr txBox="1">
            <a:spLocks/>
          </p:cNvSpPr>
          <p:nvPr/>
        </p:nvSpPr>
        <p:spPr>
          <a:xfrm>
            <a:off x="1954284" y="323846"/>
            <a:ext cx="827835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kern="0">
                <a:solidFill>
                  <a:srgbClr val="00B050"/>
                </a:solidFill>
              </a:rPr>
              <a:t>Audit sulle operazioni - Campionamento</a:t>
            </a:r>
            <a:endParaRPr lang="it-IT" sz="3200" kern="0" dirty="0">
              <a:solidFill>
                <a:srgbClr val="00B05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CC2FC4-D266-BCE7-6FC9-908555256066}"/>
              </a:ext>
            </a:extLst>
          </p:cNvPr>
          <p:cNvSpPr/>
          <p:nvPr/>
        </p:nvSpPr>
        <p:spPr>
          <a:xfrm>
            <a:off x="550681" y="1090227"/>
            <a:ext cx="10829925" cy="746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L’AdA, su impulso della DG REGIO e la DG EMPL, ha effettuato un campionamento unico sui programmi POR FESR e POR FSE. 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scelta del campionamento unico è stata formalizzata in data 24/03/2023 attraverso la sottoscrizione di un accordo con le AdG dei POR FESR e FSE.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 spesa è stata controllata in due periodi, conteggiando:</a:t>
            </a:r>
          </a:p>
          <a:p>
            <a:pPr marL="285750" indent="-285750" algn="just">
              <a:buFontTx/>
              <a:buChar char="-"/>
            </a:pPr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per il I periodo l’avanzamento di spesa certificata dal 01/07/2021 al 31/12/2021;</a:t>
            </a:r>
          </a:p>
          <a:p>
            <a:pPr marL="285750" indent="-285750" algn="just">
              <a:buFontTx/>
              <a:buChar char="-"/>
            </a:pPr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per il II periodo, l’avanzamento della spesa certificata dal 01/01/2022 al 30/06/2022; </a:t>
            </a:r>
          </a:p>
          <a:p>
            <a:pPr marL="285750" indent="-285750" algn="just">
              <a:buFontTx/>
              <a:buChar char="-"/>
            </a:pPr>
            <a:endParaRPr 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Il campionamento ha comportato la stratificazione della popolazione in due distinti strati per Programma Operativo (FESR e FSE) oltre la stratificazione già in uso nei precedenti campionamenti effettuati sui singoli POR.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caso di accertamento del Tasso di errore totale residuale superiore alla soglia di rilevanza del 2%, le Autorità di Gestione FESR e FSE si impegnano ad effettuare, una volta quantificate e comunicate dall’Autorità di Audit, le correzioni puntuali degli errori riscontrati e le correzioni finanziarie estrapolate per la relativa proporzione.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 marL="0" lvl="1">
              <a:lnSpc>
                <a:spcPct val="200000"/>
              </a:lnSpc>
            </a:pP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42832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7DC74D7-336B-5457-326E-460074CE452B}"/>
              </a:ext>
            </a:extLst>
          </p:cNvPr>
          <p:cNvSpPr/>
          <p:nvPr/>
        </p:nvSpPr>
        <p:spPr>
          <a:xfrm>
            <a:off x="681037" y="968758"/>
            <a:ext cx="10829925" cy="636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controlli dell’AdA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relativi al periodo contabile 2021/2022 hanno riguardato, per il FESR,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n. 16 operazioni 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un totale di €  €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.519.482,86 di spesa certificata 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n. 7 Strumenti di Ingegneria finanziaria</a:t>
            </a:r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latin typeface="+mj-lt"/>
              </a:rPr>
              <a:t>L’esito dei controlli sulle operazioni</a:t>
            </a:r>
            <a:r>
              <a:rPr lang="it-IT" sz="2000" b="1" dirty="0">
                <a:latin typeface="+mj-lt"/>
              </a:rPr>
              <a:t> </a:t>
            </a:r>
            <a:r>
              <a:rPr lang="it-IT" sz="2000" dirty="0">
                <a:latin typeface="+mj-lt"/>
              </a:rPr>
              <a:t>è stato il seguente: </a:t>
            </a:r>
            <a:r>
              <a:rPr lang="it-IT" sz="2000" b="1" dirty="0">
                <a:latin typeface="+mj-lt"/>
              </a:rPr>
              <a:t>n. 4 con esito positivo </a:t>
            </a:r>
            <a:r>
              <a:rPr lang="it-IT" sz="2000" dirty="0">
                <a:latin typeface="+mj-lt"/>
              </a:rPr>
              <a:t>e </a:t>
            </a:r>
            <a:r>
              <a:rPr lang="it-IT" sz="2000" b="1" dirty="0">
                <a:latin typeface="+mj-lt"/>
              </a:rPr>
              <a:t>n. 12 con esito parzialmente positivo</a:t>
            </a:r>
            <a:r>
              <a:rPr lang="it-IT" sz="2000" dirty="0">
                <a:latin typeface="+mj-lt"/>
              </a:rPr>
              <a:t>. </a:t>
            </a:r>
            <a:endParaRPr lang="it-IT" sz="2000" b="1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Dei n.12 controlli con esito parzialmente positivo, 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n. 1 controllo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ha comportato osservazioni con impatto finanziario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. Il valore complessivo della spesa non ammissibile/rettifica finanziaria forfettaria ammonta a € 1.757,17. Le  irregolarità finanziarie sono state classificate come errori casuali.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 marL="0" lvl="1">
              <a:lnSpc>
                <a:spcPct val="200000"/>
              </a:lnSpc>
            </a:pP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04984FF-AE97-6DA7-55B4-7E168B89DA63}"/>
              </a:ext>
            </a:extLst>
          </p:cNvPr>
          <p:cNvSpPr txBox="1">
            <a:spLocks/>
          </p:cNvSpPr>
          <p:nvPr/>
        </p:nvSpPr>
        <p:spPr>
          <a:xfrm>
            <a:off x="1954284" y="323846"/>
            <a:ext cx="827835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kern="0">
                <a:solidFill>
                  <a:srgbClr val="00B050"/>
                </a:solidFill>
              </a:rPr>
              <a:t>Audit sulle operazioni</a:t>
            </a:r>
            <a:endParaRPr lang="it-IT" sz="32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389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C9DD9A5-F2EE-CFF0-E2AA-4A6DBF5655B5}"/>
              </a:ext>
            </a:extLst>
          </p:cNvPr>
          <p:cNvSpPr/>
          <p:nvPr/>
        </p:nvSpPr>
        <p:spPr>
          <a:xfrm>
            <a:off x="800100" y="941789"/>
            <a:ext cx="10829925" cy="559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Codice operazione 115714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Strato: NON SIF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Titolo: 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Realizzazione di collegamenti ciclopedonali in Viale Lombardia / primo lotto funzionale connessione Nord/Sud – Collegamenti tra gli esistenti percorsi ciclopedonali con le stazioni della linea Metropolitana M2 nel Comune di Cologno Monzese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Asse prioritario: Asse 4 “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Sostenere la transizione verso un’economia a basse emissioni di carbonio in tutti i settori”: promozione dell'efficienza energetica di edifici pubblici ed impianti di illuminazione pubblica e la mobilità urbana sostenibile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Obiettivo: “AUMENTO DELLA MOBILITA' SOSTENIBILE NELLE AREE URBANE”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Azione: IV.4.e.1.1- Sviluppo delle infrastrutture necessarie all'utilizzo del mezzo a basso impatto ambientale anche attraverso iniziative di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charging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hub.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CODICE IRREGOLARITA’: 1.23 Modifica degli elementi contrattuali contenute nel bando di gara o nel capitolato d’oneri. 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ESITO: sono state rilevate irregolarità con impatto finanziario di € 1.757,17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DAEBCE5-0F99-28F9-FAB6-7EC8BA7CAFA8}"/>
              </a:ext>
            </a:extLst>
          </p:cNvPr>
          <p:cNvSpPr txBox="1">
            <a:spLocks/>
          </p:cNvSpPr>
          <p:nvPr/>
        </p:nvSpPr>
        <p:spPr>
          <a:xfrm>
            <a:off x="1954284" y="323846"/>
            <a:ext cx="8278356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Helvetica"/>
                <a:ea typeface="Arial"/>
                <a:cs typeface="Helvetica"/>
                <a:sym typeface="Arial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kern="0">
                <a:solidFill>
                  <a:srgbClr val="00B050"/>
                </a:solidFill>
              </a:rPr>
              <a:t>Audit sulle operazioni</a:t>
            </a:r>
            <a:endParaRPr lang="it-IT" sz="32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485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F8938-F200-5FC6-6DF9-5C75C8E887D6}"/>
              </a:ext>
            </a:extLst>
          </p:cNvPr>
          <p:cNvSpPr txBox="1">
            <a:spLocks/>
          </p:cNvSpPr>
          <p:nvPr/>
        </p:nvSpPr>
        <p:spPr>
          <a:xfrm>
            <a:off x="1546417" y="309316"/>
            <a:ext cx="933729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kern="0">
                <a:solidFill>
                  <a:srgbClr val="00B050"/>
                </a:solidFill>
              </a:rPr>
              <a:t>Audit di sistema condotti sulle Autorità dei Programmi</a:t>
            </a:r>
            <a:endParaRPr lang="it-IT" sz="2800" kern="0" dirty="0">
              <a:solidFill>
                <a:srgbClr val="00B05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131C53E-5868-C38B-6DCF-0310442B8464}"/>
              </a:ext>
            </a:extLst>
          </p:cNvPr>
          <p:cNvSpPr/>
          <p:nvPr/>
        </p:nvSpPr>
        <p:spPr>
          <a:xfrm>
            <a:off x="800100" y="908023"/>
            <a:ext cx="10829925" cy="878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 Autorità 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auditata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nel corso del VIII periodo contabile </a:t>
            </a: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l’Autorità di Gestione del POR FESR.</a:t>
            </a:r>
          </a:p>
          <a:p>
            <a:pPr algn="just">
              <a:lnSpc>
                <a:spcPct val="150000"/>
              </a:lnSpc>
            </a:pPr>
            <a:r>
              <a:rPr lang="it-IT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L'audit si è concentrato sulle funzioni di controllo svolte dall'AdG secondo il disposto dell'articolo 125 dell'RDC.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L’AdA ha concluso il proprio esame ritenendo che il sistema funziona e sono necessari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miglioramenti. Il sistema, con riferimento ai RC trattati, è stato quindi classificato in categoria 2.</a:t>
            </a:r>
          </a:p>
          <a:p>
            <a:pPr algn="l">
              <a:lnSpc>
                <a:spcPct val="150000"/>
              </a:lnSpc>
            </a:pPr>
            <a:endParaRPr lang="it-IT" sz="400" b="0" i="0" u="none" strike="noStrike" baseline="0" dirty="0">
              <a:latin typeface="ArialMT"/>
            </a:endParaRPr>
          </a:p>
          <a:p>
            <a:pPr algn="l">
              <a:lnSpc>
                <a:spcPct val="150000"/>
              </a:lnSpc>
            </a:pPr>
            <a:r>
              <a:rPr lang="it-IT" sz="1600" b="0" i="0" u="none" strike="noStrike" baseline="0" dirty="0">
                <a:latin typeface="ArialMT"/>
              </a:rPr>
              <a:t>A seguito dell’audit svolto, l’AdA ha evidenziato all’AdG la necessità di svolgere i seguenti follow-up: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 implementazione del </a:t>
            </a:r>
            <a:r>
              <a:rPr lang="it-IT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Si.Ge.Co</a:t>
            </a: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di adeguati e aggiornati strumenti di verifica delle procedure d’appalto che tengano conto dei contenuti della nota ARES (2022)3859154 del</a:t>
            </a: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23/5/2022.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 implementazione </a:t>
            </a:r>
            <a:r>
              <a:rPr lang="it-IT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 approvazione preventiva delle Check list utilizzate, ai vari livelli dall’</a:t>
            </a:r>
            <a:r>
              <a:rPr lang="it-IT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AdG</a:t>
            </a: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 inserimento di adeguate verifiche sugli indicatori anche nelle fasi intermedie di rendicontazione della spesa.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 dell’effettiva implementazione del Sistema Informativo e del </a:t>
            </a:r>
            <a:r>
              <a:rPr lang="it-IT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Si.Ge.Co</a:t>
            </a: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rispetto alla possibilità di scaricare in formato .pdf le check-list datate e firmate.</a:t>
            </a:r>
            <a:endParaRPr lang="it-IT" sz="16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Verifica dell’implementazione da parte dei controllori di I livello del campo note delle check-list.</a:t>
            </a:r>
          </a:p>
          <a:p>
            <a:pPr algn="just">
              <a:lnSpc>
                <a:spcPts val="1300"/>
              </a:lnSpc>
            </a:pP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it-IT" dirty="0">
              <a:effectLst/>
              <a:latin typeface="ArialM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800" b="0" i="0" u="none" strike="noStrike" baseline="0" dirty="0">
              <a:latin typeface="ArialMT"/>
            </a:endParaRPr>
          </a:p>
          <a:p>
            <a:pPr algn="l"/>
            <a:endParaRPr lang="it-IT" sz="1800" b="0" i="0" u="none" strike="noStrike" baseline="0" dirty="0">
              <a:highlight>
                <a:srgbClr val="FFFF00"/>
              </a:highlight>
              <a:latin typeface="ArialMT"/>
            </a:endParaRPr>
          </a:p>
          <a:p>
            <a:pPr algn="just">
              <a:lnSpc>
                <a:spcPct val="150000"/>
              </a:lnSpc>
            </a:pPr>
            <a:endParaRPr lang="it-I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it-IT" sz="2400" b="1" dirty="0">
              <a:solidFill>
                <a:schemeClr val="tx1"/>
              </a:solidFill>
              <a:latin typeface="+mj-lt"/>
            </a:endParaRPr>
          </a:p>
          <a:p>
            <a:pPr marL="0" lvl="1">
              <a:lnSpc>
                <a:spcPct val="200000"/>
              </a:lnSpc>
            </a:pPr>
            <a:endParaRPr lang="it-IT" sz="28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93840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F5413F70-0E86-0644-F14C-0700705E151C}"/>
              </a:ext>
            </a:extLst>
          </p:cNvPr>
          <p:cNvSpPr txBox="1">
            <a:spLocks/>
          </p:cNvSpPr>
          <p:nvPr/>
        </p:nvSpPr>
        <p:spPr>
          <a:xfrm>
            <a:off x="1954284" y="323846"/>
            <a:ext cx="827835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kern="0">
                <a:solidFill>
                  <a:srgbClr val="00B050"/>
                </a:solidFill>
              </a:rPr>
              <a:t>Audit dei conti</a:t>
            </a:r>
            <a:endParaRPr lang="it-IT" sz="3200" kern="0" dirty="0">
              <a:solidFill>
                <a:srgbClr val="00B05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1A7ACD2-B59F-8F36-A06B-C4C20533B8C7}"/>
              </a:ext>
            </a:extLst>
          </p:cNvPr>
          <p:cNvSpPr/>
          <p:nvPr/>
        </p:nvSpPr>
        <p:spPr>
          <a:xfrm>
            <a:off x="625642" y="1299411"/>
            <a:ext cx="110043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400" dirty="0">
                <a:latin typeface="+mj-lt"/>
              </a:rPr>
              <a:t>Nel mese di </a:t>
            </a:r>
            <a:r>
              <a:rPr lang="it-IT" sz="2400" b="1" dirty="0">
                <a:latin typeface="+mj-lt"/>
              </a:rPr>
              <a:t>febbraio 2023 </a:t>
            </a:r>
            <a:r>
              <a:rPr lang="it-IT" sz="2400" dirty="0">
                <a:latin typeface="+mj-lt"/>
              </a:rPr>
              <a:t>l’AdG ha </a:t>
            </a:r>
            <a:r>
              <a:rPr lang="it-IT" sz="2400" b="1" dirty="0">
                <a:latin typeface="+mj-lt"/>
              </a:rPr>
              <a:t>notificato all’</a:t>
            </a:r>
            <a:r>
              <a:rPr lang="it-IT" sz="2400" b="1" dirty="0" err="1">
                <a:latin typeface="+mj-lt"/>
              </a:rPr>
              <a:t>AdC</a:t>
            </a:r>
            <a:r>
              <a:rPr lang="it-IT" sz="2400" b="1" dirty="0">
                <a:latin typeface="+mj-lt"/>
              </a:rPr>
              <a:t> le irregolarità che hanno comportato rettifiche finanziarie </a:t>
            </a:r>
            <a:r>
              <a:rPr lang="it-IT" sz="2400" dirty="0">
                <a:latin typeface="+mj-lt"/>
              </a:rPr>
              <a:t>al fine di inserirle nella bozza dei conti.</a:t>
            </a:r>
          </a:p>
          <a:p>
            <a:pPr algn="just">
              <a:lnSpc>
                <a:spcPct val="100000"/>
              </a:lnSpc>
            </a:pPr>
            <a:endParaRPr lang="it-IT" sz="2400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it-IT" sz="2400" b="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j-lt"/>
              </a:rPr>
              <a:t>Le risultanze sono state inserite nella Relazione Annuale di Controllo.</a:t>
            </a:r>
          </a:p>
          <a:p>
            <a:pPr algn="ctr">
              <a:lnSpc>
                <a:spcPct val="100000"/>
              </a:lnSpc>
            </a:pPr>
            <a:endParaRPr lang="it-IT" sz="2400" b="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it-IT" sz="2400" b="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it-IT" sz="2400" b="1" dirty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j-lt"/>
              </a:rPr>
              <a:t>La relazione di controllo unitamente al parere di audit sono stati caricati in SFC il 14 febbraio 2023</a:t>
            </a:r>
          </a:p>
        </p:txBody>
      </p:sp>
    </p:spTree>
    <p:extLst>
      <p:ext uri="{BB962C8B-B14F-4D97-AF65-F5344CB8AC3E}">
        <p14:creationId xmlns:p14="http://schemas.microsoft.com/office/powerpoint/2010/main" val="1794657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86537-3CC8-631F-93FB-0515D6ABEE04}"/>
              </a:ext>
            </a:extLst>
          </p:cNvPr>
          <p:cNvSpPr txBox="1">
            <a:spLocks/>
          </p:cNvSpPr>
          <p:nvPr/>
        </p:nvSpPr>
        <p:spPr>
          <a:xfrm>
            <a:off x="1956822" y="307842"/>
            <a:ext cx="856369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kern="0">
                <a:solidFill>
                  <a:srgbClr val="00B050"/>
                </a:solidFill>
              </a:rPr>
              <a:t>LIVELLO COMPLESSIVO DI AFFIDABILITA’</a:t>
            </a:r>
            <a:endParaRPr lang="it-IT" sz="2800" kern="0" dirty="0">
              <a:solidFill>
                <a:srgbClr val="00B05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1118A1-E729-76C3-DE00-B368D2179FE9}"/>
              </a:ext>
            </a:extLst>
          </p:cNvPr>
          <p:cNvSpPr txBox="1"/>
          <p:nvPr/>
        </p:nvSpPr>
        <p:spPr>
          <a:xfrm>
            <a:off x="731520" y="1491916"/>
            <a:ext cx="11018028" cy="27938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seguito delle verifiche combinate svolte nel corso dell’audit di Sistema e degli audit sulle operazioni, </a:t>
            </a:r>
            <a:r>
              <a:rPr lang="it-IT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l’AdA</a:t>
            </a:r>
            <a:r>
              <a:rPr lang="it-IT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potuto constatare la sostanziale efficacia dei Sistemi di Gestione e Controllo del POR FESR Lombardia 2014-2020, pur con alcune carenze di sistema che hanno un moderato impatto sulla funzionalità complessiva.</a:t>
            </a:r>
            <a:endParaRPr lang="it-IT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95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F26EB1B-1F3F-416A-4BCB-3986DED70C6B}"/>
              </a:ext>
            </a:extLst>
          </p:cNvPr>
          <p:cNvSpPr txBox="1">
            <a:spLocks/>
          </p:cNvSpPr>
          <p:nvPr/>
        </p:nvSpPr>
        <p:spPr>
          <a:xfrm>
            <a:off x="918703" y="327506"/>
            <a:ext cx="1071132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B3D44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46A34B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800" kern="0">
                <a:solidFill>
                  <a:srgbClr val="00B050"/>
                </a:solidFill>
              </a:rPr>
              <a:t>MOTIVAZIONI DEL LIVELLO COMPLESSIVO DI AFFIDABILITA’</a:t>
            </a:r>
            <a:endParaRPr lang="it-IT" sz="2800" kern="0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BA29A3-FB31-514E-3DAD-DCBC857B0637}"/>
              </a:ext>
            </a:extLst>
          </p:cNvPr>
          <p:cNvSpPr txBox="1"/>
          <p:nvPr/>
        </p:nvSpPr>
        <p:spPr>
          <a:xfrm>
            <a:off x="680577" y="967510"/>
            <a:ext cx="10949448" cy="46115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˗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L’AdA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ha valutato complessivamente il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Si.Ge.Co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del POR FESR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Categoria 2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Funziona. Sono necessari alcuni miglioramenti»</a:t>
            </a:r>
            <a:r>
              <a:rPr lang="it-IT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it-IT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˗"/>
            </a:pPr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attività di controllo svolte sulle operazioni campionate hanno determinato un tasso di errore totale (TET) pari a 0,1119%.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˗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Relativamente al FESR sono stati dedotti dai conti complessivamente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-1.811.258,62 €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da € 84.018.503,25)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e, pertanto, le somme certificabili nei conti sono pari ad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82.207.244,63 €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˗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Il successivo calcolo del TETR ha consentito di quantificare il rischio residuale su tutti e due i POR ad un valore pari a 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0,1053%</a:t>
            </a:r>
            <a:r>
              <a:rPr lang="it-IT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˗"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Quindi, dall’esame delle risultanze dell’audit delle operazioni, essendo sia il TET che il TETR inferiori al livello di materialità del 2%, è possibile confermare il giudizio espresso in relazione agli audit dei sistemi ed avere adeguate garanzie sul fatto che l’intera popolazione non sia affetta da errori rilevanti.</a:t>
            </a:r>
          </a:p>
        </p:txBody>
      </p:sp>
    </p:spTree>
    <p:extLst>
      <p:ext uri="{BB962C8B-B14F-4D97-AF65-F5344CB8AC3E}">
        <p14:creationId xmlns:p14="http://schemas.microsoft.com/office/powerpoint/2010/main" val="18514713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5B55.tmp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pt5B55.tmp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A13F018CA8634C8699B36348D3A451" ma:contentTypeVersion="3" ma:contentTypeDescription="Creare un nuovo documento." ma:contentTypeScope="" ma:versionID="cdc134a036465b027c7f4cc37b015881">
  <xsd:schema xmlns:xsd="http://www.w3.org/2001/XMLSchema" xmlns:xs="http://www.w3.org/2001/XMLSchema" xmlns:p="http://schemas.microsoft.com/office/2006/metadata/properties" xmlns:ns2="2de9c63b-c28c-427f-8785-859686c552bb" targetNamespace="http://schemas.microsoft.com/office/2006/metadata/properties" ma:root="true" ma:fieldsID="c354bc8d25ef0224b940e83b59792c7a" ns2:_="">
    <xsd:import namespace="2de9c63b-c28c-427f-8785-859686c55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9c63b-c28c-427f-8785-859686c55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84F245-D800-42DB-89D6-DDA156282DCD}">
  <ds:schemaRefs>
    <ds:schemaRef ds:uri="2de9c63b-c28c-427f-8785-859686c55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5B2E866-01EF-4C75-9062-7DAD5CECAF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04A22B-57CD-4FB7-87F4-E0F26B4B8179}">
  <ds:schemaRefs>
    <ds:schemaRef ds:uri="2de9c63b-c28c-427f-8785-859686c552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ppt8459.tmp</Template>
  <TotalTime>25</TotalTime>
  <Words>1016</Words>
  <Application>Microsoft Office PowerPoint</Application>
  <PresentationFormat>Widescreen</PresentationFormat>
  <Paragraphs>82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ArialMT</vt:lpstr>
      <vt:lpstr>Calibri</vt:lpstr>
      <vt:lpstr>Helvetica</vt:lpstr>
      <vt:lpstr>Wingdings</vt:lpstr>
      <vt:lpstr>ppt5B55.tmp</vt:lpstr>
      <vt:lpstr>1_ppt5B55.tmp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Mirella Fossati</cp:lastModifiedBy>
  <cp:revision>4</cp:revision>
  <cp:lastPrinted>2020-07-15T10:06:50Z</cp:lastPrinted>
  <dcterms:created xsi:type="dcterms:W3CDTF">2016-08-02T10:47:49Z</dcterms:created>
  <dcterms:modified xsi:type="dcterms:W3CDTF">2023-05-22T13:31:33Z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0x010100B9A13F018CA8634C8699B36348D3A451</vt:lpwstr>
  </property>
</Properties>
</file>