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1" r:id="rId1"/>
  </p:sldMasterIdLst>
  <p:notesMasterIdLst>
    <p:notesMasterId r:id="rId19"/>
  </p:notesMasterIdLst>
  <p:handoutMasterIdLst>
    <p:handoutMasterId r:id="rId20"/>
  </p:handoutMasterIdLst>
  <p:sldIdLst>
    <p:sldId id="348" r:id="rId2"/>
    <p:sldId id="353" r:id="rId3"/>
    <p:sldId id="352" r:id="rId4"/>
    <p:sldId id="349" r:id="rId5"/>
    <p:sldId id="350" r:id="rId6"/>
    <p:sldId id="351" r:id="rId7"/>
    <p:sldId id="354" r:id="rId8"/>
    <p:sldId id="355" r:id="rId9"/>
    <p:sldId id="357" r:id="rId10"/>
    <p:sldId id="359" r:id="rId11"/>
    <p:sldId id="358" r:id="rId12"/>
    <p:sldId id="356" r:id="rId13"/>
    <p:sldId id="362" r:id="rId14"/>
    <p:sldId id="361" r:id="rId15"/>
    <p:sldId id="360" r:id="rId16"/>
    <p:sldId id="364" r:id="rId17"/>
    <p:sldId id="363" r:id="rId18"/>
  </p:sldIdLst>
  <p:sldSz cx="9144000" cy="5143500" type="screen16x9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ola Teresa Zerbinati" initials="PTZ" lastIdx="3" clrIdx="0">
    <p:extLst>
      <p:ext uri="{19B8F6BF-5375-455C-9EA6-DF929625EA0E}">
        <p15:presenceInfo xmlns:p15="http://schemas.microsoft.com/office/powerpoint/2012/main" userId="S::paola_zerbinati@regione.lombardia.it::c2337652-4859-45ef-97fe-1b0f4ac6fe8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5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2" autoAdjust="0"/>
    <p:restoredTop sz="91036" autoAdjust="0"/>
  </p:normalViewPr>
  <p:slideViewPr>
    <p:cSldViewPr snapToGrid="0" snapToObjects="1">
      <p:cViewPr varScale="1">
        <p:scale>
          <a:sx n="87" d="100"/>
          <a:sy n="87" d="100"/>
        </p:scale>
        <p:origin x="180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B39BA8D6-B288-4059-8D56-5A31B7294F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BD26844-6AE7-47E6-881C-BF92CB2A08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4350F1-00F3-4C42-A406-1C8F32C3542A}" type="datetimeFigureOut">
              <a:rPr lang="it-IT" smtClean="0"/>
              <a:t>27/01/2022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07F11ED-B5AA-4999-86B5-1FAA5D039AA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IT"/>
              <a:t>Lucia Paolini, Autorità competente per la VAS - Struttra Giuridico per il territorio e VAS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C96349A-2D7D-499B-9989-3DCAF5A98A7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548F1-A8A5-4AE1-B22A-DAF4C3BFE6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478398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1CFE87-4F8F-4362-AFF6-A3ECB7C620F5}" type="datetimeFigureOut">
              <a:rPr lang="it-IT" smtClean="0"/>
              <a:t>27/01/2022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IT"/>
              <a:t>Lucia Paolini, Autorità competente per la VAS - Struttra Giuridico per il territorio e VAS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6B2D1-F472-45EF-BA85-17D0167733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546165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89"/>
            <a:fld id="{CFBDB3CC-DA0B-4079-80D9-4BCD09900B96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457189"/>
              <a:t>27/01/2022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89"/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3520440" y="4767264"/>
            <a:ext cx="2133600" cy="273844"/>
          </a:xfrm>
        </p:spPr>
        <p:txBody>
          <a:bodyPr/>
          <a:lstStyle>
            <a:lvl1pPr algn="ctr">
              <a:defRPr/>
            </a:lvl1pPr>
          </a:lstStyle>
          <a:p>
            <a:pPr defTabSz="457189"/>
            <a:fld id="{49BB6CCB-ABA9-DF47-8B77-5ED46CF7886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457189"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6169D3D-413A-4921-A941-7B73A292A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146" y="205980"/>
            <a:ext cx="7727710" cy="380429"/>
          </a:xfrm>
        </p:spPr>
        <p:txBody>
          <a:bodyPr>
            <a:normAutofit/>
          </a:bodyPr>
          <a:lstStyle>
            <a:lvl1pPr algn="l">
              <a:defRPr sz="1800" b="1">
                <a:solidFill>
                  <a:srgbClr val="00834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it-IT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D81CF3D-4062-4E51-9AD9-4496973773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8146" y="917402"/>
            <a:ext cx="7727156" cy="3538538"/>
          </a:xfrm>
        </p:spPr>
        <p:txBody>
          <a:bodyPr/>
          <a:lstStyle>
            <a:lvl1pPr algn="just">
              <a:defRPr sz="1500"/>
            </a:lvl1pPr>
            <a:lvl2pPr algn="just">
              <a:defRPr sz="1350"/>
            </a:lvl2pPr>
            <a:lvl3pPr algn="just">
              <a:defRPr sz="1200"/>
            </a:lvl3pPr>
            <a:lvl4pPr algn="just"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397333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5EEC48A-F426-49E3-B452-DCEACA0D0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5534-56E0-4086-A8F9-2A929395255E}" type="datetime1">
              <a:rPr lang="it-IT" smtClean="0"/>
              <a:t>27/01/2022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29BEC0C-7833-4753-9916-2195456DF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7B7A8E1-71A7-433B-A7EF-623B4B6D5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FB7D8-7B4D-4F38-A6D0-019280C015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3828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L_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0" y="306554"/>
            <a:ext cx="9144000" cy="3031733"/>
          </a:xfrm>
        </p:spPr>
        <p:txBody>
          <a:bodyPr/>
          <a:lstStyle/>
          <a:p>
            <a:r>
              <a:rPr lang="it-IT" dirty="0"/>
              <a:t>Titolo presentazione</a:t>
            </a:r>
          </a:p>
        </p:txBody>
      </p:sp>
    </p:spTree>
    <p:extLst>
      <p:ext uri="{BB962C8B-B14F-4D97-AF65-F5344CB8AC3E}">
        <p14:creationId xmlns:p14="http://schemas.microsoft.com/office/powerpoint/2010/main" val="2296495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9"/>
            <a:fld id="{FFDF15E4-1BC6-4612-A8FB-DAAD127D7F74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457189"/>
              <a:t>27/01/2022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9"/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3505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9"/>
            <a:fld id="{49BB6CCB-ABA9-DF47-8B77-5ED46CF7886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457189"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572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</p:sldLayoutIdLst>
  <p:hf hdr="0" ftr="0" dt="0"/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vas.servizirl.it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vas@regione.lombardia.i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3">
            <a:extLst>
              <a:ext uri="{FF2B5EF4-FFF2-40B4-BE49-F238E27FC236}">
                <a16:creationId xmlns:a16="http://schemas.microsoft.com/office/drawing/2014/main" id="{9F6FA1A0-E80B-453C-B575-D76330C5ACE5}"/>
              </a:ext>
            </a:extLst>
          </p:cNvPr>
          <p:cNvSpPr txBox="1">
            <a:spLocks/>
          </p:cNvSpPr>
          <p:nvPr/>
        </p:nvSpPr>
        <p:spPr>
          <a:xfrm>
            <a:off x="292395" y="1072896"/>
            <a:ext cx="8559210" cy="13821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56633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</a:rPr>
              <a:t>Valutazione Ambientale Strategica del </a:t>
            </a:r>
          </a:p>
          <a:p>
            <a:r>
              <a:rPr kumimoji="0" lang="it-IT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</a:rPr>
              <a:t>Programma </a:t>
            </a:r>
            <a:r>
              <a:rPr lang="it-IT" sz="2700" dirty="0">
                <a:solidFill>
                  <a:prstClr val="black"/>
                </a:solidFill>
                <a:latin typeface="Calibri"/>
              </a:rPr>
              <a:t>Regionale del </a:t>
            </a:r>
          </a:p>
          <a:p>
            <a:r>
              <a:rPr lang="it-IT" sz="2700" dirty="0">
                <a:solidFill>
                  <a:prstClr val="black"/>
                </a:solidFill>
                <a:latin typeface="Calibri"/>
              </a:rPr>
              <a:t>Fondo Europeo di Sviluppo Regionale 2021-2027</a:t>
            </a:r>
          </a:p>
          <a:p>
            <a:endParaRPr kumimoji="0" lang="it-IT" sz="8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Calibri"/>
              <a:ea typeface="+mj-ea"/>
            </a:endParaRPr>
          </a:p>
          <a:p>
            <a:r>
              <a:rPr kumimoji="0" lang="it-IT" sz="2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j-ea"/>
              </a:rPr>
              <a:t>2ª Conferenza di valutazione e forum pubblico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6C3F293-771F-4CEC-B73B-DBBF31FF26D7}"/>
              </a:ext>
            </a:extLst>
          </p:cNvPr>
          <p:cNvSpPr txBox="1"/>
          <p:nvPr/>
        </p:nvSpPr>
        <p:spPr>
          <a:xfrm>
            <a:off x="292397" y="2925536"/>
            <a:ext cx="8559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56633"/>
                </a:solidFill>
                <a:effectLst/>
                <a:uLnTx/>
                <a:uFillTx/>
                <a:latin typeface="Calibri"/>
                <a:ea typeface="+mn-ea"/>
                <a:cs typeface="Helvetica"/>
              </a:rPr>
              <a:t>Milano, 27 gennaio 2022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456E96DC-12E9-4F97-AD1F-F93391CC73B6}"/>
              </a:ext>
            </a:extLst>
          </p:cNvPr>
          <p:cNvSpPr/>
          <p:nvPr/>
        </p:nvSpPr>
        <p:spPr>
          <a:xfrm>
            <a:off x="292397" y="3536991"/>
            <a:ext cx="8559209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Helvetica"/>
              </a:rPr>
              <a:t>Dott.ssa Lucia Paolini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Helvetica"/>
              </a:rPr>
              <a:t>Autorità competente per la VAS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Helvetica"/>
              </a:rPr>
              <a:t>Dirigente Struttura Giuridico per il territorio e VAS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Helvetica"/>
              </a:rPr>
              <a:t>D.G. Territorio e Protezione Civile</a:t>
            </a:r>
          </a:p>
        </p:txBody>
      </p:sp>
    </p:spTree>
    <p:extLst>
      <p:ext uri="{BB962C8B-B14F-4D97-AF65-F5344CB8AC3E}">
        <p14:creationId xmlns:p14="http://schemas.microsoft.com/office/powerpoint/2010/main" val="2888409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4AA4CF-B720-44D3-9652-9020E80C57CD}"/>
              </a:ext>
            </a:extLst>
          </p:cNvPr>
          <p:cNvSpPr txBox="1">
            <a:spLocks/>
          </p:cNvSpPr>
          <p:nvPr/>
        </p:nvSpPr>
        <p:spPr>
          <a:xfrm>
            <a:off x="574764" y="269086"/>
            <a:ext cx="7515498" cy="43630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18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2400" b="1" dirty="0">
                <a:solidFill>
                  <a:srgbClr val="056633"/>
                </a:solidFill>
                <a:latin typeface="Calibri" panose="020F0502020204030204" pitchFamily="34" charset="0"/>
                <a:ea typeface="+mn-ea"/>
                <a:cs typeface="+mn-cs"/>
              </a:rPr>
              <a:t>Informazioni che deve contenere il Rapporto Ambientale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AD8883F-8615-4A80-B359-4D2FD4EC2126}"/>
              </a:ext>
            </a:extLst>
          </p:cNvPr>
          <p:cNvSpPr txBox="1"/>
          <p:nvPr/>
        </p:nvSpPr>
        <p:spPr>
          <a:xfrm>
            <a:off x="574764" y="833794"/>
            <a:ext cx="7916093" cy="4016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it-IT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Rapporto Ambientale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elaborato dal proponente, costituisce</a:t>
            </a:r>
            <a:r>
              <a:rPr lang="it-IT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parte integrante del PR FESR 2021-2027 </a:t>
            </a:r>
            <a:r>
              <a:rPr lang="it-IT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ne accompagna l'intero processo di elaborazione ed approvazione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Nel Rapporto Ambientale: 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it-IT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sono individuati, descritti e valutati gli impatti significativi che l'attuazione del  Programma proposto potrebbe avere sull'ambiente e sul patrimonio culturale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nonché le ragionevoli alternative che possono adottarsi in considerazione degli obiettivi e dell'ambito territoriale; 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it-IT" sz="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sono contenute le </a:t>
            </a:r>
            <a:r>
              <a:rPr lang="it-IT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informazioni richieste dall'Allegato VI del Dlgs152/06;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it-IT" sz="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it-IT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dà atto della consultazione preliminare tenutasi durante la fase di </a:t>
            </a:r>
            <a:r>
              <a:rPr lang="it-IT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scoping</a:t>
            </a:r>
            <a:r>
              <a:rPr lang="it-IT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della VAS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sulla base di un Rapporto preliminare, e si evidenzia come sono stati presi in considerazione i contributi pervenuti in merito alle informazioni da includere nel R.A.</a:t>
            </a:r>
            <a:endParaRPr lang="it-IT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065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A79BC9-EB85-41B4-91F0-22F4E9CDF8BB}"/>
              </a:ext>
            </a:extLst>
          </p:cNvPr>
          <p:cNvSpPr txBox="1">
            <a:spLocks/>
          </p:cNvSpPr>
          <p:nvPr/>
        </p:nvSpPr>
        <p:spPr>
          <a:xfrm>
            <a:off x="470263" y="329222"/>
            <a:ext cx="6820988" cy="44584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18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solidFill>
                  <a:srgbClr val="056633"/>
                </a:solidFill>
                <a:latin typeface="Calibri" panose="020F0502020204030204" pitchFamily="34" charset="0"/>
                <a:ea typeface="+mn-ea"/>
                <a:cs typeface="+mn-cs"/>
              </a:rPr>
              <a:t>La Sintesi non tecnica (del Rapporto Ambientale)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D8FE72A-97BC-43F5-8F32-BB0CE5F81F69}"/>
              </a:ext>
            </a:extLst>
          </p:cNvPr>
          <p:cNvSpPr txBox="1">
            <a:spLocks/>
          </p:cNvSpPr>
          <p:nvPr/>
        </p:nvSpPr>
        <p:spPr>
          <a:xfrm>
            <a:off x="685801" y="1223787"/>
            <a:ext cx="6497198" cy="2989945"/>
          </a:xfrm>
          <a:prstGeom prst="rect">
            <a:avLst/>
          </a:prstGeom>
        </p:spPr>
        <p:txBody>
          <a:bodyPr/>
          <a:lstStyle>
            <a:lvl1pPr marL="342892" indent="-342892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1" indent="-285743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2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8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È un documento scritto in linguaggio non tecnico che </a:t>
            </a: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sintetizza le informazioni contenute nel Rapporto Ambientale.</a:t>
            </a:r>
          </a:p>
          <a:p>
            <a:pPr algn="just"/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Il suo scopo è quello di fornire ai non addetti ai lavori e al pubblico più vasto informazioni utili alla comprensione delle valutazioni condotte nel Rapporto Ambientale.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C56E36C-D936-46A9-B54F-FA88B6718F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251" y="1127771"/>
            <a:ext cx="1597971" cy="148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244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06FEF3-1F2B-4F17-A174-402DA61D54F7}"/>
              </a:ext>
            </a:extLst>
          </p:cNvPr>
          <p:cNvSpPr txBox="1">
            <a:spLocks/>
          </p:cNvSpPr>
          <p:nvPr/>
        </p:nvSpPr>
        <p:spPr>
          <a:xfrm>
            <a:off x="518915" y="196117"/>
            <a:ext cx="7204518" cy="6605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56633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it-IT" sz="2400" dirty="0">
                <a:latin typeface="+mj-lt"/>
              </a:rPr>
              <a:t>Il supporto fornito dall'Autorità competente per la VAS</a:t>
            </a:r>
            <a:endParaRPr lang="it-IT" sz="2400" i="1" dirty="0">
              <a:latin typeface="+mj-lt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F27DDA7-92D7-4CB1-B78E-0EFC0BC70643}"/>
              </a:ext>
            </a:extLst>
          </p:cNvPr>
          <p:cNvSpPr txBox="1">
            <a:spLocks/>
          </p:cNvSpPr>
          <p:nvPr/>
        </p:nvSpPr>
        <p:spPr>
          <a:xfrm>
            <a:off x="622341" y="2222798"/>
            <a:ext cx="7824973" cy="463193"/>
          </a:xfrm>
          <a:prstGeom prst="rect">
            <a:avLst/>
          </a:prstGeom>
        </p:spPr>
        <p:txBody>
          <a:bodyPr/>
          <a:lstStyle>
            <a:lvl1pPr marL="342892" indent="-342892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1" indent="-285743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2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8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056633"/>
              </a:buClr>
              <a:buNone/>
            </a:pP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Sono state fornite indicazioni, in particolare in merito all’</a:t>
            </a:r>
            <a:r>
              <a:rPr lang="it-IT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analisi di coerenza interna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F22B5C88-7B09-4EC2-826B-BD569E68F343}"/>
              </a:ext>
            </a:extLst>
          </p:cNvPr>
          <p:cNvSpPr/>
          <p:nvPr/>
        </p:nvSpPr>
        <p:spPr>
          <a:xfrm>
            <a:off x="622342" y="1097243"/>
            <a:ext cx="7824972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L’Autorità competente per la VAS collabora con l’Autorità procedente e il Proponente al fine di definire 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l'impostazione ed i contenuti del Rapporto ambientale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(art. 11, c.2, lett. b) D.lgs. 152/06).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705B87F-33C7-4973-B9F9-8D6B14F2C29D}"/>
              </a:ext>
            </a:extLst>
          </p:cNvPr>
          <p:cNvSpPr txBox="1"/>
          <p:nvPr/>
        </p:nvSpPr>
        <p:spPr>
          <a:xfrm>
            <a:off x="622342" y="2953405"/>
            <a:ext cx="782497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È stato inoltre fornito supporto per l'informazione, mediante anche pubblicazione di news su SIVAS, per la comunicazione ai soggetti da consultare e la partecipazione del pubblico.</a:t>
            </a:r>
          </a:p>
          <a:p>
            <a:pPr algn="just"/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Per la redazione della documentazione di VAS è stata indicata la manualistica/linee guida VAS dell’ISPRA.</a:t>
            </a:r>
          </a:p>
        </p:txBody>
      </p:sp>
    </p:spTree>
    <p:extLst>
      <p:ext uri="{BB962C8B-B14F-4D97-AF65-F5344CB8AC3E}">
        <p14:creationId xmlns:p14="http://schemas.microsoft.com/office/powerpoint/2010/main" val="1363389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4517747-BA64-42F7-A9D0-167E0870D1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27" r="25503"/>
          <a:stretch/>
        </p:blipFill>
        <p:spPr>
          <a:xfrm>
            <a:off x="5116083" y="1250495"/>
            <a:ext cx="1076240" cy="1101123"/>
          </a:xfrm>
          <a:prstGeom prst="rect">
            <a:avLst/>
          </a:prstGeom>
        </p:spPr>
      </p:pic>
      <p:sp>
        <p:nvSpPr>
          <p:cNvPr id="3" name="Ovale 2">
            <a:extLst>
              <a:ext uri="{FF2B5EF4-FFF2-40B4-BE49-F238E27FC236}">
                <a16:creationId xmlns:a16="http://schemas.microsoft.com/office/drawing/2014/main" id="{90548702-4F63-4DD0-8191-04D29A5B41A9}"/>
              </a:ext>
            </a:extLst>
          </p:cNvPr>
          <p:cNvSpPr/>
          <p:nvPr/>
        </p:nvSpPr>
        <p:spPr>
          <a:xfrm>
            <a:off x="879897" y="2471850"/>
            <a:ext cx="1723603" cy="1472751"/>
          </a:xfrm>
          <a:prstGeom prst="ellipse">
            <a:avLst/>
          </a:prstGeom>
          <a:gradFill>
            <a:gsLst>
              <a:gs pos="0">
                <a:schemeClr val="accent2"/>
              </a:gs>
              <a:gs pos="77000">
                <a:srgbClr val="FF0000"/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</a:rPr>
              <a:t>Nucleo Tecnico regionale VAS</a:t>
            </a:r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27A8E790-A5B0-4EC7-A0A1-9CC9FD87C1BB}"/>
              </a:ext>
            </a:extLst>
          </p:cNvPr>
          <p:cNvSpPr/>
          <p:nvPr/>
        </p:nvSpPr>
        <p:spPr>
          <a:xfrm>
            <a:off x="6793160" y="2399271"/>
            <a:ext cx="1929088" cy="1472751"/>
          </a:xfrm>
          <a:prstGeom prst="ellipse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Autorità competente per la </a:t>
            </a:r>
            <a:r>
              <a:rPr lang="it-IT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VIncA</a:t>
            </a:r>
            <a:endParaRPr 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656F058-1935-4366-B456-C152C4BFF80D}"/>
              </a:ext>
            </a:extLst>
          </p:cNvPr>
          <p:cNvSpPr txBox="1"/>
          <p:nvPr/>
        </p:nvSpPr>
        <p:spPr>
          <a:xfrm>
            <a:off x="6383072" y="1019578"/>
            <a:ext cx="2749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Analisi e valutazione delle osservazioni pervenute e dei verbali delle conferenze VAS/forum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DB9E7A8-FDC3-430B-BCE5-A2E2114B610E}"/>
              </a:ext>
            </a:extLst>
          </p:cNvPr>
          <p:cNvSpPr txBox="1"/>
          <p:nvPr/>
        </p:nvSpPr>
        <p:spPr>
          <a:xfrm>
            <a:off x="535795" y="1152982"/>
            <a:ext cx="2411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Analisi e valutazione della documentazione del Programma e di VAS</a:t>
            </a:r>
          </a:p>
        </p:txBody>
      </p:sp>
      <p:sp>
        <p:nvSpPr>
          <p:cNvPr id="7" name="Freccia in su 6">
            <a:extLst>
              <a:ext uri="{FF2B5EF4-FFF2-40B4-BE49-F238E27FC236}">
                <a16:creationId xmlns:a16="http://schemas.microsoft.com/office/drawing/2014/main" id="{CBCA33BC-5675-4C26-A675-A55FBBBD57B8}"/>
              </a:ext>
            </a:extLst>
          </p:cNvPr>
          <p:cNvSpPr/>
          <p:nvPr/>
        </p:nvSpPr>
        <p:spPr>
          <a:xfrm rot="20652554">
            <a:off x="3905278" y="2453444"/>
            <a:ext cx="321651" cy="672482"/>
          </a:xfrm>
          <a:prstGeom prst="up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Freccia in su 7">
            <a:extLst>
              <a:ext uri="{FF2B5EF4-FFF2-40B4-BE49-F238E27FC236}">
                <a16:creationId xmlns:a16="http://schemas.microsoft.com/office/drawing/2014/main" id="{FB00B712-4D39-485B-A2E5-0D57586761B4}"/>
              </a:ext>
            </a:extLst>
          </p:cNvPr>
          <p:cNvSpPr/>
          <p:nvPr/>
        </p:nvSpPr>
        <p:spPr>
          <a:xfrm rot="1509741">
            <a:off x="5106984" y="2446231"/>
            <a:ext cx="321651" cy="672482"/>
          </a:xfrm>
          <a:prstGeom prst="up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C5FAA8F-63F5-48B6-8B72-54AC951B3580}"/>
              </a:ext>
            </a:extLst>
          </p:cNvPr>
          <p:cNvSpPr txBox="1"/>
          <p:nvPr/>
        </p:nvSpPr>
        <p:spPr>
          <a:xfrm>
            <a:off x="5879458" y="4010733"/>
            <a:ext cx="2926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Recepimento degli esiti della valutazione di incidenza</a:t>
            </a:r>
          </a:p>
        </p:txBody>
      </p:sp>
      <p:sp>
        <p:nvSpPr>
          <p:cNvPr id="10" name="Freccia in su 9">
            <a:extLst>
              <a:ext uri="{FF2B5EF4-FFF2-40B4-BE49-F238E27FC236}">
                <a16:creationId xmlns:a16="http://schemas.microsoft.com/office/drawing/2014/main" id="{EC29DC12-1F6A-4988-9DCB-9027BE345B57}"/>
              </a:ext>
            </a:extLst>
          </p:cNvPr>
          <p:cNvSpPr/>
          <p:nvPr/>
        </p:nvSpPr>
        <p:spPr>
          <a:xfrm rot="15387730">
            <a:off x="6007897" y="2931677"/>
            <a:ext cx="404919" cy="1046602"/>
          </a:xfrm>
          <a:prstGeom prst="up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Freccia in su 10">
            <a:extLst>
              <a:ext uri="{FF2B5EF4-FFF2-40B4-BE49-F238E27FC236}">
                <a16:creationId xmlns:a16="http://schemas.microsoft.com/office/drawing/2014/main" id="{024DD239-94FE-4B6A-A680-E0F0AF6A75C3}"/>
              </a:ext>
            </a:extLst>
          </p:cNvPr>
          <p:cNvSpPr/>
          <p:nvPr/>
        </p:nvSpPr>
        <p:spPr>
          <a:xfrm rot="6051242">
            <a:off x="2908635" y="3020698"/>
            <a:ext cx="362556" cy="89521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1BA836B-4D94-4416-A99A-6F24744D75F3}"/>
              </a:ext>
            </a:extLst>
          </p:cNvPr>
          <p:cNvSpPr txBox="1"/>
          <p:nvPr/>
        </p:nvSpPr>
        <p:spPr>
          <a:xfrm>
            <a:off x="534854" y="3987786"/>
            <a:ext cx="3320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Analisi dei contributi relativi agli impatti ambientali e alla coerenza con le strategie e i P/P regionali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C5FB0391-6223-4CF0-9070-66893C6A8AE5}"/>
              </a:ext>
            </a:extLst>
          </p:cNvPr>
          <p:cNvSpPr/>
          <p:nvPr/>
        </p:nvSpPr>
        <p:spPr>
          <a:xfrm>
            <a:off x="3563650" y="3208226"/>
            <a:ext cx="2090553" cy="797501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Autorità competente per la VAS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992365F6-70B0-4B42-B64F-768DE48A09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3471" y="970969"/>
            <a:ext cx="947902" cy="142830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5" name="Titolo 1">
            <a:extLst>
              <a:ext uri="{FF2B5EF4-FFF2-40B4-BE49-F238E27FC236}">
                <a16:creationId xmlns:a16="http://schemas.microsoft.com/office/drawing/2014/main" id="{488AFD70-FEAA-45F8-AAB6-1D524FE6C976}"/>
              </a:ext>
            </a:extLst>
          </p:cNvPr>
          <p:cNvSpPr txBox="1">
            <a:spLocks/>
          </p:cNvSpPr>
          <p:nvPr/>
        </p:nvSpPr>
        <p:spPr>
          <a:xfrm>
            <a:off x="330926" y="137413"/>
            <a:ext cx="7785463" cy="49015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18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solidFill>
                  <a:srgbClr val="056633"/>
                </a:solidFill>
              </a:rPr>
              <a:t>Le attività tecnico-istruttorie dell’Autorità competente VAS</a:t>
            </a:r>
          </a:p>
        </p:txBody>
      </p:sp>
    </p:spTree>
    <p:extLst>
      <p:ext uri="{BB962C8B-B14F-4D97-AF65-F5344CB8AC3E}">
        <p14:creationId xmlns:p14="http://schemas.microsoft.com/office/powerpoint/2010/main" val="969766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229443-0F32-4EA6-A5C3-3DD717C6C7A4}"/>
              </a:ext>
            </a:extLst>
          </p:cNvPr>
          <p:cNvSpPr txBox="1">
            <a:spLocks/>
          </p:cNvSpPr>
          <p:nvPr/>
        </p:nvSpPr>
        <p:spPr>
          <a:xfrm>
            <a:off x="896983" y="196578"/>
            <a:ext cx="6827520" cy="72653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18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solidFill>
                  <a:srgbClr val="056633"/>
                </a:solidFill>
              </a:rPr>
              <a:t>Gli esiti dell’attività tecnico-istruttoria dell’Autorità competente per la VAS:</a:t>
            </a:r>
            <a:br>
              <a:rPr lang="it-IT" sz="2400" b="1" dirty="0">
                <a:solidFill>
                  <a:srgbClr val="056633"/>
                </a:solidFill>
              </a:rPr>
            </a:br>
            <a:r>
              <a:rPr lang="it-IT" sz="2400" b="1" dirty="0">
                <a:solidFill>
                  <a:srgbClr val="056633"/>
                </a:solidFill>
              </a:rPr>
              <a:t>il Parere motivato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F4B6488-BF30-4F8B-9847-147599FCA1D0}"/>
              </a:ext>
            </a:extLst>
          </p:cNvPr>
          <p:cNvSpPr txBox="1"/>
          <p:nvPr/>
        </p:nvSpPr>
        <p:spPr>
          <a:xfrm>
            <a:off x="807623" y="1769945"/>
            <a:ext cx="636435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altLang="it-IT" sz="2000" dirty="0">
                <a:latin typeface="+mj-lt"/>
              </a:rPr>
              <a:t>L'</a:t>
            </a:r>
            <a:r>
              <a:rPr lang="it-IT" altLang="it-IT" sz="2000" b="1" dirty="0">
                <a:latin typeface="+mj-lt"/>
              </a:rPr>
              <a:t>Autorità competente per la VAS</a:t>
            </a:r>
            <a:r>
              <a:rPr lang="it-IT" altLang="it-IT" sz="2000" dirty="0">
                <a:latin typeface="+mj-lt"/>
              </a:rPr>
              <a:t>, </a:t>
            </a:r>
            <a:r>
              <a:rPr lang="it-IT" altLang="it-IT" sz="2000" b="1" dirty="0">
                <a:latin typeface="+mj-lt"/>
              </a:rPr>
              <a:t>in collaborazione con l'Autorità procedente</a:t>
            </a:r>
            <a:r>
              <a:rPr lang="it-IT" altLang="it-IT" sz="2000" dirty="0">
                <a:latin typeface="+mj-lt"/>
              </a:rPr>
              <a:t>, valuta le osservazioni, obiezioni e suggerimenti pervenuti per l’espressione del proprio </a:t>
            </a:r>
            <a:r>
              <a:rPr lang="it-IT" altLang="it-IT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Parere motivato </a:t>
            </a:r>
            <a:r>
              <a:rPr lang="it-IT" altLang="it-IT" sz="2000" dirty="0">
                <a:latin typeface="+mj-lt"/>
              </a:rPr>
              <a:t>entro </a:t>
            </a:r>
            <a:r>
              <a:rPr lang="it-IT" altLang="it-IT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45 giorni </a:t>
            </a:r>
            <a:r>
              <a:rPr lang="it-IT" altLang="it-IT" sz="2000" dirty="0">
                <a:latin typeface="+mj-lt"/>
              </a:rPr>
              <a:t>dal termine della consultazione.  </a:t>
            </a:r>
          </a:p>
          <a:p>
            <a:pPr algn="just"/>
            <a:endParaRPr lang="it-IT" sz="2000" dirty="0">
              <a:latin typeface="+mj-lt"/>
            </a:endParaRPr>
          </a:p>
          <a:p>
            <a:pPr algn="just"/>
            <a:r>
              <a:rPr lang="it-IT" sz="2000" dirty="0">
                <a:latin typeface="+mj-lt"/>
              </a:rPr>
              <a:t>L’Autorità procedente, in collaborazione con l’Autorità competente per la VAS, tenendo conto delle risultanze del parere motivato e dei risultati delle consultazioni, provvede alla </a:t>
            </a:r>
            <a:r>
              <a:rPr lang="it-IT" sz="2000" b="1" dirty="0">
                <a:latin typeface="+mj-lt"/>
              </a:rPr>
              <a:t>revisione del programma</a:t>
            </a:r>
            <a:r>
              <a:rPr lang="it-IT" sz="2000" dirty="0">
                <a:latin typeface="+mj-lt"/>
              </a:rPr>
              <a:t>, prima della sua presentazione per l'approvazione</a:t>
            </a:r>
            <a:r>
              <a:rPr lang="it-IT" sz="2000" b="1" dirty="0">
                <a:latin typeface="+mj-lt"/>
              </a:rPr>
              <a:t>.</a:t>
            </a:r>
            <a:endParaRPr lang="it-IT" altLang="it-IT" sz="2000" b="1" dirty="0">
              <a:latin typeface="+mj-lt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E1ACBD8-E391-4B29-9B94-834DDF8D5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347" y="1769945"/>
            <a:ext cx="1825364" cy="132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007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B22A6A-25BB-4289-8532-33C9EC83B1AB}"/>
              </a:ext>
            </a:extLst>
          </p:cNvPr>
          <p:cNvSpPr txBox="1">
            <a:spLocks/>
          </p:cNvSpPr>
          <p:nvPr/>
        </p:nvSpPr>
        <p:spPr>
          <a:xfrm>
            <a:off x="685800" y="417179"/>
            <a:ext cx="7772400" cy="53292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18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>
                <a:solidFill>
                  <a:srgbClr val="056633"/>
                </a:solidFill>
              </a:rPr>
              <a:t>La Dichiarazione di sintesi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53396A4-6847-4719-934F-8CB23334A5AE}"/>
              </a:ext>
            </a:extLst>
          </p:cNvPr>
          <p:cNvSpPr txBox="1">
            <a:spLocks/>
          </p:cNvSpPr>
          <p:nvPr/>
        </p:nvSpPr>
        <p:spPr>
          <a:xfrm>
            <a:off x="853440" y="1362393"/>
            <a:ext cx="7604760" cy="3097464"/>
          </a:xfrm>
          <a:prstGeom prst="rect">
            <a:avLst/>
          </a:prstGeom>
        </p:spPr>
        <p:txBody>
          <a:bodyPr/>
          <a:lstStyle>
            <a:lvl1pPr marL="342892" indent="-342892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1" indent="-285743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2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8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it-IT" sz="2400" dirty="0">
                <a:latin typeface="+mj-lt"/>
              </a:rPr>
              <a:t>Successivamente, nella </a:t>
            </a: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Dichiarazione di Sintesi</a:t>
            </a:r>
            <a:r>
              <a:rPr lang="it-IT" sz="2400" b="1" dirty="0">
                <a:latin typeface="+mj-lt"/>
              </a:rPr>
              <a:t>, </a:t>
            </a:r>
            <a:r>
              <a:rPr lang="it-IT" sz="2400" dirty="0">
                <a:latin typeface="+mj-lt"/>
              </a:rPr>
              <a:t>che accompagnerà il Programma per l’approvazione, l'</a:t>
            </a:r>
            <a:r>
              <a:rPr lang="it-IT" sz="2400" b="1" dirty="0">
                <a:latin typeface="+mj-lt"/>
              </a:rPr>
              <a:t>Autorità procedente </a:t>
            </a:r>
            <a:r>
              <a:rPr lang="it-IT" sz="2400" dirty="0">
                <a:latin typeface="+mj-lt"/>
              </a:rPr>
              <a:t>darà atto degli esiti della consultazione, </a:t>
            </a:r>
            <a:r>
              <a:rPr lang="it-IT" sz="2400" b="1" dirty="0">
                <a:latin typeface="+mj-lt"/>
              </a:rPr>
              <a:t>dando riscontro</a:t>
            </a:r>
            <a:r>
              <a:rPr lang="it-IT" sz="2400" dirty="0">
                <a:latin typeface="+mj-lt"/>
              </a:rPr>
              <a:t> </a:t>
            </a:r>
            <a:r>
              <a:rPr lang="it-IT" sz="2400" b="1" dirty="0">
                <a:latin typeface="+mj-lt"/>
              </a:rPr>
              <a:t>a osservazioni/pareri </a:t>
            </a:r>
            <a:r>
              <a:rPr lang="it-IT" sz="2400" dirty="0">
                <a:latin typeface="+mj-lt"/>
              </a:rPr>
              <a:t>ed evidenziando come sono stati presi in considerazione</a:t>
            </a:r>
            <a:r>
              <a:rPr lang="it-IT" sz="2400" b="1" dirty="0">
                <a:latin typeface="+mj-lt"/>
              </a:rPr>
              <a:t> </a:t>
            </a:r>
            <a:r>
              <a:rPr lang="it-IT" sz="2400" dirty="0">
                <a:latin typeface="+mj-lt"/>
              </a:rPr>
              <a:t>per la revisione del Programma, tenendo conto delle prescrizioni della </a:t>
            </a:r>
            <a:r>
              <a:rPr lang="it-IT" sz="2400" b="1" dirty="0" err="1">
                <a:latin typeface="+mj-lt"/>
              </a:rPr>
              <a:t>VIncA</a:t>
            </a:r>
            <a:r>
              <a:rPr lang="it-IT" sz="2400" dirty="0">
                <a:latin typeface="+mj-lt"/>
              </a:rPr>
              <a:t> e delle altre eventuali condizioni del </a:t>
            </a:r>
            <a:r>
              <a:rPr lang="it-IT" sz="2400" b="1" dirty="0">
                <a:latin typeface="+mj-lt"/>
              </a:rPr>
              <a:t>Parere motivato </a:t>
            </a:r>
            <a:r>
              <a:rPr lang="it-IT" sz="2400" dirty="0">
                <a:latin typeface="+mj-lt"/>
              </a:rPr>
              <a:t>dell'Autorità competente per la VAS</a:t>
            </a:r>
            <a:r>
              <a:rPr lang="it-IT" dirty="0"/>
              <a:t>.</a:t>
            </a:r>
          </a:p>
          <a:p>
            <a:pPr algn="just"/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432540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0BC6DEF3-6278-4277-81CC-01CEA10EC81D}"/>
              </a:ext>
            </a:extLst>
          </p:cNvPr>
          <p:cNvGrpSpPr/>
          <p:nvPr/>
        </p:nvGrpSpPr>
        <p:grpSpPr>
          <a:xfrm>
            <a:off x="750119" y="917471"/>
            <a:ext cx="8639390" cy="3600313"/>
            <a:chOff x="663787" y="3240857"/>
            <a:chExt cx="8639390" cy="3600313"/>
          </a:xfrm>
        </p:grpSpPr>
        <p:sp>
          <p:nvSpPr>
            <p:cNvPr id="3" name="Titolo 1">
              <a:extLst>
                <a:ext uri="{FF2B5EF4-FFF2-40B4-BE49-F238E27FC236}">
                  <a16:creationId xmlns:a16="http://schemas.microsoft.com/office/drawing/2014/main" id="{1C2EC535-F1F4-4F6C-A870-23DF7C4271F8}"/>
                </a:ext>
              </a:extLst>
            </p:cNvPr>
            <p:cNvSpPr txBox="1">
              <a:spLocks/>
            </p:cNvSpPr>
            <p:nvPr/>
          </p:nvSpPr>
          <p:spPr>
            <a:xfrm>
              <a:off x="663787" y="3240857"/>
              <a:ext cx="7781130" cy="96669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000" b="1" kern="1200">
                  <a:solidFill>
                    <a:srgbClr val="056633"/>
                  </a:solidFill>
                  <a:latin typeface="Helvetica"/>
                  <a:ea typeface="+mj-ea"/>
                  <a:cs typeface="Helvetica"/>
                </a:defRPr>
              </a:lvl1pPr>
            </a:lstStyle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r>
                <a:rPr kumimoji="0" 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56633"/>
                  </a:solidFill>
                  <a:effectLst/>
                  <a:uLnTx/>
                  <a:uFillTx/>
                  <a:latin typeface="Calibri"/>
                  <a:ea typeface="+mj-ea"/>
                </a:rPr>
                <a:t>Osservazioni e pareri potranno essere inviati all’Autorità procedente</a:t>
              </a:r>
              <a:endPara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</a:endParaRPr>
            </a:p>
          </p:txBody>
        </p:sp>
        <p:sp>
          <p:nvSpPr>
            <p:cNvPr id="4" name="Titolo 1">
              <a:extLst>
                <a:ext uri="{FF2B5EF4-FFF2-40B4-BE49-F238E27FC236}">
                  <a16:creationId xmlns:a16="http://schemas.microsoft.com/office/drawing/2014/main" id="{E2907945-6576-4D5C-9507-7E429FDC3C10}"/>
                </a:ext>
              </a:extLst>
            </p:cNvPr>
            <p:cNvSpPr txBox="1">
              <a:spLocks/>
            </p:cNvSpPr>
            <p:nvPr/>
          </p:nvSpPr>
          <p:spPr>
            <a:xfrm>
              <a:off x="702261" y="4002874"/>
              <a:ext cx="7593180" cy="283829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b="1" kern="1200">
                  <a:solidFill>
                    <a:srgbClr val="056633"/>
                  </a:solidFill>
                  <a:latin typeface="Helvetica"/>
                  <a:ea typeface="+mj-ea"/>
                  <a:cs typeface="Helvetica"/>
                </a:defRPr>
              </a:lvl1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j-ea"/>
              </a:endParaRPr>
            </a:p>
          </p:txBody>
        </p: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D56CF8B8-9E73-4E9E-9C9C-662385959A56}"/>
                </a:ext>
              </a:extLst>
            </p:cNvPr>
            <p:cNvSpPr txBox="1"/>
            <p:nvPr/>
          </p:nvSpPr>
          <p:spPr>
            <a:xfrm>
              <a:off x="3596068" y="4412224"/>
              <a:ext cx="570710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 contributi scritti potranno essere trasmessi all’indirizzo PEC: </a:t>
              </a:r>
              <a:r>
                <a:rPr lang="it-IT" sz="2000" b="1" i="0" u="none" strike="noStrike" baseline="0" dirty="0">
                  <a:solidFill>
                    <a:srgbClr val="0070C0"/>
                  </a:solidFill>
                  <a:latin typeface="+mj-lt"/>
                </a:rPr>
                <a:t>presidenza@pec.regione.lombardia.it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000" dirty="0">
                  <a:solidFill>
                    <a:prstClr val="black"/>
                  </a:solidFill>
                  <a:latin typeface="Calibri"/>
                </a:rPr>
                <a:t>e all’indirizzo mail: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000" b="1" dirty="0">
                  <a:solidFill>
                    <a:srgbClr val="0070C0"/>
                  </a:solidFill>
                  <a:latin typeface="+mj-lt"/>
                </a:rPr>
                <a:t>VAS_POR_FESR@regione.lombardia.it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entro il 31 gennaio 2022</a:t>
              </a:r>
              <a:endPara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" name="Immagine 5" descr="Immagine che contiene arresto, segnale, traffico&#10;&#10;Descrizione generata automaticamente">
              <a:extLst>
                <a:ext uri="{FF2B5EF4-FFF2-40B4-BE49-F238E27FC236}">
                  <a16:creationId xmlns:a16="http://schemas.microsoft.com/office/drawing/2014/main" id="{62226B21-E174-43B1-8509-A57507A288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5178" t="7564" r="17576" b="12525"/>
            <a:stretch/>
          </p:blipFill>
          <p:spPr>
            <a:xfrm>
              <a:off x="702261" y="4412224"/>
              <a:ext cx="1973107" cy="17825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1223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EAC3831-0BA1-4618-A7D0-790D86555C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919" t="34288" r="10721" b="34604"/>
          <a:stretch/>
        </p:blipFill>
        <p:spPr>
          <a:xfrm>
            <a:off x="763233" y="1042872"/>
            <a:ext cx="3233317" cy="152887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9297B38C-DEBA-4BE0-92FE-30A1C9709CD3}"/>
              </a:ext>
            </a:extLst>
          </p:cNvPr>
          <p:cNvSpPr txBox="1"/>
          <p:nvPr/>
        </p:nvSpPr>
        <p:spPr>
          <a:xfrm>
            <a:off x="4114254" y="935989"/>
            <a:ext cx="4572000" cy="5078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it-IT"/>
            </a:defPPr>
            <a:lvl1pPr algn="just">
              <a:spcBef>
                <a:spcPct val="0"/>
              </a:spcBef>
              <a:buClr>
                <a:srgbClr val="FF0000"/>
              </a:buClr>
              <a:buNone/>
              <a:defRPr sz="2700" b="1">
                <a:solidFill>
                  <a:srgbClr val="056633"/>
                </a:solidFill>
                <a:latin typeface="+mj-lt"/>
                <a:ea typeface="+mj-ea"/>
                <a:cs typeface="Helvetica"/>
              </a:defRPr>
            </a:lvl1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it-IT" sz="2700" b="1" i="0" u="none" strike="noStrike" kern="1200" cap="none" spc="0" normalizeH="0" baseline="0" noProof="0" dirty="0">
                <a:ln>
                  <a:noFill/>
                </a:ln>
                <a:solidFill>
                  <a:srgbClr val="056633"/>
                </a:solidFill>
                <a:effectLst/>
                <a:uLnTx/>
                <a:uFillTx/>
                <a:latin typeface="Calibri"/>
                <a:ea typeface="+mj-ea"/>
              </a:rPr>
              <a:t>Per contatti sulla VAS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3D72F79-3288-4B58-88E0-399E277A5B6C}"/>
              </a:ext>
            </a:extLst>
          </p:cNvPr>
          <p:cNvSpPr txBox="1"/>
          <p:nvPr/>
        </p:nvSpPr>
        <p:spPr>
          <a:xfrm>
            <a:off x="4114254" y="1639478"/>
            <a:ext cx="4571999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/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Helvetica" panose="020B0604020202020204" pitchFamily="34" charset="0"/>
              </a:rPr>
              <a:t>Autorità competente per la VAS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/>
                <a:solidFill>
                  <a:srgbClr val="9BBB59"/>
                </a:solidFill>
                <a:effectLst/>
                <a:uLnTx/>
                <a:uFillTx/>
                <a:latin typeface="Calibri"/>
                <a:ea typeface="+mn-ea"/>
                <a:cs typeface="Helvetica" panose="020B0604020202020204" pitchFamily="34" charset="0"/>
              </a:rPr>
              <a:t>Struttura Giuridico per il territorio e VAS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Helvetica" panose="020B0604020202020204" pitchFamily="34" charset="0"/>
              </a:rPr>
              <a:t>Dirigente: dott.ssa Lucia Sonia Paolini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1" u="none" strike="noStrike" kern="1200" cap="none" spc="0" normalizeH="0" baseline="0" noProof="0" dirty="0">
              <a:ln/>
              <a:solidFill>
                <a:srgbClr val="9BBB59"/>
              </a:solidFill>
              <a:effectLst/>
              <a:uLnTx/>
              <a:uFillTx/>
              <a:latin typeface="Calibri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Helvetica" panose="020B0604020202020204" pitchFamily="34" charset="0"/>
              </a:rPr>
              <a:t>dott. Alberto Giudici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Helvetica" panose="020B0604020202020204" pitchFamily="34" charset="0"/>
              </a:rPr>
              <a:t>dott.ssa Irene Zanichelli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SIVAS: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www.sivas.servizirl.it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Email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vas@regione.lombardia.it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9952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4CFAD5D1-188F-46DC-8928-4B302F0A88B3}"/>
              </a:ext>
            </a:extLst>
          </p:cNvPr>
          <p:cNvSpPr txBox="1"/>
          <p:nvPr/>
        </p:nvSpPr>
        <p:spPr>
          <a:xfrm>
            <a:off x="573347" y="268461"/>
            <a:ext cx="7997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56633"/>
                </a:solidFill>
                <a:latin typeface="Calibri" panose="020F0502020204030204" pitchFamily="34" charset="0"/>
              </a:rPr>
              <a:t>La procedura di VAS del PR FESR 2021-2027</a:t>
            </a:r>
          </a:p>
          <a:p>
            <a:pPr algn="ctr"/>
            <a:r>
              <a:rPr lang="it-IT" sz="2400" b="1" dirty="0">
                <a:solidFill>
                  <a:srgbClr val="056633"/>
                </a:solidFill>
                <a:latin typeface="Calibri" panose="020F0502020204030204" pitchFamily="34" charset="0"/>
              </a:rPr>
              <a:t>Le fasi effettuate ad oggi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44DE0067-153F-46DE-B57C-D636B0170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348" y="1266735"/>
            <a:ext cx="7813006" cy="2658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pPr marL="1346200" indent="-1346200" defTabSz="342900"/>
            <a:r>
              <a:rPr lang="it-IT" dirty="0">
                <a:solidFill>
                  <a:prstClr val="black"/>
                </a:solidFill>
              </a:rPr>
              <a:t>30/11/2020	</a:t>
            </a:r>
            <a:r>
              <a:rPr lang="it-IT" dirty="0">
                <a:solidFill>
                  <a:schemeClr val="tx1"/>
                </a:solidFill>
              </a:rPr>
              <a:t>DGR XI/3921 </a:t>
            </a:r>
            <a:r>
              <a:rPr lang="it-IT" dirty="0">
                <a:solidFill>
                  <a:prstClr val="black"/>
                </a:solidFill>
              </a:rPr>
              <a:t>di avvio del procedimento di approvazione del Programma e VAS</a:t>
            </a:r>
          </a:p>
          <a:p>
            <a:pPr defTabSz="342900"/>
            <a:r>
              <a:rPr lang="it-IT" dirty="0">
                <a:cs typeface="Calibri" panose="020F0502020204030204" pitchFamily="34" charset="0"/>
              </a:rPr>
              <a:t>01/02/2021	Decreto dirigenziale n. 984 </a:t>
            </a:r>
            <a:r>
              <a:rPr lang="es-ES" dirty="0">
                <a:solidFill>
                  <a:prstClr val="black"/>
                </a:solidFill>
              </a:rPr>
              <a:t>di i</a:t>
            </a:r>
            <a:r>
              <a:rPr lang="it-IT" dirty="0" err="1">
                <a:solidFill>
                  <a:prstClr val="black"/>
                </a:solidFill>
              </a:rPr>
              <a:t>ndividuazione</a:t>
            </a:r>
            <a:r>
              <a:rPr lang="it-IT" dirty="0">
                <a:solidFill>
                  <a:prstClr val="black"/>
                </a:solidFill>
              </a:rPr>
              <a:t> dei soggetti VAS</a:t>
            </a:r>
          </a:p>
          <a:p>
            <a:pPr defTabSz="342900"/>
            <a:r>
              <a:rPr lang="it-IT" dirty="0">
                <a:solidFill>
                  <a:prstClr val="black"/>
                </a:solidFill>
              </a:rPr>
              <a:t>11/02/2021	</a:t>
            </a:r>
            <a:r>
              <a:rPr lang="es-ES" dirty="0">
                <a:solidFill>
                  <a:prstClr val="black"/>
                </a:solidFill>
              </a:rPr>
              <a:t>Pubblicazione su SIVAS del Rapporto preliminare </a:t>
            </a:r>
            <a:r>
              <a:rPr lang="it-IT" dirty="0">
                <a:solidFill>
                  <a:prstClr val="black"/>
                </a:solidFill>
              </a:rPr>
              <a:t>VAS (30 gg.)</a:t>
            </a:r>
          </a:p>
          <a:p>
            <a:pPr defTabSz="342900"/>
            <a:r>
              <a:rPr lang="it-IT" dirty="0">
                <a:solidFill>
                  <a:prstClr val="black"/>
                </a:solidFill>
              </a:rPr>
              <a:t>				</a:t>
            </a:r>
            <a:r>
              <a:rPr lang="it-IT" b="1" dirty="0">
                <a:solidFill>
                  <a:prstClr val="black"/>
                </a:solidFill>
              </a:rPr>
              <a:t>29 contributi pervenuti</a:t>
            </a:r>
          </a:p>
          <a:p>
            <a:pPr defTabSz="342900"/>
            <a:r>
              <a:rPr lang="it-IT" dirty="0">
                <a:solidFill>
                  <a:prstClr val="black"/>
                </a:solidFill>
              </a:rPr>
              <a:t>09/03/2021	1</a:t>
            </a:r>
            <a:r>
              <a:rPr lang="it-IT" baseline="30000" dirty="0">
                <a:solidFill>
                  <a:prstClr val="black"/>
                </a:solidFill>
              </a:rPr>
              <a:t>a</a:t>
            </a:r>
            <a:r>
              <a:rPr lang="it-IT" dirty="0">
                <a:solidFill>
                  <a:prstClr val="black"/>
                </a:solidFill>
              </a:rPr>
              <a:t> Conferenza di valutazione VAS/Forum pubblico (verbale su SIVAS)</a:t>
            </a:r>
          </a:p>
          <a:p>
            <a:pPr marL="1346200" indent="-1346200" defTabSz="342900"/>
            <a:r>
              <a:rPr lang="it-IT" dirty="0">
                <a:solidFill>
                  <a:prstClr val="black"/>
                </a:solidFill>
              </a:rPr>
              <a:t>16/12/2021	Pubblicazione su SIVAS (45 gg) della proposta di PR FESR 21-27, del relativo Rapporto Ambientale, della Sintesi non tecnica e dello Studio di Incidenza</a:t>
            </a:r>
          </a:p>
          <a:p>
            <a:pPr defTabSz="342900"/>
            <a:endParaRPr lang="it-IT" sz="1600" dirty="0">
              <a:solidFill>
                <a:prstClr val="black"/>
              </a:solidFill>
              <a:latin typeface="Calibri"/>
            </a:endParaRPr>
          </a:p>
          <a:p>
            <a:pPr defTabSz="342900"/>
            <a:r>
              <a:rPr lang="it-IT" sz="1600" dirty="0">
                <a:solidFill>
                  <a:prstClr val="black"/>
                </a:solidFill>
                <a:latin typeface="Calibri"/>
              </a:rPr>
              <a:t> </a:t>
            </a:r>
            <a:endParaRPr lang="it-IT" altLang="it-IT" sz="1600" dirty="0">
              <a:solidFill>
                <a:srgbClr val="000000"/>
              </a:solidFill>
              <a:latin typeface="Helvetica" pitchFamily="34" charset="0"/>
              <a:cs typeface="Arial" pitchFamily="34" charset="0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225CF3CA-DE1D-4DCB-AFA5-AA2092D20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347" y="4028536"/>
            <a:ext cx="7813006" cy="397395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64999">
                <a:srgbClr val="F0EBD5"/>
              </a:gs>
              <a:gs pos="100000">
                <a:srgbClr val="008000"/>
              </a:gs>
            </a:gsLst>
            <a:lin ang="5400000" scaled="0"/>
          </a:gradFill>
          <a:ln>
            <a:noFill/>
          </a:ln>
          <a:effectLst/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pPr defTabSz="342900"/>
            <a:r>
              <a:rPr lang="es-ES" dirty="0">
                <a:solidFill>
                  <a:prstClr val="black"/>
                </a:solidFill>
                <a:latin typeface="Calibri"/>
              </a:rPr>
              <a:t>27/01/2022	</a:t>
            </a:r>
            <a:r>
              <a:rPr lang="it-IT" dirty="0">
                <a:solidFill>
                  <a:prstClr val="black"/>
                </a:solidFill>
                <a:latin typeface="Calibri"/>
              </a:rPr>
              <a:t>2</a:t>
            </a:r>
            <a:r>
              <a:rPr lang="it-IT" baseline="30000" dirty="0">
                <a:solidFill>
                  <a:prstClr val="black"/>
                </a:solidFill>
                <a:latin typeface="Calibri"/>
              </a:rPr>
              <a:t>a</a:t>
            </a:r>
            <a:r>
              <a:rPr lang="it-IT" dirty="0">
                <a:solidFill>
                  <a:prstClr val="black"/>
                </a:solidFill>
                <a:latin typeface="Calibri"/>
              </a:rPr>
              <a:t> Conferenza di Valutazione VAS/Forum pubblico</a:t>
            </a:r>
            <a:endParaRPr lang="it-IT" altLang="it-IT" dirty="0">
              <a:solidFill>
                <a:srgbClr val="000000"/>
              </a:solidFill>
              <a:latin typeface="Helvetic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937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8FF4EEB-C47E-4941-B421-2497D5DFD254}"/>
              </a:ext>
            </a:extLst>
          </p:cNvPr>
          <p:cNvSpPr txBox="1"/>
          <p:nvPr/>
        </p:nvSpPr>
        <p:spPr>
          <a:xfrm>
            <a:off x="3816095" y="3140008"/>
            <a:ext cx="503333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Helvetica"/>
              </a:rPr>
              <a:t>Fase di consultazione</a:t>
            </a:r>
          </a:p>
          <a:p>
            <a:pPr algn="ctr"/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Helvetica"/>
              </a:rPr>
              <a:t>(16/12/2021 – 31/01/2022)</a:t>
            </a:r>
          </a:p>
          <a:p>
            <a:pPr algn="ctr"/>
            <a:endParaRPr lang="it-IT" sz="1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Helvetica"/>
            </a:endParaRPr>
          </a:p>
          <a:p>
            <a:pPr algn="ctr"/>
            <a:r>
              <a:rPr lang="it-IT" b="1" dirty="0">
                <a:solidFill>
                  <a:srgbClr val="FF0000"/>
                </a:solidFill>
                <a:latin typeface="+mj-lt"/>
                <a:ea typeface="+mj-ea"/>
                <a:cs typeface="Helvetica"/>
              </a:rPr>
              <a:t>2ª conferenza di valutazione/</a:t>
            </a:r>
            <a:r>
              <a:rPr lang="it-IT" b="1" i="1" dirty="0">
                <a:solidFill>
                  <a:srgbClr val="FF0000"/>
                </a:solidFill>
                <a:latin typeface="+mj-lt"/>
                <a:ea typeface="+mj-ea"/>
                <a:cs typeface="Helvetica"/>
              </a:rPr>
              <a:t>forum</a:t>
            </a:r>
            <a:r>
              <a:rPr lang="it-IT" b="1" dirty="0">
                <a:solidFill>
                  <a:srgbClr val="FF0000"/>
                </a:solidFill>
                <a:latin typeface="+mj-lt"/>
                <a:ea typeface="+mj-ea"/>
                <a:cs typeface="Helvetica"/>
              </a:rPr>
              <a:t> pubblico (27/01/2022)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9283C19-6909-4A7F-ADDE-1DDF47B789B7}"/>
              </a:ext>
            </a:extLst>
          </p:cNvPr>
          <p:cNvSpPr txBox="1">
            <a:spLocks/>
          </p:cNvSpPr>
          <p:nvPr/>
        </p:nvSpPr>
        <p:spPr>
          <a:xfrm>
            <a:off x="4014727" y="1377882"/>
            <a:ext cx="4578430" cy="846059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0" algn="just"/>
            <a:r>
              <a:rPr lang="it-IT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 tempi della procedura VAS sono stati modificati a partire dal 07/11/2021 con il D.L. 152/21, convertito in legge (L.233/21)</a:t>
            </a:r>
          </a:p>
          <a:p>
            <a:pPr algn="just"/>
            <a:endParaRPr lang="it-IT" sz="8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846779A-88F7-43AD-AE1D-A5C94AA1B571}"/>
              </a:ext>
            </a:extLst>
          </p:cNvPr>
          <p:cNvSpPr txBox="1"/>
          <p:nvPr/>
        </p:nvSpPr>
        <p:spPr>
          <a:xfrm>
            <a:off x="679666" y="64457"/>
            <a:ext cx="7189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>
                <a:solidFill>
                  <a:srgbClr val="05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L’iter procedurale del PR FESR 2021-2027 e relativa VAS</a:t>
            </a:r>
          </a:p>
        </p:txBody>
      </p:sp>
      <p:pic>
        <p:nvPicPr>
          <p:cNvPr id="5" name="Immagine 4" descr="Immagine che contiene testo, clipart, giallo, segnale&#10;&#10;Descrizione generata automaticamente">
            <a:extLst>
              <a:ext uri="{FF2B5EF4-FFF2-40B4-BE49-F238E27FC236}">
                <a16:creationId xmlns:a16="http://schemas.microsoft.com/office/drawing/2014/main" id="{E3574D33-69C7-4ED6-B0BA-007F225F2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095" y="1548356"/>
            <a:ext cx="640251" cy="64644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DF4CB4E-4A07-4A35-802B-95F5435DC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822" y="567747"/>
            <a:ext cx="2966054" cy="193584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6E95936-70C5-4B39-9746-D7E2F1FBDF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042" y="2490230"/>
            <a:ext cx="2943271" cy="2357980"/>
          </a:xfrm>
          <a:prstGeom prst="rect">
            <a:avLst/>
          </a:prstGeom>
        </p:spPr>
      </p:pic>
      <p:sp>
        <p:nvSpPr>
          <p:cNvPr id="8" name="Ovale 7">
            <a:extLst>
              <a:ext uri="{FF2B5EF4-FFF2-40B4-BE49-F238E27FC236}">
                <a16:creationId xmlns:a16="http://schemas.microsoft.com/office/drawing/2014/main" id="{3484966A-1685-4152-9C27-8C22320C3FE8}"/>
              </a:ext>
            </a:extLst>
          </p:cNvPr>
          <p:cNvSpPr/>
          <p:nvPr/>
        </p:nvSpPr>
        <p:spPr>
          <a:xfrm>
            <a:off x="547014" y="3116562"/>
            <a:ext cx="3101862" cy="8309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5B365A74-6165-426F-B0F7-D4C5FDF94E62}"/>
              </a:ext>
            </a:extLst>
          </p:cNvPr>
          <p:cNvSpPr/>
          <p:nvPr/>
        </p:nvSpPr>
        <p:spPr>
          <a:xfrm>
            <a:off x="3816095" y="3280023"/>
            <a:ext cx="916871" cy="504074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23421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ACA6E79-114B-4F63-B9D7-2AF6C8A27EB7}"/>
              </a:ext>
            </a:extLst>
          </p:cNvPr>
          <p:cNvSpPr txBox="1"/>
          <p:nvPr/>
        </p:nvSpPr>
        <p:spPr>
          <a:xfrm>
            <a:off x="277255" y="260920"/>
            <a:ext cx="7997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56633"/>
                </a:solidFill>
                <a:latin typeface="Calibri" panose="020F0502020204030204" pitchFamily="34" charset="0"/>
              </a:rPr>
              <a:t>Il processo di pianificazione/valutazione del PR FESR</a:t>
            </a:r>
          </a:p>
          <a:p>
            <a:pPr algn="ctr"/>
            <a:r>
              <a:rPr lang="it-IT" sz="2400" b="1" dirty="0">
                <a:solidFill>
                  <a:srgbClr val="056633"/>
                </a:solidFill>
                <a:latin typeface="Calibri" panose="020F0502020204030204" pitchFamily="34" charset="0"/>
              </a:rPr>
              <a:t> e la partecipazione del pubblico 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93E9FD2E-4AE2-46AE-B18B-2AEFAE9EC379}"/>
              </a:ext>
            </a:extLst>
          </p:cNvPr>
          <p:cNvGrpSpPr/>
          <p:nvPr/>
        </p:nvGrpSpPr>
        <p:grpSpPr>
          <a:xfrm>
            <a:off x="1508433" y="1300727"/>
            <a:ext cx="5712958" cy="3512788"/>
            <a:chOff x="1778375" y="1117854"/>
            <a:chExt cx="5712958" cy="3512788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D87A121D-AEB3-4B3A-BF2B-D7E63AB77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04525" y="1122038"/>
              <a:ext cx="5686808" cy="3508604"/>
            </a:xfrm>
            <a:prstGeom prst="rect">
              <a:avLst/>
            </a:prstGeom>
          </p:spPr>
        </p:pic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B776A97A-56B0-425D-B1C2-C86F2C723A8D}"/>
                </a:ext>
              </a:extLst>
            </p:cNvPr>
            <p:cNvSpPr txBox="1"/>
            <p:nvPr/>
          </p:nvSpPr>
          <p:spPr>
            <a:xfrm>
              <a:off x="3827533" y="3147802"/>
              <a:ext cx="1488936" cy="52322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/>
                <a:t>Parere </a:t>
              </a:r>
            </a:p>
            <a:p>
              <a:pPr algn="ctr"/>
              <a:r>
                <a:rPr lang="it-IT" sz="1400" b="1" dirty="0"/>
                <a:t>motivato</a:t>
              </a:r>
            </a:p>
          </p:txBody>
        </p:sp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09B1B706-656F-4749-BFD5-F0908F820084}"/>
                </a:ext>
              </a:extLst>
            </p:cNvPr>
            <p:cNvSpPr txBox="1"/>
            <p:nvPr/>
          </p:nvSpPr>
          <p:spPr>
            <a:xfrm>
              <a:off x="1820709" y="3165890"/>
              <a:ext cx="1480842" cy="52322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/>
                <a:t>Revisione</a:t>
              </a:r>
            </a:p>
            <a:p>
              <a:pPr algn="ctr"/>
              <a:r>
                <a:rPr lang="it-IT" sz="1400" b="1" dirty="0"/>
                <a:t>Approvazione</a:t>
              </a:r>
            </a:p>
          </p:txBody>
        </p: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FFA75F47-07E4-4C4F-AD3E-48B2E8630256}"/>
                </a:ext>
              </a:extLst>
            </p:cNvPr>
            <p:cNvSpPr txBox="1"/>
            <p:nvPr/>
          </p:nvSpPr>
          <p:spPr>
            <a:xfrm>
              <a:off x="1804525" y="2806240"/>
              <a:ext cx="35119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dirty="0">
                  <a:solidFill>
                    <a:srgbClr val="FF0000"/>
                  </a:solidFill>
                </a:rPr>
                <a:t>CONSULTAZIONE</a:t>
              </a:r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7FB844ED-76D9-4922-AB3C-735CF42A5B6D}"/>
                </a:ext>
              </a:extLst>
            </p:cNvPr>
            <p:cNvSpPr txBox="1"/>
            <p:nvPr/>
          </p:nvSpPr>
          <p:spPr>
            <a:xfrm>
              <a:off x="5803117" y="2082170"/>
              <a:ext cx="162649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b="1" dirty="0"/>
                <a:t>Conferenze di valutazione</a:t>
              </a:r>
            </a:p>
            <a:p>
              <a:r>
                <a:rPr lang="it-IT" sz="1000" b="1" dirty="0"/>
                <a:t>Forum pubblici</a:t>
              </a:r>
            </a:p>
            <a:p>
              <a:r>
                <a:rPr lang="it-IT" sz="1000" b="1" dirty="0"/>
                <a:t>Tavoli di lavoro</a:t>
              </a:r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D104B87F-C38C-4E3D-A90B-56958E6FA67A}"/>
                </a:ext>
              </a:extLst>
            </p:cNvPr>
            <p:cNvSpPr txBox="1"/>
            <p:nvPr/>
          </p:nvSpPr>
          <p:spPr>
            <a:xfrm>
              <a:off x="1778375" y="1117854"/>
              <a:ext cx="177762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1200" b="1" dirty="0"/>
                <a:t>FASI DEL PROGRAMMA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3147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DBF81F13-DD07-4247-8A29-103690D332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0878" t="10284" r="5519" b="6555"/>
          <a:stretch/>
        </p:blipFill>
        <p:spPr>
          <a:xfrm>
            <a:off x="906011" y="955297"/>
            <a:ext cx="2949894" cy="1616453"/>
          </a:xfrm>
          <a:prstGeom prst="rect">
            <a:avLst/>
          </a:prstGeom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56E77498-0690-4D62-87BB-F86ACBE6445F}"/>
              </a:ext>
            </a:extLst>
          </p:cNvPr>
          <p:cNvSpPr txBox="1">
            <a:spLocks/>
          </p:cNvSpPr>
          <p:nvPr/>
        </p:nvSpPr>
        <p:spPr>
          <a:xfrm>
            <a:off x="472728" y="328480"/>
            <a:ext cx="7843869" cy="55745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18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solidFill>
                  <a:srgbClr val="056633"/>
                </a:solidFill>
                <a:latin typeface="Calibri" panose="020F0502020204030204" pitchFamily="34" charset="0"/>
                <a:ea typeface="+mn-ea"/>
                <a:cs typeface="+mn-cs"/>
              </a:rPr>
              <a:t>La consultazione pubblica per il PR FESR 2021-2027</a:t>
            </a:r>
          </a:p>
        </p:txBody>
      </p:sp>
      <p:sp>
        <p:nvSpPr>
          <p:cNvPr id="10" name="Sottotitolo 2">
            <a:extLst>
              <a:ext uri="{FF2B5EF4-FFF2-40B4-BE49-F238E27FC236}">
                <a16:creationId xmlns:a16="http://schemas.microsoft.com/office/drawing/2014/main" id="{EF56A06B-3ACD-468D-8040-27D0E74A8DC6}"/>
              </a:ext>
            </a:extLst>
          </p:cNvPr>
          <p:cNvSpPr txBox="1">
            <a:spLocks/>
          </p:cNvSpPr>
          <p:nvPr/>
        </p:nvSpPr>
        <p:spPr>
          <a:xfrm>
            <a:off x="4394663" y="1101658"/>
            <a:ext cx="4086269" cy="1301787"/>
          </a:xfrm>
          <a:prstGeom prst="rect">
            <a:avLst/>
          </a:prstGeom>
        </p:spPr>
        <p:txBody>
          <a:bodyPr/>
          <a:lstStyle>
            <a:lvl1pPr marL="342892" indent="-342892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1" indent="-285743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2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8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2ª conferenza di valutazione 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ed </a:t>
            </a: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it-IT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forum</a:t>
            </a: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 pubblico 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sono finalizzati alla consultazione pubblica prevista dalla Valutazione Ambientale Strategica (art. 14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D.Lgs.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152/06).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58D46D2-DFA0-4EB1-8F68-99D872F21FD8}"/>
              </a:ext>
            </a:extLst>
          </p:cNvPr>
          <p:cNvSpPr txBox="1"/>
          <p:nvPr/>
        </p:nvSpPr>
        <p:spPr>
          <a:xfrm>
            <a:off x="672118" y="2958287"/>
            <a:ext cx="78088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 b="1" dirty="0">
                <a:solidFill>
                  <a:srgbClr val="FF0000"/>
                </a:solidFill>
              </a:rPr>
              <a:t>Informazione e Comunicazione </a:t>
            </a:r>
            <a:r>
              <a:rPr lang="it-IT" sz="1600" dirty="0"/>
              <a:t>ai soggetti da consultare e al pubblico;</a:t>
            </a:r>
          </a:p>
          <a:p>
            <a:endParaRPr lang="it-IT" sz="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 b="1" dirty="0">
                <a:solidFill>
                  <a:srgbClr val="FF0000"/>
                </a:solidFill>
              </a:rPr>
              <a:t>Pubblicazione</a:t>
            </a:r>
            <a:r>
              <a:rPr lang="it-IT" sz="1600" dirty="0"/>
              <a:t> della </a:t>
            </a:r>
            <a:r>
              <a:rPr lang="it-IT" sz="1600" b="1" dirty="0"/>
              <a:t>proposta di Programma,</a:t>
            </a:r>
            <a:r>
              <a:rPr lang="it-IT" sz="1600" dirty="0"/>
              <a:t> del </a:t>
            </a:r>
            <a:r>
              <a:rPr lang="it-IT" sz="1600" b="1" dirty="0"/>
              <a:t>Rapporto ambientale</a:t>
            </a:r>
            <a:r>
              <a:rPr lang="it-IT" sz="1600" dirty="0"/>
              <a:t>, della </a:t>
            </a:r>
            <a:r>
              <a:rPr lang="it-IT" sz="1600" b="1" dirty="0"/>
              <a:t>Sintesi non tecnica </a:t>
            </a:r>
            <a:r>
              <a:rPr lang="it-IT" sz="1600" dirty="0"/>
              <a:t>e</a:t>
            </a:r>
            <a:r>
              <a:rPr lang="it-IT" sz="1600" b="1" dirty="0"/>
              <a:t> </a:t>
            </a:r>
            <a:r>
              <a:rPr lang="it-IT" sz="1600" dirty="0"/>
              <a:t>dello </a:t>
            </a:r>
            <a:r>
              <a:rPr lang="it-IT" sz="1600" b="1" dirty="0"/>
              <a:t>Studio d'incidenza</a:t>
            </a:r>
            <a:r>
              <a:rPr lang="it-IT" sz="1600" dirty="0">
                <a:solidFill>
                  <a:srgbClr val="000000"/>
                </a:solidFill>
              </a:rPr>
              <a:t>;</a:t>
            </a:r>
          </a:p>
          <a:p>
            <a:endParaRPr lang="it-IT" sz="800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 b="1" dirty="0">
                <a:solidFill>
                  <a:srgbClr val="FF0000"/>
                </a:solidFill>
              </a:rPr>
              <a:t>Confronto </a:t>
            </a:r>
            <a:r>
              <a:rPr lang="it-IT" sz="1600" dirty="0"/>
              <a:t>all'interno di una </a:t>
            </a:r>
            <a:r>
              <a:rPr lang="it-IT" sz="1600" b="1" dirty="0"/>
              <a:t>conferenza di valutazione </a:t>
            </a:r>
            <a:r>
              <a:rPr lang="it-IT" sz="1600" dirty="0"/>
              <a:t>e di un </a:t>
            </a:r>
            <a:r>
              <a:rPr lang="it-IT" sz="1600" b="1" i="1" dirty="0"/>
              <a:t>forum </a:t>
            </a:r>
            <a:r>
              <a:rPr lang="it-IT" sz="1600" b="1" dirty="0"/>
              <a:t>pubblico</a:t>
            </a:r>
            <a:r>
              <a:rPr lang="it-IT" sz="1600" dirty="0"/>
              <a:t>;</a:t>
            </a:r>
            <a:r>
              <a:rPr lang="it-IT" sz="1600" b="1" dirty="0">
                <a:solidFill>
                  <a:srgbClr val="FF0000"/>
                </a:solidFill>
              </a:rPr>
              <a:t> </a:t>
            </a:r>
          </a:p>
          <a:p>
            <a:endParaRPr lang="it-IT" sz="800" b="1" dirty="0">
              <a:solidFill>
                <a:srgbClr val="FF0000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it-IT" sz="1600" b="1" dirty="0">
                <a:solidFill>
                  <a:srgbClr val="FF0000"/>
                </a:solidFill>
              </a:rPr>
              <a:t>Raccolta osservazioni entro 45 gg</a:t>
            </a:r>
            <a:r>
              <a:rPr lang="it-IT" sz="1600" dirty="0"/>
              <a:t>: </a:t>
            </a:r>
            <a:r>
              <a:rPr lang="it-IT" sz="1600" dirty="0">
                <a:solidFill>
                  <a:srgbClr val="000000"/>
                </a:solidFill>
              </a:rPr>
              <a:t>chiunque è interessato può fornire le sue osservazioni </a:t>
            </a:r>
            <a:r>
              <a:rPr lang="it-IT" sz="1600" b="1" dirty="0"/>
              <a:t>per contribuire alla valutazione e alla scelta delle azioni</a:t>
            </a:r>
            <a:r>
              <a:rPr lang="it-IT" sz="1600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7351927-71DF-4BC2-B348-76EA1C4039F8}"/>
              </a:ext>
            </a:extLst>
          </p:cNvPr>
          <p:cNvSpPr txBox="1"/>
          <p:nvPr/>
        </p:nvSpPr>
        <p:spPr>
          <a:xfrm>
            <a:off x="663068" y="2650190"/>
            <a:ext cx="7466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>
                <a:solidFill>
                  <a:srgbClr val="FF0000"/>
                </a:solidFill>
                <a:latin typeface="Bradley Hand ITC" panose="03070402050302030203" pitchFamily="66" charset="0"/>
              </a:rPr>
              <a:t>Cosa prevede la Consultazione pubblica?</a:t>
            </a:r>
          </a:p>
        </p:txBody>
      </p:sp>
    </p:spTree>
    <p:extLst>
      <p:ext uri="{BB962C8B-B14F-4D97-AF65-F5344CB8AC3E}">
        <p14:creationId xmlns:p14="http://schemas.microsoft.com/office/powerpoint/2010/main" val="1517484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persona&#10;&#10;Descrizione generata automaticamente">
            <a:extLst>
              <a:ext uri="{FF2B5EF4-FFF2-40B4-BE49-F238E27FC236}">
                <a16:creationId xmlns:a16="http://schemas.microsoft.com/office/drawing/2014/main" id="{1587BBC1-76E5-4AF6-B1EA-5AD8D351A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17" y="1110241"/>
            <a:ext cx="3081079" cy="1179988"/>
          </a:xfrm>
          <a:prstGeom prst="rect">
            <a:avLst/>
          </a:prstGeom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33880FD7-CC3B-4850-867E-A026473F5272}"/>
              </a:ext>
            </a:extLst>
          </p:cNvPr>
          <p:cNvSpPr txBox="1">
            <a:spLocks/>
          </p:cNvSpPr>
          <p:nvPr/>
        </p:nvSpPr>
        <p:spPr>
          <a:xfrm>
            <a:off x="513806" y="248100"/>
            <a:ext cx="7628708" cy="51950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18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solidFill>
                  <a:srgbClr val="056633"/>
                </a:solidFill>
                <a:latin typeface="Calibri" panose="020F0502020204030204" pitchFamily="34" charset="0"/>
                <a:ea typeface="+mn-ea"/>
                <a:cs typeface="+mn-cs"/>
              </a:rPr>
              <a:t>La seconda conferenza di valutazione e il forum pubblico</a:t>
            </a:r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0A217526-7935-403C-B729-B9D4526A7C96}"/>
              </a:ext>
            </a:extLst>
          </p:cNvPr>
          <p:cNvSpPr txBox="1">
            <a:spLocks/>
          </p:cNvSpPr>
          <p:nvPr/>
        </p:nvSpPr>
        <p:spPr>
          <a:xfrm>
            <a:off x="3708096" y="953831"/>
            <a:ext cx="4721801" cy="1275689"/>
          </a:xfrm>
          <a:prstGeom prst="rect">
            <a:avLst/>
          </a:prstGeom>
        </p:spPr>
        <p:txBody>
          <a:bodyPr/>
          <a:lstStyle>
            <a:lvl1pPr marL="342892" indent="-342892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1" indent="-285743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2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8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it-IT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seconda conferenza di valutazione 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ha la finalità di consultare i soggetti con competenza ambientale e gli enti territorialmente interessati per la valutazione degli effetti ambientali delle azioni previste dal PR FESR 2021-27.</a:t>
            </a:r>
          </a:p>
        </p:txBody>
      </p:sp>
      <p:pic>
        <p:nvPicPr>
          <p:cNvPr id="5" name="Immagine 4" descr="Immagine che contiene testo, guanti&#10;&#10;Descrizione generata automaticamente">
            <a:extLst>
              <a:ext uri="{FF2B5EF4-FFF2-40B4-BE49-F238E27FC236}">
                <a16:creationId xmlns:a16="http://schemas.microsoft.com/office/drawing/2014/main" id="{A407BE8B-36E0-4D13-92B0-410A5CFE0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7643" y="3777867"/>
            <a:ext cx="2348711" cy="890669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B3502758-0770-43E7-AB06-D0E49BF75CBC}"/>
              </a:ext>
            </a:extLst>
          </p:cNvPr>
          <p:cNvSpPr txBox="1"/>
          <p:nvPr/>
        </p:nvSpPr>
        <p:spPr>
          <a:xfrm>
            <a:off x="1628503" y="2571750"/>
            <a:ext cx="5367208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Garantire che le azioni contribuiscano allo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sviluppo sostenibile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46B11570-20A4-44F2-95EB-46304630ADCD}"/>
              </a:ext>
            </a:extLst>
          </p:cNvPr>
          <p:cNvSpPr txBox="1">
            <a:spLocks/>
          </p:cNvSpPr>
          <p:nvPr/>
        </p:nvSpPr>
        <p:spPr>
          <a:xfrm>
            <a:off x="757646" y="3744977"/>
            <a:ext cx="4981303" cy="1150423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it-IT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forum</a:t>
            </a:r>
            <a:r>
              <a:rPr lang="it-IT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pubblico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ha lo scopo di garantire la più ampia partecipazione del pubblico e del pubblico interessato nella scelta delle azioni del PR FESR 2021-27.</a:t>
            </a:r>
          </a:p>
        </p:txBody>
      </p:sp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451B55F7-1CCF-401C-A41A-3C1CEB161511}"/>
              </a:ext>
            </a:extLst>
          </p:cNvPr>
          <p:cNvSpPr/>
          <p:nvPr/>
        </p:nvSpPr>
        <p:spPr>
          <a:xfrm rot="8254964">
            <a:off x="3210376" y="2249064"/>
            <a:ext cx="546959" cy="395149"/>
          </a:xfrm>
          <a:prstGeom prst="rightArrow">
            <a:avLst>
              <a:gd name="adj1" fmla="val 36886"/>
              <a:gd name="adj2" fmla="val 50000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B17D3D89-3CCC-48C4-8AA5-D5EAAAD53ED7}"/>
              </a:ext>
            </a:extLst>
          </p:cNvPr>
          <p:cNvSpPr/>
          <p:nvPr/>
        </p:nvSpPr>
        <p:spPr>
          <a:xfrm rot="19098722">
            <a:off x="1894077" y="3381109"/>
            <a:ext cx="546959" cy="395149"/>
          </a:xfrm>
          <a:prstGeom prst="rightArrow">
            <a:avLst>
              <a:gd name="adj1" fmla="val 36886"/>
              <a:gd name="adj2" fmla="val 50000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29272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C4EF7D-A684-467F-A894-FDCA955FDAC6}"/>
              </a:ext>
            </a:extLst>
          </p:cNvPr>
          <p:cNvSpPr txBox="1">
            <a:spLocks/>
          </p:cNvSpPr>
          <p:nvPr/>
        </p:nvSpPr>
        <p:spPr>
          <a:xfrm>
            <a:off x="1178929" y="215639"/>
            <a:ext cx="6595533" cy="66050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18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/>
            <a:r>
              <a:rPr lang="it-IT" sz="2400" b="1" dirty="0">
                <a:solidFill>
                  <a:srgbClr val="056633"/>
                </a:solidFill>
                <a:latin typeface="Calibri" panose="020F0502020204030204" pitchFamily="34" charset="0"/>
                <a:ea typeface="+mn-ea"/>
                <a:cs typeface="+mn-cs"/>
              </a:rPr>
              <a:t>Esiti della consultazione preliminare VAS (</a:t>
            </a:r>
            <a:r>
              <a:rPr lang="it-IT" sz="2400" b="1" dirty="0" err="1">
                <a:solidFill>
                  <a:srgbClr val="056633"/>
                </a:solidFill>
                <a:latin typeface="Calibri" panose="020F0502020204030204" pitchFamily="34" charset="0"/>
                <a:ea typeface="+mn-ea"/>
                <a:cs typeface="+mn-cs"/>
              </a:rPr>
              <a:t>scoping</a:t>
            </a:r>
            <a:r>
              <a:rPr lang="it-IT" sz="2400" b="1" dirty="0">
                <a:solidFill>
                  <a:srgbClr val="056633"/>
                </a:solidFill>
                <a:latin typeface="Calibri" panose="020F0502020204030204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50114F3-E322-4BFB-B304-47BD2A412B35}"/>
              </a:ext>
            </a:extLst>
          </p:cNvPr>
          <p:cNvSpPr txBox="1">
            <a:spLocks/>
          </p:cNvSpPr>
          <p:nvPr/>
        </p:nvSpPr>
        <p:spPr>
          <a:xfrm>
            <a:off x="806454" y="780346"/>
            <a:ext cx="7658278" cy="3835196"/>
          </a:xfrm>
          <a:prstGeom prst="rect">
            <a:avLst/>
          </a:prstGeom>
        </p:spPr>
        <p:txBody>
          <a:bodyPr/>
          <a:lstStyle>
            <a:lvl1pPr marL="342892" indent="-342892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1" indent="-285743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2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8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1800" b="1" dirty="0">
                <a:solidFill>
                  <a:srgbClr val="FF0000"/>
                </a:solidFill>
                <a:ea typeface="+mj-ea"/>
              </a:rPr>
              <a:t>PRIMA CONFERENZA DI VALUTAZIONE e FORUM PUBBLICO (09/03/2021)</a:t>
            </a:r>
          </a:p>
          <a:p>
            <a:pPr marL="0" indent="0" algn="just">
              <a:buNone/>
            </a:pPr>
            <a:r>
              <a:rPr lang="it-IT" sz="1600" dirty="0">
                <a:ea typeface="+mj-ea"/>
              </a:rPr>
              <a:t>Si è svolta in modalità telematica per poter coinvolgere il maggior numero di soggetti. </a:t>
            </a:r>
          </a:p>
          <a:p>
            <a:pPr marL="0" indent="0" algn="just">
              <a:buNone/>
            </a:pPr>
            <a:r>
              <a:rPr lang="it-IT" sz="1600" b="1" dirty="0">
                <a:ea typeface="+mj-ea"/>
              </a:rPr>
              <a:t>Dal 11/02/2021 al 12/03/2021 </a:t>
            </a:r>
            <a:r>
              <a:rPr lang="it-IT" sz="1600" dirty="0">
                <a:ea typeface="+mj-ea"/>
              </a:rPr>
              <a:t>(30 gg) sono stati raccolti contributi per definire i contenuti del Rapporto Ambientale e del Programma.</a:t>
            </a:r>
          </a:p>
          <a:p>
            <a:pPr algn="just"/>
            <a:endParaRPr lang="it-IT" sz="800" dirty="0">
              <a:ea typeface="+mj-ea"/>
            </a:endParaRPr>
          </a:p>
          <a:p>
            <a:pPr marL="0" indent="0" algn="just">
              <a:buNone/>
            </a:pPr>
            <a:r>
              <a:rPr lang="it-IT" sz="1600" dirty="0">
                <a:ea typeface="+mj-ea"/>
              </a:rPr>
              <a:t>Il </a:t>
            </a:r>
            <a:r>
              <a:rPr lang="it-IT" sz="1600" b="1" dirty="0">
                <a:ea typeface="+mj-ea"/>
              </a:rPr>
              <a:t>verbale</a:t>
            </a:r>
            <a:r>
              <a:rPr lang="it-IT" sz="1600" dirty="0">
                <a:ea typeface="+mj-ea"/>
              </a:rPr>
              <a:t> della conferenza/forum è consultabile su SIVAS.</a:t>
            </a:r>
          </a:p>
          <a:p>
            <a:pPr algn="just"/>
            <a:endParaRPr lang="it-IT" sz="800" dirty="0">
              <a:ea typeface="+mj-ea"/>
            </a:endParaRPr>
          </a:p>
          <a:p>
            <a:pPr marL="0" indent="0" algn="just">
              <a:buNone/>
            </a:pPr>
            <a:r>
              <a:rPr lang="it-IT" sz="1600" dirty="0">
                <a:ea typeface="+mj-ea"/>
              </a:rPr>
              <a:t>L'</a:t>
            </a:r>
            <a:r>
              <a:rPr lang="it-IT" sz="1600" b="1" dirty="0">
                <a:ea typeface="+mj-ea"/>
              </a:rPr>
              <a:t>elenco dei contributi </a:t>
            </a:r>
            <a:r>
              <a:rPr lang="it-IT" sz="1600" dirty="0">
                <a:ea typeface="+mj-ea"/>
              </a:rPr>
              <a:t>pervenuti (29) e le modalità di recepimento all'interno dei documenti del Programma sono stati riportati nell’</a:t>
            </a:r>
            <a:r>
              <a:rPr lang="it-IT" sz="1600" b="1" dirty="0">
                <a:solidFill>
                  <a:srgbClr val="FF0000"/>
                </a:solidFill>
                <a:ea typeface="+mj-ea"/>
              </a:rPr>
              <a:t>Allegato 3 al Rapporto Ambientale</a:t>
            </a:r>
            <a:r>
              <a:rPr lang="it-IT" sz="1600" dirty="0">
                <a:ea typeface="+mj-ea"/>
              </a:rPr>
              <a:t>.</a:t>
            </a:r>
          </a:p>
          <a:p>
            <a:pPr marL="0" indent="0" algn="just">
              <a:buNone/>
            </a:pPr>
            <a:r>
              <a:rPr lang="it-IT" sz="1600" dirty="0">
                <a:ea typeface="+mj-ea"/>
              </a:rPr>
              <a:t>Hanno riguardato, in generale: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</a:rPr>
              <a:t>integrazioni all’analisi di contesto (Allegato 2) in merito agli indicatori da adottare e al quadro programmatico (Allegato 1) con ulteriori P/P di settore da considerare;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</a:rPr>
              <a:t>indicazioni sulla valutazione degli effetti ambientali e sugli orientamenti per la sostenibilità;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</a:rPr>
              <a:t>indicazioni per l’impostazione del monitoraggio ambientale nel Rapporto Ambientale.</a:t>
            </a:r>
            <a:r>
              <a:rPr lang="it-IT" sz="18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endParaRPr lang="it-IT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30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05D9FC-76D9-4C9B-9AA0-60B1AE2A2D92}"/>
              </a:ext>
            </a:extLst>
          </p:cNvPr>
          <p:cNvSpPr txBox="1">
            <a:spLocks/>
          </p:cNvSpPr>
          <p:nvPr/>
        </p:nvSpPr>
        <p:spPr>
          <a:xfrm>
            <a:off x="600892" y="19993"/>
            <a:ext cx="7088776" cy="55666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18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2400" b="1" dirty="0">
                <a:solidFill>
                  <a:srgbClr val="056633"/>
                </a:solidFill>
                <a:latin typeface="Calibri" panose="020F0502020204030204" pitchFamily="34" charset="0"/>
                <a:ea typeface="+mn-ea"/>
                <a:cs typeface="+mn-cs"/>
              </a:rPr>
              <a:t>Principali temi emersi dalla consultazione preliminare VAS (</a:t>
            </a:r>
            <a:r>
              <a:rPr lang="it-IT" sz="2400" b="1" dirty="0" err="1">
                <a:solidFill>
                  <a:srgbClr val="056633"/>
                </a:solidFill>
                <a:latin typeface="Calibri" panose="020F0502020204030204" pitchFamily="34" charset="0"/>
                <a:ea typeface="+mn-ea"/>
                <a:cs typeface="+mn-cs"/>
              </a:rPr>
              <a:t>scoping</a:t>
            </a:r>
            <a:r>
              <a:rPr lang="it-IT" sz="2400" b="1" dirty="0">
                <a:solidFill>
                  <a:srgbClr val="056633"/>
                </a:solidFill>
                <a:latin typeface="Calibri" panose="020F0502020204030204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628D982-5898-4CCA-A7F6-E5BF1630A400}"/>
              </a:ext>
            </a:extLst>
          </p:cNvPr>
          <p:cNvSpPr txBox="1">
            <a:spLocks/>
          </p:cNvSpPr>
          <p:nvPr/>
        </p:nvSpPr>
        <p:spPr>
          <a:xfrm>
            <a:off x="592184" y="909250"/>
            <a:ext cx="8238308" cy="4214257"/>
          </a:xfrm>
          <a:prstGeom prst="rect">
            <a:avLst/>
          </a:prstGeom>
        </p:spPr>
        <p:txBody>
          <a:bodyPr/>
          <a:lstStyle>
            <a:lvl1pPr marL="342892" indent="-342892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1" indent="-285743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2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8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1500" u="sng" dirty="0">
                <a:latin typeface="+mj-lt"/>
              </a:rPr>
              <a:t>Analisi del contesto e di coerenza</a:t>
            </a:r>
            <a:r>
              <a:rPr lang="it-IT" sz="1500" dirty="0">
                <a:latin typeface="+mj-lt"/>
              </a:rPr>
              <a:t>: integrazioni nell’analisi SWOT, coerenze con PRIA, PEAR/PREAC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1500" u="sng" dirty="0">
                <a:latin typeface="+mj-lt"/>
              </a:rPr>
              <a:t>Analisi e valutazione degli impatti per componente</a:t>
            </a:r>
            <a:r>
              <a:rPr lang="it-IT" sz="1500" dirty="0">
                <a:latin typeface="+mj-lt"/>
              </a:rPr>
              <a:t>:</a:t>
            </a:r>
          </a:p>
          <a:p>
            <a:pPr marL="627063" indent="-269875" algn="just">
              <a:buFont typeface="Wingdings" panose="05000000000000000000" pitchFamily="2" charset="2"/>
              <a:buChar char="ü"/>
            </a:pPr>
            <a:r>
              <a:rPr lang="it-IT" sz="1500" b="1" dirty="0">
                <a:latin typeface="+mj-lt"/>
              </a:rPr>
              <a:t>Salute</a:t>
            </a:r>
            <a:r>
              <a:rPr lang="it-IT" sz="1500" dirty="0">
                <a:latin typeface="+mj-lt"/>
              </a:rPr>
              <a:t>: impatti di campi elettromagnetici e tecnologia 5G</a:t>
            </a:r>
          </a:p>
          <a:p>
            <a:pPr marL="627063" indent="-269875" algn="just">
              <a:buFont typeface="Wingdings" panose="05000000000000000000" pitchFamily="2" charset="2"/>
              <a:buChar char="ü"/>
            </a:pPr>
            <a:r>
              <a:rPr lang="it-IT" sz="1500" b="1" dirty="0">
                <a:latin typeface="+mj-lt"/>
              </a:rPr>
              <a:t>Suolo</a:t>
            </a:r>
            <a:r>
              <a:rPr lang="it-IT" sz="1500" dirty="0">
                <a:latin typeface="+mj-lt"/>
              </a:rPr>
              <a:t>: recupero di aree degradate e siti da bonificare, tutela e valorizzazione ambiente agrario</a:t>
            </a:r>
          </a:p>
          <a:p>
            <a:pPr marL="627063" indent="-269875" algn="just">
              <a:buFont typeface="Wingdings" panose="05000000000000000000" pitchFamily="2" charset="2"/>
              <a:buChar char="ü"/>
            </a:pPr>
            <a:r>
              <a:rPr lang="it-IT" sz="1500" b="1" dirty="0">
                <a:latin typeface="+mj-lt"/>
              </a:rPr>
              <a:t>Acque</a:t>
            </a:r>
            <a:r>
              <a:rPr lang="it-IT" sz="1500" dirty="0">
                <a:latin typeface="+mj-lt"/>
              </a:rPr>
              <a:t>: impatti di microinquinanti emergenti e di derivazioni per motivi energetici</a:t>
            </a:r>
          </a:p>
          <a:p>
            <a:pPr marL="627063" indent="-269875" algn="just">
              <a:buFont typeface="Wingdings" panose="05000000000000000000" pitchFamily="2" charset="2"/>
              <a:buChar char="ü"/>
            </a:pPr>
            <a:r>
              <a:rPr lang="it-IT" sz="1500" b="1" dirty="0">
                <a:latin typeface="+mj-lt"/>
              </a:rPr>
              <a:t>Aria</a:t>
            </a:r>
            <a:r>
              <a:rPr lang="it-IT" sz="1500" dirty="0">
                <a:latin typeface="+mj-lt"/>
              </a:rPr>
              <a:t>:</a:t>
            </a:r>
            <a:r>
              <a:rPr lang="it-IT" sz="15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sz="1500" dirty="0">
                <a:latin typeface="+mj-lt"/>
              </a:rPr>
              <a:t>valutazione integrata tra emissioni inquinanti e gas climalteranti in relazione alle possibili sinergie o conflitti fra le azioni, benzo(a)pirene, utilizzo di biomasse legnose</a:t>
            </a:r>
            <a:r>
              <a:rPr lang="it-IT" sz="1500" b="0" i="0" u="none" strike="noStrike" baseline="0" dirty="0">
                <a:solidFill>
                  <a:srgbClr val="000000"/>
                </a:solidFill>
              </a:rPr>
              <a:t>	</a:t>
            </a:r>
          </a:p>
          <a:p>
            <a:pPr marL="627063" indent="-269875" algn="just">
              <a:buFont typeface="Wingdings" panose="05000000000000000000" pitchFamily="2" charset="2"/>
              <a:buChar char="ü"/>
            </a:pPr>
            <a:r>
              <a:rPr lang="it-IT" sz="1500" b="1" dirty="0">
                <a:latin typeface="+mj-lt"/>
              </a:rPr>
              <a:t>Biodiversità</a:t>
            </a:r>
            <a:r>
              <a:rPr lang="it-IT" sz="1500" dirty="0">
                <a:latin typeface="+mj-lt"/>
              </a:rPr>
              <a:t>: sinergia tra azioni sui sistemi verdi, Rete Ecologica di livello locale, infrastrutture verdi e blu, servizi ecosistemici</a:t>
            </a:r>
          </a:p>
          <a:p>
            <a:pPr marL="627063" indent="-269875" algn="just">
              <a:buFont typeface="Wingdings" panose="05000000000000000000" pitchFamily="2" charset="2"/>
              <a:buChar char="ü"/>
            </a:pPr>
            <a:r>
              <a:rPr lang="it-IT" sz="1500" b="1" dirty="0">
                <a:latin typeface="+mj-lt"/>
              </a:rPr>
              <a:t>Paesaggio e Patrimonio culturale</a:t>
            </a:r>
            <a:r>
              <a:rPr lang="it-IT" sz="1500" dirty="0">
                <a:latin typeface="+mj-lt"/>
              </a:rPr>
              <a:t>: recupero e valorizzazione dei manufatti e delle opere idrauliche, impatti indotti dalla crescita di imprese, di nuovi insediamenti e interventi di infrastrutturazione, criteri per interventi sul patrimonio edilizio storico-artistico/centri storici/Nuclei</a:t>
            </a:r>
          </a:p>
          <a:p>
            <a:pPr marL="627063" indent="-269875" algn="just">
              <a:buFont typeface="Wingdings" panose="05000000000000000000" pitchFamily="2" charset="2"/>
              <a:buChar char="ü"/>
            </a:pPr>
            <a:r>
              <a:rPr lang="it-IT" sz="1500" b="1" dirty="0">
                <a:latin typeface="+mj-lt"/>
              </a:rPr>
              <a:t>Mobilità</a:t>
            </a:r>
            <a:r>
              <a:rPr lang="it-IT" sz="1500" dirty="0">
                <a:latin typeface="+mj-lt"/>
              </a:rPr>
              <a:t>: mobilità sostenibile, mobilità integrata e TPL</a:t>
            </a:r>
          </a:p>
          <a:p>
            <a:pPr marL="627063" indent="-269875" algn="just">
              <a:buFont typeface="Wingdings" panose="05000000000000000000" pitchFamily="2" charset="2"/>
              <a:buChar char="ü"/>
            </a:pPr>
            <a:r>
              <a:rPr lang="it-IT" sz="1500" b="1" dirty="0">
                <a:latin typeface="+mj-lt"/>
              </a:rPr>
              <a:t>Rifiuti</a:t>
            </a:r>
            <a:r>
              <a:rPr lang="it-IT" sz="1500" dirty="0">
                <a:latin typeface="+mj-lt"/>
              </a:rPr>
              <a:t>: economia circolare dei veicoli elettrici, gestione fanghi di depurazione</a:t>
            </a:r>
          </a:p>
          <a:p>
            <a:pPr marL="627063" indent="-269875">
              <a:buFont typeface="Wingdings" panose="05000000000000000000" pitchFamily="2" charset="2"/>
              <a:buChar char="ü"/>
            </a:pPr>
            <a:r>
              <a:rPr lang="it-IT" sz="1500" b="1" dirty="0">
                <a:latin typeface="+mj-lt"/>
              </a:rPr>
              <a:t>Energia</a:t>
            </a:r>
            <a:r>
              <a:rPr lang="it-IT" sz="1500" dirty="0">
                <a:latin typeface="+mj-lt"/>
              </a:rPr>
              <a:t>: consumo energetico dei sistemi per la connettività digitale </a:t>
            </a:r>
          </a:p>
          <a:p>
            <a:pPr marL="0" indent="0">
              <a:buNone/>
            </a:pPr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pPr marL="627063" indent="-269875" algn="just">
              <a:buFont typeface="Wingdings" panose="05000000000000000000" pitchFamily="2" charset="2"/>
              <a:buChar char="ü"/>
            </a:pPr>
            <a:endParaRPr lang="it-IT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9680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5CA14B73-9420-405B-BC15-F51F937E09ED}"/>
              </a:ext>
            </a:extLst>
          </p:cNvPr>
          <p:cNvSpPr txBox="1">
            <a:spLocks/>
          </p:cNvSpPr>
          <p:nvPr/>
        </p:nvSpPr>
        <p:spPr>
          <a:xfrm>
            <a:off x="670559" y="975227"/>
            <a:ext cx="7750630" cy="4014786"/>
          </a:xfrm>
          <a:prstGeom prst="rect">
            <a:avLst/>
          </a:prstGeom>
        </p:spPr>
        <p:txBody>
          <a:bodyPr/>
          <a:lstStyle>
            <a:lvl1pPr marL="342892" indent="-342892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1" indent="-285743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2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8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1500" dirty="0">
                <a:latin typeface="+mj-lt"/>
              </a:rPr>
              <a:t>Le osservazioni inerenti al Programma hanno riguardato l’aggiunta di nuove Azioni, Obiettivi Strategici, così come proposte di maggiore evidenziazione di alcuni temi e di coinvolgimento del partenariato e degli Enti di area vasta nella fase attuativa del Programma, proposte di strumenti attuativi e valorizzazione degli esiti di progetti europei.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it-IT" sz="1500" b="1" u="sng" dirty="0">
                <a:latin typeface="+mj-lt"/>
              </a:rPr>
              <a:t>Proposte per la sostenibilità ambientale delle azioni</a:t>
            </a:r>
            <a:r>
              <a:rPr lang="it-IT" sz="1500" dirty="0">
                <a:latin typeface="+mj-lt"/>
              </a:rPr>
              <a:t>: </a:t>
            </a:r>
          </a:p>
          <a:p>
            <a:pPr marL="539750" indent="-182563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1500" b="1" dirty="0">
                <a:latin typeface="+mj-lt"/>
              </a:rPr>
              <a:t>criteri di premialità ambientali </a:t>
            </a:r>
            <a:r>
              <a:rPr lang="it-IT" sz="1500" dirty="0">
                <a:latin typeface="+mj-lt"/>
              </a:rPr>
              <a:t>per la fase attuativa</a:t>
            </a:r>
          </a:p>
          <a:p>
            <a:pPr marL="539750" indent="-182563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1500" b="1" dirty="0">
                <a:latin typeface="+mj-lt"/>
              </a:rPr>
              <a:t>ricerca e innovazione </a:t>
            </a:r>
            <a:r>
              <a:rPr lang="it-IT" sz="1500" dirty="0">
                <a:latin typeface="+mj-lt"/>
              </a:rPr>
              <a:t>in campo sanitario, priorità interventi con </a:t>
            </a:r>
            <a:r>
              <a:rPr lang="it-IT" sz="1500" b="1" dirty="0">
                <a:latin typeface="+mj-lt"/>
              </a:rPr>
              <a:t>rimozione amianto</a:t>
            </a:r>
          </a:p>
          <a:p>
            <a:pPr marL="539750" indent="-182563">
              <a:spcBef>
                <a:spcPts val="0"/>
              </a:spcBef>
            </a:pPr>
            <a:r>
              <a:rPr lang="it-IT" sz="1500" dirty="0">
                <a:latin typeface="+mj-lt"/>
              </a:rPr>
              <a:t>interventi di </a:t>
            </a:r>
            <a:r>
              <a:rPr lang="it-IT" sz="1500" b="1" dirty="0">
                <a:latin typeface="+mj-lt"/>
              </a:rPr>
              <a:t>rigenerazione urbana e territoriale </a:t>
            </a:r>
            <a:r>
              <a:rPr lang="it-IT" sz="1500" dirty="0">
                <a:latin typeface="+mj-lt"/>
              </a:rPr>
              <a:t>in Aree interne</a:t>
            </a:r>
          </a:p>
          <a:p>
            <a:pPr marL="539750" indent="-182563">
              <a:spcBef>
                <a:spcPts val="0"/>
              </a:spcBef>
            </a:pPr>
            <a:r>
              <a:rPr lang="it-IT" sz="1500" b="1" dirty="0">
                <a:latin typeface="+mj-lt"/>
              </a:rPr>
              <a:t>compostaggio</a:t>
            </a:r>
            <a:r>
              <a:rPr lang="it-IT" sz="1500" dirty="0">
                <a:latin typeface="+mj-lt"/>
              </a:rPr>
              <a:t> di comunità e domestico</a:t>
            </a:r>
          </a:p>
          <a:p>
            <a:pPr marL="539750" indent="-182563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1500" dirty="0">
                <a:latin typeface="+mj-lt"/>
              </a:rPr>
              <a:t>filiere regionali per l’</a:t>
            </a:r>
            <a:r>
              <a:rPr lang="it-IT" sz="1500" b="1" dirty="0">
                <a:latin typeface="+mj-lt"/>
              </a:rPr>
              <a:t>economia circolare </a:t>
            </a:r>
            <a:r>
              <a:rPr lang="it-IT" sz="1500" dirty="0">
                <a:latin typeface="+mj-lt"/>
              </a:rPr>
              <a:t>dei veicoli elettrici</a:t>
            </a:r>
          </a:p>
          <a:p>
            <a:pPr marL="539750" indent="-182563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1500" b="1" dirty="0">
                <a:latin typeface="+mj-lt"/>
              </a:rPr>
              <a:t>produzione di biometano </a:t>
            </a:r>
            <a:r>
              <a:rPr lang="it-IT" sz="1500" dirty="0">
                <a:latin typeface="+mj-lt"/>
              </a:rPr>
              <a:t>da FORSU, fanghi di depurazione e sottoprodotti biodegradabili</a:t>
            </a:r>
          </a:p>
          <a:p>
            <a:pPr marL="539750" indent="-182563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1500" dirty="0">
                <a:latin typeface="+mj-lt"/>
              </a:rPr>
              <a:t>digitalizzazione e transizione verso l’economia circolare del settore manifatturiero e PMI</a:t>
            </a:r>
          </a:p>
          <a:p>
            <a:pPr marL="539750" indent="-182563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1500" b="1" dirty="0">
                <a:latin typeface="+mj-lt"/>
              </a:rPr>
              <a:t>Aree Produttive Ecologicamente Attrezzate</a:t>
            </a:r>
          </a:p>
          <a:p>
            <a:pPr marL="539750" indent="-182563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1500" b="1" dirty="0">
                <a:latin typeface="+mj-lt"/>
              </a:rPr>
              <a:t>simbiosi industriale</a:t>
            </a:r>
          </a:p>
          <a:p>
            <a:pPr marL="539750" indent="-182563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1500" b="1" dirty="0">
                <a:latin typeface="+mj-lt"/>
              </a:rPr>
              <a:t>idrogeno</a:t>
            </a:r>
          </a:p>
          <a:p>
            <a:pPr marL="539750" indent="-182563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1500" dirty="0">
                <a:latin typeface="+mj-lt"/>
              </a:rPr>
              <a:t>“hub” intermodali per la </a:t>
            </a:r>
            <a:r>
              <a:rPr lang="it-IT" sz="1500" b="1" dirty="0" err="1">
                <a:latin typeface="+mj-lt"/>
              </a:rPr>
              <a:t>micromobilità</a:t>
            </a:r>
            <a:r>
              <a:rPr lang="it-IT" sz="1500" b="1" dirty="0">
                <a:latin typeface="+mj-lt"/>
              </a:rPr>
              <a:t> </a:t>
            </a:r>
          </a:p>
          <a:p>
            <a:pPr marL="539750" indent="-182563">
              <a:spcBef>
                <a:spcPts val="0"/>
              </a:spcBef>
            </a:pPr>
            <a:r>
              <a:rPr lang="it-IT" sz="1500" b="1" dirty="0">
                <a:latin typeface="+mj-lt"/>
              </a:rPr>
              <a:t>ecodesign</a:t>
            </a:r>
            <a:endParaRPr lang="it-IT" sz="15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1E0F5316-CB13-499B-9078-45CA8C945C72}"/>
              </a:ext>
            </a:extLst>
          </p:cNvPr>
          <p:cNvSpPr txBox="1">
            <a:spLocks/>
          </p:cNvSpPr>
          <p:nvPr/>
        </p:nvSpPr>
        <p:spPr>
          <a:xfrm>
            <a:off x="670559" y="60960"/>
            <a:ext cx="7245532" cy="55666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18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2400" b="1" dirty="0">
                <a:solidFill>
                  <a:srgbClr val="056633"/>
                </a:solidFill>
                <a:latin typeface="Calibri" panose="020F0502020204030204" pitchFamily="34" charset="0"/>
                <a:ea typeface="+mn-ea"/>
                <a:cs typeface="+mn-cs"/>
              </a:rPr>
              <a:t>Principali temi emersi dalla consultazione preliminare VAS (</a:t>
            </a:r>
            <a:r>
              <a:rPr lang="it-IT" sz="2400" b="1" dirty="0" err="1">
                <a:solidFill>
                  <a:srgbClr val="056633"/>
                </a:solidFill>
                <a:latin typeface="Calibri" panose="020F0502020204030204" pitchFamily="34" charset="0"/>
                <a:ea typeface="+mn-ea"/>
                <a:cs typeface="+mn-cs"/>
              </a:rPr>
              <a:t>scoping</a:t>
            </a:r>
            <a:r>
              <a:rPr lang="it-IT" sz="2400" b="1" dirty="0">
                <a:solidFill>
                  <a:srgbClr val="056633"/>
                </a:solidFill>
                <a:latin typeface="Calibri" panose="020F0502020204030204" pitchFamily="34" charset="0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87817587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2904</TotalTime>
  <Words>1563</Words>
  <Application>Microsoft Office PowerPoint</Application>
  <PresentationFormat>Presentazione su schermo (16:9)</PresentationFormat>
  <Paragraphs>140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3" baseType="lpstr">
      <vt:lpstr>Arial</vt:lpstr>
      <vt:lpstr>Bradley Hand ITC</vt:lpstr>
      <vt:lpstr>Calibri</vt:lpstr>
      <vt:lpstr>Helvetica</vt:lpstr>
      <vt:lpstr>Wingdings</vt:lpstr>
      <vt:lpstr>1_Tema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FC</dc:creator>
  <cp:lastModifiedBy>Alberto Giudici</cp:lastModifiedBy>
  <cp:revision>274</cp:revision>
  <dcterms:created xsi:type="dcterms:W3CDTF">2017-12-04T13:54:02Z</dcterms:created>
  <dcterms:modified xsi:type="dcterms:W3CDTF">2022-01-27T09:38:39Z</dcterms:modified>
</cp:coreProperties>
</file>