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5" r:id="rId5"/>
    <p:sldMasterId id="2147483685" r:id="rId6"/>
  </p:sldMasterIdLst>
  <p:notesMasterIdLst>
    <p:notesMasterId r:id="rId21"/>
  </p:notesMasterIdLst>
  <p:handoutMasterIdLst>
    <p:handoutMasterId r:id="rId22"/>
  </p:handoutMasterIdLst>
  <p:sldIdLst>
    <p:sldId id="257" r:id="rId7"/>
    <p:sldId id="434" r:id="rId8"/>
    <p:sldId id="444" r:id="rId9"/>
    <p:sldId id="917" r:id="rId10"/>
    <p:sldId id="948" r:id="rId11"/>
    <p:sldId id="446" r:id="rId12"/>
    <p:sldId id="268" r:id="rId13"/>
    <p:sldId id="951" r:id="rId14"/>
    <p:sldId id="453" r:id="rId15"/>
    <p:sldId id="451" r:id="rId16"/>
    <p:sldId id="450" r:id="rId17"/>
    <p:sldId id="454" r:id="rId18"/>
    <p:sldId id="949" r:id="rId19"/>
    <p:sldId id="950" r:id="rId20"/>
  </p:sldIdLst>
  <p:sldSz cx="12192000" cy="6858000"/>
  <p:notesSz cx="6797675" cy="98599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341"/>
    <a:srgbClr val="12994A"/>
    <a:srgbClr val="FFFFFF"/>
    <a:srgbClr val="D9D9D9"/>
    <a:srgbClr val="F0F8FA"/>
    <a:srgbClr val="5FB5CD"/>
    <a:srgbClr val="F2F2F2"/>
    <a:srgbClr val="72C293"/>
    <a:srgbClr val="3EA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3817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11F704-30BB-4DD4-9077-F37B69D8DE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47311-19C8-4A49-A4D0-459FE4AC5C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89F81-9ABD-415D-8000-B2FE109F1148}" type="datetimeFigureOut">
              <a:rPr lang="it-IT" smtClean="0"/>
              <a:t>26/01/2022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4EB7A-9BE1-4DA9-AE4F-0BAA0CB9AA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62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044CD-FE4B-4868-8D75-D0DA5169C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662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89908-7117-4670-B002-D2A11E5EA4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6279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9343C-D0F0-4669-9121-7888FAF3875A}" type="datetimeFigureOut">
              <a:rPr lang="it-IT" smtClean="0"/>
              <a:t>26/01/2022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1900"/>
            <a:ext cx="5918200" cy="3328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45038"/>
            <a:ext cx="5438775" cy="38830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662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662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27D01-6F5B-4FD0-A999-2E25F9B0A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0376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7D01-6F5B-4FD0-A999-2E25F9B0AB8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34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7D01-6F5B-4FD0-A999-2E25F9B0AB8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34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5410935C-441A-48FD-BB36-DAF6E0FE36D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26/01/2022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49BB6CCB-ABA9-DF47-8B77-5ED46CF7886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09585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6169D3D-413A-4921-A941-7B73A292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94" y="274639"/>
            <a:ext cx="10303613" cy="507239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0834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D81CF3D-4062-4E51-9AD9-449697377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4194" y="1223203"/>
            <a:ext cx="10302875" cy="4718050"/>
          </a:xfrm>
        </p:spPr>
        <p:txBody>
          <a:bodyPr/>
          <a:lstStyle>
            <a:lvl1pPr algn="just">
              <a:defRPr sz="2000"/>
            </a:lvl1pPr>
            <a:lvl2pPr algn="just">
              <a:defRPr sz="1800"/>
            </a:lvl2pPr>
            <a:lvl3pPr algn="just">
              <a:defRPr sz="1600"/>
            </a:lvl3pPr>
            <a:lvl4pPr algn="just"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108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5599"/>
            <a:ext cx="53848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25599"/>
            <a:ext cx="53848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61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78001"/>
            <a:ext cx="5390400" cy="3945599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78001"/>
            <a:ext cx="5390400" cy="3945599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25600"/>
            <a:ext cx="5390400" cy="640800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25600"/>
            <a:ext cx="5390400" cy="640800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36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5" y="1025526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rgbClr val="646464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646464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609600" y="1039814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609600" y="1040400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053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044000"/>
            <a:ext cx="1096739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31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609600" y="1040400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8715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5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9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5EEC48A-F426-49E3-B452-DCEACA0D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F714-64DB-4111-B32E-4FA463293D5E}" type="datetime1">
              <a:rPr lang="it-IT" smtClean="0"/>
              <a:t>26/01/2022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9BEC0C-7833-4753-9916-2195456D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B7A8E1-71A7-433B-A7EF-623B4B6D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B7D8-7B4D-4F38-A6D0-019280C015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88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E0E3AB-5881-4BC7-9644-1FEFC76FEB7A}" type="datetime1">
              <a:rPr lang="it-IT" smtClean="0"/>
              <a:t>26/01/2022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76599" y="6356351"/>
            <a:ext cx="5639859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263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276599" y="6356365"/>
            <a:ext cx="563985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5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31799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C66A17C0-FD8C-4FF8-A392-DED9E43DCEC0}" type="datetime1">
              <a:rPr lang="it-IT" noProof="0" smtClean="0"/>
              <a:t>26/01/2022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276599" y="6356365"/>
            <a:ext cx="5639859" cy="365125"/>
          </a:xfrm>
          <a:prstGeom prst="rect">
            <a:avLst/>
          </a:prstGeom>
        </p:spPr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916457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noProof="0" smtClean="0"/>
              <a:pPr/>
              <a:t>‹N›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948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346" y="5747990"/>
            <a:ext cx="1311311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0400" y="777600"/>
            <a:ext cx="7320000" cy="860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0400" y="1753200"/>
            <a:ext cx="732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8709" y="2405084"/>
            <a:ext cx="12200709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78091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98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5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1200" y="6323013"/>
            <a:ext cx="4579200" cy="201600"/>
          </a:xfrm>
        </p:spPr>
        <p:txBody>
          <a:bodyPr/>
          <a:lstStyle/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02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6001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78000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90400"/>
            <a:ext cx="53904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90400"/>
            <a:ext cx="53904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92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5" y="1025526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81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609600" y="1039814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0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1456"/>
            <a:ext cx="10972800" cy="419088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12994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 flipV="1">
            <a:off x="609600" y="4383157"/>
            <a:ext cx="10889974" cy="1859243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8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609600" y="1040400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40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044000"/>
            <a:ext cx="1096739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4444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5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4097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76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12F6-73CA-4C48-9CEE-4CE990B47D4D}" type="datetime1">
              <a:rPr lang="it-IT" smtClean="0"/>
              <a:t>26/01/2022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6CCB-ABA9-DF47-8B77-5ED46CF788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01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86210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346" y="5747990"/>
            <a:ext cx="1311311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1712" y="777600"/>
            <a:ext cx="7320000" cy="8604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1712" y="1753200"/>
            <a:ext cx="732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8709" y="2405084"/>
            <a:ext cx="12200709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646464"/>
                </a:solidFill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170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12192" y="3000376"/>
            <a:ext cx="3048000" cy="2729861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646464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346" y="5747990"/>
            <a:ext cx="1311311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1712" y="777600"/>
            <a:ext cx="7320000" cy="8604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1712" y="1753200"/>
            <a:ext cx="732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32" name="Freeform 8"/>
          <p:cNvSpPr>
            <a:spLocks/>
          </p:cNvSpPr>
          <p:nvPr userDrawn="1"/>
        </p:nvSpPr>
        <p:spPr bwMode="gray">
          <a:xfrm>
            <a:off x="3030963" y="2405085"/>
            <a:ext cx="9161037" cy="2495225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091" y="4047893"/>
            <a:ext cx="2381045" cy="664797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1600" b="1" dirty="0">
                <a:solidFill>
                  <a:schemeClr val="accent2"/>
                </a:solidFill>
              </a:rPr>
              <a:t>Placeholder image — to replace this image, select View&gt;Notes Page</a:t>
            </a:r>
          </a:p>
        </p:txBody>
      </p:sp>
    </p:spTree>
    <p:extLst>
      <p:ext uri="{BB962C8B-B14F-4D97-AF65-F5344CB8AC3E}">
        <p14:creationId xmlns:p14="http://schemas.microsoft.com/office/powerpoint/2010/main" val="16986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600"/>
            <a:ext cx="10972800" cy="46980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31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923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3472359E-5638-4FA0-8812-05D2E71680C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26/01/2022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49BB6CCB-ABA9-DF47-8B77-5ED46CF7886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09585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9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98" r:id="rId3"/>
    <p:sldLayoutId id="2147483699" r:id="rId4"/>
    <p:sldLayoutId id="2147483700" r:id="rId5"/>
  </p:sldLayoutIdLst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600"/>
            <a:ext cx="109728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415200"/>
            <a:ext cx="96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>
                <a:solidFill>
                  <a:srgbClr val="646464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</a:rPr>
              <a:pPr/>
              <a:t>‹N›</a:t>
            </a:fld>
            <a:endParaRPr lang="en-GB" sz="1100" dirty="0">
              <a:solidFill>
                <a:srgbClr val="64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1131552" y="6450014"/>
            <a:ext cx="450849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646464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646464"/>
                </a:solidFill>
              </a:endParaRPr>
            </a:p>
          </p:txBody>
        </p:sp>
      </p:grp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451200" y="6415200"/>
            <a:ext cx="45792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Flow chart toolkit</a:t>
            </a:r>
          </a:p>
        </p:txBody>
      </p:sp>
    </p:spTree>
    <p:extLst>
      <p:ext uri="{BB962C8B-B14F-4D97-AF65-F5344CB8AC3E}">
        <p14:creationId xmlns:p14="http://schemas.microsoft.com/office/powerpoint/2010/main" val="272205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rgbClr val="64646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600"/>
            <a:ext cx="109728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0" y="6415200"/>
            <a:ext cx="45792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415200"/>
            <a:ext cx="96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‹N›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1131552" y="6450014"/>
            <a:ext cx="450849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98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C54613B-24BF-42F4-898E-7A077E60428D}"/>
              </a:ext>
            </a:extLst>
          </p:cNvPr>
          <p:cNvSpPr txBox="1">
            <a:spLocks/>
          </p:cNvSpPr>
          <p:nvPr/>
        </p:nvSpPr>
        <p:spPr>
          <a:xfrm>
            <a:off x="1253719" y="3974900"/>
            <a:ext cx="9517854" cy="1625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i="1" dirty="0"/>
              <a:t>Programmazione europea 2021-2027: seconda Conferenza di Valutazione e </a:t>
            </a:r>
          </a:p>
          <a:p>
            <a:r>
              <a:rPr lang="it-IT" sz="2400" i="1" dirty="0"/>
              <a:t>Forum pubblico della procedura di VAS del PR FESR</a:t>
            </a:r>
            <a:br>
              <a:rPr lang="it-IT" sz="3600" i="1" dirty="0"/>
            </a:br>
            <a:endParaRPr lang="it-IT" sz="240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D6B731-BF54-4F7E-9CF5-8BEA2BE60AE0}"/>
              </a:ext>
            </a:extLst>
          </p:cNvPr>
          <p:cNvSpPr txBox="1">
            <a:spLocks/>
          </p:cNvSpPr>
          <p:nvPr/>
        </p:nvSpPr>
        <p:spPr>
          <a:xfrm>
            <a:off x="1654249" y="5226589"/>
            <a:ext cx="9351145" cy="10406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i="1" dirty="0"/>
              <a:t>Milano,  27 gennaio 2022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C8EC527-BEC8-4846-A6BA-2BDDF0C317EF}"/>
              </a:ext>
            </a:extLst>
          </p:cNvPr>
          <p:cNvSpPr txBox="1">
            <a:spLocks/>
          </p:cNvSpPr>
          <p:nvPr/>
        </p:nvSpPr>
        <p:spPr>
          <a:xfrm>
            <a:off x="1587137" y="1925873"/>
            <a:ext cx="9351145" cy="1625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8341"/>
                </a:solidFill>
              </a:rPr>
              <a:t>Il Programma Regionale (PR) </a:t>
            </a:r>
          </a:p>
          <a:p>
            <a:r>
              <a:rPr lang="it-IT" sz="3600" b="1" dirty="0">
                <a:solidFill>
                  <a:srgbClr val="008341"/>
                </a:solidFill>
              </a:rPr>
              <a:t>FESR 2021-2027</a:t>
            </a:r>
            <a:br>
              <a:rPr lang="it-IT" sz="3600" dirty="0"/>
            </a:b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2888409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DE39EFD1-F012-419D-9F83-9E78BDE568BA}"/>
              </a:ext>
            </a:extLst>
          </p:cNvPr>
          <p:cNvSpPr txBox="1">
            <a:spLocks/>
          </p:cNvSpPr>
          <p:nvPr/>
        </p:nvSpPr>
        <p:spPr>
          <a:xfrm>
            <a:off x="739374" y="165080"/>
            <a:ext cx="10294897" cy="9106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667" dirty="0">
                <a:solidFill>
                  <a:srgbClr val="008000"/>
                </a:solidFill>
                <a:latin typeface="Helvetica Light"/>
                <a:cs typeface="Helvetica Light"/>
              </a:rPr>
              <a:t>      Programma FESR 2021-2027: piano finanziario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6B160A9-722D-4FAC-9510-F7D445976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336" y="735243"/>
            <a:ext cx="8603328" cy="61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1341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43F9B447-9DD5-422F-941C-7351857E2823}"/>
              </a:ext>
            </a:extLst>
          </p:cNvPr>
          <p:cNvSpPr txBox="1">
            <a:spLocks/>
          </p:cNvSpPr>
          <p:nvPr/>
        </p:nvSpPr>
        <p:spPr>
          <a:xfrm>
            <a:off x="831601" y="165080"/>
            <a:ext cx="9844083" cy="9106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solidFill>
                  <a:srgbClr val="008000"/>
                </a:solidFill>
                <a:latin typeface="Helvetica Light"/>
                <a:cs typeface="Helvetica Light"/>
              </a:rPr>
              <a:t>Programmi 2021-2027: sviluppo urbano sostenibile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8352A7-FF4C-44E3-8DE9-301880228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03" y="1097315"/>
            <a:ext cx="7446664" cy="526297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/>
            <a:r>
              <a:rPr lang="it-IT" sz="1400" dirty="0">
                <a:latin typeface="Helvetica Light" pitchFamily="50" charset="0"/>
              </a:rPr>
              <a:t>Allo scopo di </a:t>
            </a:r>
            <a:r>
              <a:rPr lang="it-IT" sz="1400" b="1" dirty="0">
                <a:latin typeface="Helvetica Light" pitchFamily="50" charset="0"/>
              </a:rPr>
              <a:t>avviare la programmazione con i Comuni </a:t>
            </a:r>
            <a:r>
              <a:rPr lang="it-IT" sz="1400" dirty="0">
                <a:latin typeface="Helvetica Light" pitchFamily="50" charset="0"/>
              </a:rPr>
              <a:t>per la parte di sviluppo urbano sostenibile, è stata lanciata una manifestazione di interesse (</a:t>
            </a:r>
            <a:r>
              <a:rPr lang="pt-BR" sz="1400" dirty="0">
                <a:latin typeface="Helvetica Light" pitchFamily="50" charset="0"/>
              </a:rPr>
              <a:t>DGR n. 4151/2020 e Decreto n. 295/2021)</a:t>
            </a:r>
            <a:r>
              <a:rPr lang="it-IT" sz="1400" dirty="0">
                <a:latin typeface="Helvetica Light" pitchFamily="50" charset="0"/>
              </a:rPr>
              <a:t> alla quale </a:t>
            </a:r>
            <a:r>
              <a:rPr lang="it-IT" sz="1400" b="1" dirty="0">
                <a:latin typeface="Helvetica Light" pitchFamily="50" charset="0"/>
              </a:rPr>
              <a:t>hanno partecipato 17 Comuni</a:t>
            </a:r>
            <a:r>
              <a:rPr lang="it-IT" sz="1400" dirty="0">
                <a:latin typeface="Helvetica Light" pitchFamily="50" charset="0"/>
              </a:rPr>
              <a:t> (Capoluogo o superiori a 50.000 abitanti) presentando una </a:t>
            </a:r>
            <a:r>
              <a:rPr lang="it-IT" sz="1400" b="1" dirty="0">
                <a:latin typeface="Helvetica Light" pitchFamily="50" charset="0"/>
              </a:rPr>
              <a:t>proposta di strategia preliminare di sviluppo urbano sostenibile</a:t>
            </a:r>
            <a:r>
              <a:rPr lang="it-IT" sz="1400" dirty="0">
                <a:latin typeface="Helvetica Light" pitchFamily="50" charset="0"/>
              </a:rPr>
              <a:t>.</a:t>
            </a:r>
          </a:p>
          <a:p>
            <a:pPr marL="0" indent="0" algn="just" eaLnBrk="1" hangingPunct="1"/>
            <a:endParaRPr lang="it-IT" sz="1400" dirty="0">
              <a:latin typeface="Helvetica Light" pitchFamily="50" charset="0"/>
            </a:endParaRPr>
          </a:p>
          <a:p>
            <a:pPr marL="0" indent="0" algn="just" eaLnBrk="1" hangingPunct="1"/>
            <a:r>
              <a:rPr lang="it-IT" sz="1400" dirty="0">
                <a:latin typeface="Helvetica Light" pitchFamily="50" charset="0"/>
              </a:rPr>
              <a:t>La manifestazione chiedeva di sviluppare, in ambiti urbani, </a:t>
            </a:r>
            <a:r>
              <a:rPr lang="it-IT" sz="1400" b="1" dirty="0">
                <a:latin typeface="Helvetica Light" pitchFamily="50" charset="0"/>
              </a:rPr>
              <a:t>strategie dedicate alla riduzione delle disuguaglianze </a:t>
            </a:r>
            <a:r>
              <a:rPr lang="it-IT" sz="1400" dirty="0">
                <a:latin typeface="Helvetica Light" pitchFamily="50" charset="0"/>
              </a:rPr>
              <a:t>per alcune popolazioni target (Anziani, Donne, Ragazzi, fragili).</a:t>
            </a:r>
          </a:p>
          <a:p>
            <a:pPr marL="0" indent="0" algn="just" eaLnBrk="1" hangingPunct="1"/>
            <a:endParaRPr lang="it-IT" sz="1400" dirty="0">
              <a:latin typeface="Helvetica Light" pitchFamily="50" charset="0"/>
            </a:endParaRPr>
          </a:p>
          <a:p>
            <a:pPr marL="0" indent="0" algn="just" eaLnBrk="1" hangingPunct="1"/>
            <a:r>
              <a:rPr lang="it-IT" sz="1400" dirty="0">
                <a:latin typeface="Helvetica Light" pitchFamily="50" charset="0"/>
              </a:rPr>
              <a:t>La graduatoria (Decreto n. 5183/2021) rappresenta il primo tassello di un percorso che porterà alla definizione delle </a:t>
            </a:r>
            <a:r>
              <a:rPr lang="it-IT" sz="1400" b="1" dirty="0">
                <a:latin typeface="Helvetica Light" pitchFamily="50" charset="0"/>
              </a:rPr>
              <a:t>strategie definitive. </a:t>
            </a:r>
          </a:p>
          <a:p>
            <a:pPr marL="0" indent="0" algn="just" eaLnBrk="1" hangingPunct="1"/>
            <a:endParaRPr lang="it-IT" sz="1400" dirty="0">
              <a:latin typeface="Helvetica Light" pitchFamily="50" charset="0"/>
            </a:endParaRPr>
          </a:p>
          <a:p>
            <a:pPr marL="0" indent="0" algn="just" eaLnBrk="1" hangingPunct="1"/>
            <a:r>
              <a:rPr lang="it-IT" sz="1400" dirty="0">
                <a:latin typeface="Helvetica Light" pitchFamily="50" charset="0"/>
              </a:rPr>
              <a:t>La DGR 5106/2021 ha destinato al finanziamento delle strategie di sviluppo urbano sostenibile un contributo complessivo di </a:t>
            </a:r>
            <a:r>
              <a:rPr lang="it-IT" sz="1400" b="1" dirty="0">
                <a:latin typeface="Helvetica Light" pitchFamily="50" charset="0"/>
              </a:rPr>
              <a:t>170.000.000 euro </a:t>
            </a:r>
            <a:r>
              <a:rPr lang="it-IT" sz="1400" dirty="0">
                <a:latin typeface="Helvetica Light" pitchFamily="50" charset="0"/>
              </a:rPr>
              <a:t>(150.000.000 FESR a cui si aggiungono 20.000.000 FSE+).</a:t>
            </a:r>
          </a:p>
          <a:p>
            <a:pPr marL="0" indent="0" algn="just" eaLnBrk="1" hangingPunct="1"/>
            <a:endParaRPr lang="it-IT" sz="1400" dirty="0">
              <a:latin typeface="Helvetica Light" pitchFamily="50" charset="0"/>
            </a:endParaRPr>
          </a:p>
          <a:p>
            <a:pPr marL="0" indent="0" algn="just" eaLnBrk="1" hangingPunct="1"/>
            <a:r>
              <a:rPr lang="it-IT" sz="1400" dirty="0">
                <a:latin typeface="Helvetica Light" pitchFamily="50" charset="0"/>
              </a:rPr>
              <a:t>Con Decreto n. 10496/2021 si è proceduto alla selezione dei </a:t>
            </a:r>
            <a:r>
              <a:rPr lang="it-IT" sz="1400" b="1" dirty="0">
                <a:latin typeface="Helvetica Light" pitchFamily="50" charset="0"/>
              </a:rPr>
              <a:t>primi 12 Comuni </a:t>
            </a:r>
            <a:r>
              <a:rPr lang="it-IT" sz="1400" dirty="0">
                <a:latin typeface="Helvetica Light" pitchFamily="50" charset="0"/>
              </a:rPr>
              <a:t>che hanno partecipato alla manifestazione di interesse e delle relative strategie di sviluppo urbano sostenibile sulla base dell’ordine dettato dalla graduatoria di cui al Decreto 5183/2021.</a:t>
            </a:r>
          </a:p>
          <a:p>
            <a:pPr marL="0" indent="0" algn="just" eaLnBrk="1" hangingPunct="1"/>
            <a:endParaRPr lang="it-IT" sz="1400" dirty="0">
              <a:latin typeface="Helvetica Light" pitchFamily="50" charset="0"/>
            </a:endParaRPr>
          </a:p>
          <a:p>
            <a:pPr marL="0" indent="0" algn="just" eaLnBrk="1" hangingPunct="1"/>
            <a:r>
              <a:rPr lang="it-IT" sz="1400" dirty="0">
                <a:latin typeface="Helvetica Light" pitchFamily="50" charset="0"/>
              </a:rPr>
              <a:t>Sono stati sottoscritti i Protocolli di Intesa con le 12 Amministrazioni comunali selezionate. Regione Lombardia ha deciso di destinare ulteriori risorse autonome scorrendo la graduatoria e finanziando altri 2 Comuni.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389F5E6-00C2-4396-864C-F356E327C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971" y="1320083"/>
            <a:ext cx="2399839" cy="461664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square" anchor="ctr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it-IT" sz="1400" b="1" dirty="0">
                <a:solidFill>
                  <a:srgbClr val="008341"/>
                </a:solidFill>
                <a:latin typeface="Helvetica Light" pitchFamily="50" charset="0"/>
              </a:rPr>
              <a:t>Graduatoria approvata</a:t>
            </a:r>
          </a:p>
          <a:p>
            <a:pPr marL="0" indent="0" eaLnBrk="1" hangingPunct="1"/>
            <a:endParaRPr lang="it-IT" sz="1400" b="1" dirty="0">
              <a:solidFill>
                <a:srgbClr val="008341"/>
              </a:solidFill>
              <a:latin typeface="Helvetica Light" pitchFamily="50" charset="0"/>
            </a:endParaRPr>
          </a:p>
          <a:p>
            <a:pPr marL="0" indent="0" eaLnBrk="1" hangingPunct="1"/>
            <a:r>
              <a:rPr lang="it-IT" sz="1400" b="1" dirty="0">
                <a:latin typeface="Helvetica Light" pitchFamily="50" charset="0"/>
              </a:rPr>
              <a:t>1	Cinisello Balsamo</a:t>
            </a:r>
          </a:p>
          <a:p>
            <a:pPr marL="0" indent="0" eaLnBrk="1" hangingPunct="1"/>
            <a:r>
              <a:rPr lang="it-IT" sz="1400" b="1" dirty="0">
                <a:latin typeface="Helvetica Light" pitchFamily="50" charset="0"/>
              </a:rPr>
              <a:t>2	Rho</a:t>
            </a:r>
          </a:p>
          <a:p>
            <a:pPr marL="0" indent="0" eaLnBrk="1" hangingPunct="1"/>
            <a:r>
              <a:rPr lang="it-IT" sz="1400" b="1" dirty="0">
                <a:latin typeface="Helvetica Light" pitchFamily="50" charset="0"/>
              </a:rPr>
              <a:t>3	Bergamo</a:t>
            </a:r>
          </a:p>
          <a:p>
            <a:pPr marL="0" indent="0" eaLnBrk="1" hangingPunct="1"/>
            <a:r>
              <a:rPr lang="it-IT" sz="1400" b="1" dirty="0">
                <a:latin typeface="Helvetica Light" pitchFamily="50" charset="0"/>
              </a:rPr>
              <a:t>4	Milano</a:t>
            </a:r>
          </a:p>
          <a:p>
            <a:pPr marL="0" indent="0" eaLnBrk="1" hangingPunct="1"/>
            <a:r>
              <a:rPr lang="it-IT" sz="1400" b="1" dirty="0">
                <a:latin typeface="Helvetica Light" pitchFamily="50" charset="0"/>
              </a:rPr>
              <a:t>5	Brescia</a:t>
            </a:r>
          </a:p>
          <a:p>
            <a:pPr marL="0" indent="0" eaLnBrk="1" hangingPunct="1"/>
            <a:r>
              <a:rPr lang="it-IT" sz="1400" b="1" dirty="0">
                <a:latin typeface="Helvetica Light" pitchFamily="50" charset="0"/>
              </a:rPr>
              <a:t>6	Legnano</a:t>
            </a:r>
          </a:p>
          <a:p>
            <a:pPr marL="0" indent="0" eaLnBrk="1" hangingPunct="1"/>
            <a:r>
              <a:rPr lang="it-IT" sz="1400" b="1" dirty="0">
                <a:latin typeface="Helvetica Light" pitchFamily="50" charset="0"/>
              </a:rPr>
              <a:t>7	Monza</a:t>
            </a:r>
          </a:p>
          <a:p>
            <a:pPr marL="0" indent="0" eaLnBrk="1" hangingPunct="1"/>
            <a:r>
              <a:rPr lang="it-IT" sz="1400" b="1" dirty="0">
                <a:latin typeface="Helvetica Light" pitchFamily="50" charset="0"/>
              </a:rPr>
              <a:t>8	Gallarate</a:t>
            </a:r>
          </a:p>
          <a:p>
            <a:pPr marL="0" indent="0" eaLnBrk="1" hangingPunct="1"/>
            <a:r>
              <a:rPr lang="it-IT" sz="1400" b="1" dirty="0">
                <a:latin typeface="Helvetica Light" pitchFamily="50" charset="0"/>
              </a:rPr>
              <a:t>9	Mantova</a:t>
            </a:r>
          </a:p>
          <a:p>
            <a:pPr marL="0" indent="0" eaLnBrk="1" hangingPunct="1"/>
            <a:r>
              <a:rPr lang="it-IT" sz="1400" b="1" dirty="0">
                <a:latin typeface="Helvetica Light" pitchFamily="50" charset="0"/>
              </a:rPr>
              <a:t>10	Pavia</a:t>
            </a:r>
          </a:p>
          <a:p>
            <a:pPr marL="0" indent="0" eaLnBrk="1" hangingPunct="1"/>
            <a:r>
              <a:rPr lang="it-IT" sz="1400" b="1" dirty="0">
                <a:latin typeface="Helvetica Light" pitchFamily="50" charset="0"/>
              </a:rPr>
              <a:t>11	Sondrio</a:t>
            </a:r>
          </a:p>
          <a:p>
            <a:pPr marL="0" indent="0" eaLnBrk="1" hangingPunct="1"/>
            <a:r>
              <a:rPr lang="it-IT" sz="1400" b="1" dirty="0">
                <a:latin typeface="Helvetica Light" pitchFamily="50" charset="0"/>
              </a:rPr>
              <a:t>12	Busto Arsizio</a:t>
            </a:r>
          </a:p>
          <a:p>
            <a:pPr marL="0" indent="0" eaLnBrk="1" hangingPunct="1"/>
            <a:r>
              <a:rPr lang="it-IT" sz="1400" b="1" dirty="0">
                <a:latin typeface="Helvetica Light" pitchFamily="50" charset="0"/>
              </a:rPr>
              <a:t>13	Vigevano</a:t>
            </a:r>
          </a:p>
          <a:p>
            <a:pPr marL="0" indent="0" eaLnBrk="1" hangingPunct="1"/>
            <a:r>
              <a:rPr lang="it-IT" sz="1400" b="1" dirty="0">
                <a:latin typeface="Helvetica Light" pitchFamily="50" charset="0"/>
              </a:rPr>
              <a:t>14	Cremona</a:t>
            </a:r>
          </a:p>
          <a:p>
            <a:pPr marL="0" indent="0" eaLnBrk="1" hangingPunct="1"/>
            <a:r>
              <a:rPr lang="it-IT" sz="1400" b="1" dirty="0">
                <a:latin typeface="Helvetica Light" pitchFamily="50" charset="0"/>
              </a:rPr>
              <a:t>15	Lecco</a:t>
            </a:r>
          </a:p>
          <a:p>
            <a:pPr marL="0" indent="0" eaLnBrk="1" hangingPunct="1"/>
            <a:r>
              <a:rPr lang="it-IT" sz="1400" b="1" dirty="0">
                <a:latin typeface="Helvetica Light" pitchFamily="50" charset="0"/>
              </a:rPr>
              <a:t>16	Como</a:t>
            </a:r>
          </a:p>
          <a:p>
            <a:pPr marL="257168" indent="-257168" eaLnBrk="1" hangingPunct="1">
              <a:buAutoNum type="arabicPlain" startAt="17"/>
            </a:pPr>
            <a:r>
              <a:rPr lang="it-IT" sz="1400" b="1" dirty="0">
                <a:latin typeface="Helvetica Light" pitchFamily="50" charset="0"/>
              </a:rPr>
              <a:t>      Varese</a:t>
            </a:r>
          </a:p>
          <a:p>
            <a:pPr marL="0" indent="0" eaLnBrk="1" hangingPunct="1"/>
            <a:endParaRPr lang="it-IT" sz="1400" b="1" dirty="0">
              <a:latin typeface="Helvetica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0613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43F9B447-9DD5-422F-941C-7351857E2823}"/>
              </a:ext>
            </a:extLst>
          </p:cNvPr>
          <p:cNvSpPr txBox="1">
            <a:spLocks/>
          </p:cNvSpPr>
          <p:nvPr/>
        </p:nvSpPr>
        <p:spPr>
          <a:xfrm>
            <a:off x="831601" y="165080"/>
            <a:ext cx="9844083" cy="9106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solidFill>
                  <a:srgbClr val="008000"/>
                </a:solidFill>
                <a:latin typeface="Helvetica Light"/>
                <a:cs typeface="Helvetica Light"/>
              </a:rPr>
              <a:t>Aree Interne 2021-2027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18EF326B-7CCD-4CFA-92A5-1BA015429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01" y="1086250"/>
            <a:ext cx="10178144" cy="501521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1333" dirty="0">
                <a:latin typeface="Helvetica Light" pitchFamily="50" charset="0"/>
              </a:rPr>
              <a:t>E’ stata approvata la </a:t>
            </a:r>
            <a:r>
              <a:rPr lang="it-IT" sz="1333" b="1" dirty="0">
                <a:latin typeface="Helvetica Light" pitchFamily="50" charset="0"/>
              </a:rPr>
              <a:t>Strategia regionale dedicata alle Aree Interne lombarde </a:t>
            </a:r>
            <a:r>
              <a:rPr lang="it-IT" sz="1333" dirty="0">
                <a:latin typeface="Helvetica Light" pitchFamily="50" charset="0"/>
              </a:rPr>
              <a:t>(DGR n. 5587/2021) che include l’individuazione delle aggregazioni di Comuni</a:t>
            </a:r>
            <a:r>
              <a:rPr lang="it-IT" sz="1333" b="1" dirty="0">
                <a:latin typeface="Helvetica Light" pitchFamily="50" charset="0"/>
              </a:rPr>
              <a:t> </a:t>
            </a:r>
            <a:r>
              <a:rPr lang="it-IT" sz="1333" dirty="0">
                <a:latin typeface="Helvetica Light" pitchFamily="50" charset="0"/>
              </a:rPr>
              <a:t>a cui destinare le risorse della programmazione 2021-2027, caratterizzate dalla presenza di piccoli comuni interessati da dinamiche socioeconomiche sfavorevoli e da scarsa accessibilità ai servizi essenziali di cittadinanza.</a:t>
            </a:r>
          </a:p>
          <a:p>
            <a:pPr marL="359824" lvl="1" indent="0" algn="just">
              <a:buClr>
                <a:srgbClr val="00B050"/>
              </a:buClr>
            </a:pPr>
            <a:endParaRPr lang="it-IT" sz="1333" dirty="0">
              <a:latin typeface="Helvetica Light" pitchFamily="50" charset="0"/>
            </a:endParaRP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1333" b="1" dirty="0">
                <a:latin typeface="Helvetica Light" pitchFamily="50" charset="0"/>
              </a:rPr>
              <a:t>Le Aree Interne selezionate nell’ambito della Strategia Regionale sono 13</a:t>
            </a:r>
            <a:r>
              <a:rPr lang="it-IT" sz="1333" dirty="0">
                <a:latin typeface="Helvetica Light" pitchFamily="50" charset="0"/>
              </a:rPr>
              <a:t>: 1. Valchiavenna; 2. Oltrepò Pavese; 3. Alto Lago di Como e Valli del Lario; 4. Lario </a:t>
            </a:r>
            <a:r>
              <a:rPr lang="it-IT" sz="1333" dirty="0" err="1">
                <a:latin typeface="Helvetica Light" pitchFamily="50" charset="0"/>
              </a:rPr>
              <a:t>Intelvese</a:t>
            </a:r>
            <a:r>
              <a:rPr lang="it-IT" sz="1333" dirty="0">
                <a:latin typeface="Helvetica Light" pitchFamily="50" charset="0"/>
              </a:rPr>
              <a:t> e Valli Lario Ceresio; 5. Valcamonica; 6. Valtrompia, </a:t>
            </a:r>
            <a:r>
              <a:rPr lang="it-IT" sz="1333" dirty="0" err="1">
                <a:latin typeface="Helvetica Light" pitchFamily="50" charset="0"/>
              </a:rPr>
              <a:t>Valsabbia</a:t>
            </a:r>
            <a:r>
              <a:rPr lang="it-IT" sz="1333" dirty="0">
                <a:latin typeface="Helvetica Light" pitchFamily="50" charset="0"/>
              </a:rPr>
              <a:t>, Alto Garda; 7. </a:t>
            </a:r>
            <a:r>
              <a:rPr lang="it-IT" sz="1333" dirty="0" err="1">
                <a:latin typeface="Helvetica Light" pitchFamily="50" charset="0"/>
              </a:rPr>
              <a:t>Piambello</a:t>
            </a:r>
            <a:r>
              <a:rPr lang="it-IT" sz="1333" dirty="0">
                <a:latin typeface="Helvetica Light" pitchFamily="50" charset="0"/>
              </a:rPr>
              <a:t> e Valli del Verbano; 8. Oltrepò Mantovano; 9. Valle </a:t>
            </a:r>
            <a:r>
              <a:rPr lang="it-IT" sz="1333" dirty="0" err="1">
                <a:latin typeface="Helvetica Light" pitchFamily="50" charset="0"/>
              </a:rPr>
              <a:t>Seriana</a:t>
            </a:r>
            <a:r>
              <a:rPr lang="it-IT" sz="1333" dirty="0">
                <a:latin typeface="Helvetica Light" pitchFamily="50" charset="0"/>
              </a:rPr>
              <a:t> e Val di Scalve; 10. Valle Brembana e Valtellina di Morbegno; 11. Lomellina; 12. Laghi Bergamaschi e Sebino Bresciano; 13. Lario Orientale – Valle S. Martino e Valle Imagna. Tali territori includono 3 delle 4 Aree Interne finanziate nel corso della programmazione 2014-2020 (Valchiavenna, Oltrepò pavese e Alto Lago di Como) </a:t>
            </a: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it-IT" sz="1333" dirty="0">
              <a:latin typeface="Helvetica Light" pitchFamily="50" charset="0"/>
            </a:endParaRP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1333" dirty="0">
                <a:latin typeface="Helvetica Light" pitchFamily="50" charset="0"/>
              </a:rPr>
              <a:t>Le risorse a disposizione per l’implementazione delle strategie territoriali sono rappresentate dalle </a:t>
            </a:r>
            <a:r>
              <a:rPr lang="it-IT" sz="1333" b="1" dirty="0">
                <a:latin typeface="Helvetica Light" pitchFamily="50" charset="0"/>
              </a:rPr>
              <a:t>risorse della programmazione 2021-2027</a:t>
            </a:r>
            <a:r>
              <a:rPr lang="it-IT" sz="1333" dirty="0">
                <a:latin typeface="Helvetica Light" pitchFamily="50" charset="0"/>
              </a:rPr>
              <a:t> (FESR,  FSE+ e FEASR), dalle </a:t>
            </a:r>
            <a:r>
              <a:rPr lang="it-IT" sz="1333" b="1" dirty="0">
                <a:latin typeface="Helvetica Light" pitchFamily="50" charset="0"/>
              </a:rPr>
              <a:t>risorse statali per la Strategia Nazionale Aree Interne (SNAI)</a:t>
            </a:r>
            <a:r>
              <a:rPr lang="it-IT" sz="1333" dirty="0">
                <a:latin typeface="Helvetica Light" pitchFamily="50" charset="0"/>
              </a:rPr>
              <a:t> e dalle </a:t>
            </a:r>
            <a:r>
              <a:rPr lang="it-IT" sz="1333" b="1" dirty="0">
                <a:latin typeface="Helvetica Light" pitchFamily="50" charset="0"/>
              </a:rPr>
              <a:t>risorse autonome regionali,</a:t>
            </a:r>
            <a:r>
              <a:rPr lang="it-IT" sz="1333" dirty="0">
                <a:latin typeface="Helvetica Light" pitchFamily="50" charset="0"/>
              </a:rPr>
              <a:t> che saranno programmate in un’ottica sinergica e complementare con ulteriori fondi resi disponibili per i comuni lombardi, al fine di evitare sovrapposizioni.</a:t>
            </a:r>
            <a:r>
              <a:rPr lang="it-IT" sz="1333" b="1" dirty="0">
                <a:latin typeface="Helvetica Light" pitchFamily="50" charset="0"/>
              </a:rPr>
              <a:t> </a:t>
            </a:r>
            <a:r>
              <a:rPr lang="it-IT" sz="1333" dirty="0">
                <a:latin typeface="Helvetica Light" pitchFamily="50" charset="0"/>
              </a:rPr>
              <a:t>Con DGR n. 5106/2021 sono stati destinati alle Aree Interne 90 milioni di euro a valere sul Programma Regionale FESR 2021-2027, a cui si aggiungono ulteriori 40 milioni di risorse autonome, ulteriori risorse a valere sul Programma Regionale FSE+ per la realizzazione di azioni immateriali, sul FEASR, sulla legge di stabilità nazionale e sul Piano Nazionale Ripresa e Resilienza in ottica sinergica e complementare (Comunicazione alla Giunta del 06/09/2021).</a:t>
            </a:r>
          </a:p>
          <a:p>
            <a:pPr marL="0" indent="0" algn="just">
              <a:buClr>
                <a:srgbClr val="00B050"/>
              </a:buClr>
            </a:pPr>
            <a:endParaRPr lang="it-IT" sz="1333" dirty="0">
              <a:latin typeface="Helvetica Light" pitchFamily="50" charset="0"/>
            </a:endParaRP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1333" dirty="0">
                <a:latin typeface="Helvetica Light" pitchFamily="50" charset="0"/>
              </a:rPr>
              <a:t>E’ stato avviato il confronto con il Dipartimento delle Politiche di Coesione al fine di condividere quali saranno le Aree Interne regionali ricomprese nell’ambito della Strategia Regionale Aree Interne</a:t>
            </a: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it-IT" sz="1333" dirty="0">
              <a:latin typeface="Helvetica Light" pitchFamily="50" charset="0"/>
            </a:endParaRP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1333" dirty="0">
                <a:latin typeface="Helvetica Light" pitchFamily="50" charset="0"/>
              </a:rPr>
              <a:t>Data la diversa natura e finalità delle risorse in gioco, è stato definito un </a:t>
            </a:r>
            <a:r>
              <a:rPr lang="it-IT" sz="1333" b="1" dirty="0">
                <a:latin typeface="Helvetica Light" pitchFamily="50" charset="0"/>
              </a:rPr>
              <a:t>Accordo di collaborazione con il Politecnico di Milano</a:t>
            </a:r>
            <a:r>
              <a:rPr lang="it-IT" sz="1333" dirty="0">
                <a:latin typeface="Helvetica Light" pitchFamily="50" charset="0"/>
              </a:rPr>
              <a:t> che supporterà Regione in tutta la fase di indirizzo e collaborazione con i territori per la costruzione delle strategie.</a:t>
            </a:r>
          </a:p>
        </p:txBody>
      </p:sp>
    </p:spTree>
    <p:extLst>
      <p:ext uri="{BB962C8B-B14F-4D97-AF65-F5344CB8AC3E}">
        <p14:creationId xmlns:p14="http://schemas.microsoft.com/office/powerpoint/2010/main" val="137520575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1228166" y="227622"/>
            <a:ext cx="9120241" cy="66050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it-IT" sz="3733" dirty="0">
                <a:solidFill>
                  <a:srgbClr val="008000"/>
                </a:solidFill>
                <a:latin typeface="Helvetica Light"/>
              </a:rPr>
              <a:t>Stato dell’arte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345C77E3-E845-4641-977C-6949CDC736B4}"/>
              </a:ext>
            </a:extLst>
          </p:cNvPr>
          <p:cNvSpPr txBox="1">
            <a:spLocks/>
          </p:cNvSpPr>
          <p:nvPr/>
        </p:nvSpPr>
        <p:spPr>
          <a:xfrm>
            <a:off x="768186" y="857346"/>
            <a:ext cx="10040199" cy="55350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Il 16 dicembre 2021 è stato messo a disposizione il Rapporto Ambientale unitamente ad una versione del PR FESR che in parte recepisce le osservazioni della Commissione Europea a valle del secondo confronto informale.</a:t>
            </a:r>
          </a:p>
          <a:p>
            <a:pPr marL="380990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it-IT" sz="2000" b="1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380990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Rispetto al testo PR FESR messo a disposizione, sono state apportate ulteriori modifiche/integrazioni. Le principali:</a:t>
            </a:r>
          </a:p>
          <a:p>
            <a:pPr algn="just">
              <a:spcBef>
                <a:spcPts val="0"/>
              </a:spcBef>
              <a:buClr>
                <a:srgbClr val="00B050"/>
              </a:buClr>
            </a:pPr>
            <a:endParaRPr lang="it-IT" sz="20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838190" lvl="1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it-IT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impianti e reti di teleriscaldamento e </a:t>
            </a:r>
            <a:r>
              <a:rPr lang="it-IT" sz="1800" b="1" dirty="0" err="1">
                <a:solidFill>
                  <a:schemeClr val="tx1"/>
                </a:solidFill>
                <a:latin typeface="Helvetica" panose="020B0604020202020204" pitchFamily="34" charset="0"/>
              </a:rPr>
              <a:t>teleraffrescamento</a:t>
            </a:r>
            <a:r>
              <a:rPr lang="it-IT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che utilizzino fonti rinnovabili. Secondo le indicazioni della CE devono essere collocati nell’ambito </a:t>
            </a:r>
            <a:r>
              <a:rPr lang="it-IT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dell’OS </a:t>
            </a:r>
            <a:r>
              <a:rPr lang="it-IT" sz="1800" b="1" dirty="0" err="1">
                <a:solidFill>
                  <a:schemeClr val="tx1"/>
                </a:solidFill>
                <a:latin typeface="Helvetica" panose="020B0604020202020204" pitchFamily="34" charset="0"/>
              </a:rPr>
              <a:t>b.ii</a:t>
            </a:r>
            <a:r>
              <a:rPr lang="it-IT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)</a:t>
            </a: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 «Promuovere le energie rinnovabili in conformità della direttiva (UE) 2018/2001, compresi i criteri di sostenibilità ivi stabiliti» se si tratta di </a:t>
            </a:r>
            <a:r>
              <a:rPr lang="it-IT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nuovi impianti</a:t>
            </a: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 o nell’ambito dell’</a:t>
            </a:r>
            <a:r>
              <a:rPr lang="it-IT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OS </a:t>
            </a:r>
            <a:r>
              <a:rPr lang="it-IT" sz="1800" b="1" dirty="0" err="1">
                <a:solidFill>
                  <a:schemeClr val="tx1"/>
                </a:solidFill>
                <a:latin typeface="Helvetica" panose="020B0604020202020204" pitchFamily="34" charset="0"/>
              </a:rPr>
              <a:t>b.i</a:t>
            </a:r>
            <a:r>
              <a:rPr lang="it-IT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)</a:t>
            </a: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 «Promuovere l’efficienza energetica e ridurre le emissioni di gas a effetto serra» se si tratta di </a:t>
            </a:r>
            <a:r>
              <a:rPr lang="it-IT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efficientamento di impianti esistenti</a:t>
            </a: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. Pertanto sono stati stralciati dall’OS </a:t>
            </a:r>
            <a:r>
              <a:rPr lang="it-IT" sz="1800" dirty="0" err="1">
                <a:solidFill>
                  <a:schemeClr val="tx1"/>
                </a:solidFill>
                <a:latin typeface="Helvetica" panose="020B0604020202020204" pitchFamily="34" charset="0"/>
              </a:rPr>
              <a:t>b.iii</a:t>
            </a: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) Sviluppare sistemi, reti e impianti di stoccaggio energetici intelligenti al di fuori della rete transeuropea dell’energia (RTE-E) e ricollocati nei due OS di cui sopra.</a:t>
            </a:r>
          </a:p>
          <a:p>
            <a:pPr marL="838190" lvl="1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La </a:t>
            </a:r>
            <a:r>
              <a:rPr lang="it-IT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dotazione finanziaria relativa all’OS </a:t>
            </a:r>
            <a:r>
              <a:rPr lang="it-IT" sz="1800" b="1" dirty="0" err="1">
                <a:solidFill>
                  <a:schemeClr val="tx1"/>
                </a:solidFill>
                <a:latin typeface="Helvetica" panose="020B0604020202020204" pitchFamily="34" charset="0"/>
              </a:rPr>
              <a:t>a.</a:t>
            </a:r>
            <a:r>
              <a:rPr lang="it-IT" sz="1800" dirty="0" err="1">
                <a:solidFill>
                  <a:schemeClr val="tx1"/>
                </a:solidFill>
                <a:latin typeface="Helvetica" panose="020B0604020202020204" pitchFamily="34" charset="0"/>
              </a:rPr>
              <a:t>ii</a:t>
            </a: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 «Permettere ai cittadini, alle imprese, agli organismi di ricerca e alle amministrazioni pubbliche di cogliere i vantaggi della digitalizzazione» </a:t>
            </a:r>
            <a:r>
              <a:rPr lang="it-IT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viene incrementata </a:t>
            </a: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senza alcun incremento della dotazione finanziaria complessiva dell’OP 1 </a:t>
            </a:r>
            <a:endParaRPr lang="it-IT" sz="20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A2D928-3BB7-4475-AD8A-71275ACF7BEB}"/>
              </a:ext>
            </a:extLst>
          </p:cNvPr>
          <p:cNvSpPr txBox="1"/>
          <p:nvPr/>
        </p:nvSpPr>
        <p:spPr>
          <a:xfrm>
            <a:off x="9982201" y="6581003"/>
            <a:ext cx="581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46424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1228166" y="227622"/>
            <a:ext cx="9120241" cy="66050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it-IT" sz="3733" dirty="0">
                <a:solidFill>
                  <a:srgbClr val="008000"/>
                </a:solidFill>
                <a:latin typeface="Helvetica Light"/>
              </a:rPr>
              <a:t>Prossimi passi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345C77E3-E845-4641-977C-6949CDC736B4}"/>
              </a:ext>
            </a:extLst>
          </p:cNvPr>
          <p:cNvSpPr txBox="1">
            <a:spLocks/>
          </p:cNvSpPr>
          <p:nvPr/>
        </p:nvSpPr>
        <p:spPr>
          <a:xfrm>
            <a:off x="875663" y="1078385"/>
            <a:ext cx="10040199" cy="550261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E’ previsto un nuovo confronto informale con la Commissione Europea sul testo del PR FESR che potrebbe portare ad una modifica in alcune parti del testo. L’obiettivo di Regione è di notificare formalmente il PR tra fine febbraio ed i primi giorni di marzo.</a:t>
            </a:r>
          </a:p>
          <a:p>
            <a:pPr algn="just">
              <a:spcBef>
                <a:spcPts val="0"/>
              </a:spcBef>
              <a:buClr>
                <a:srgbClr val="00B050"/>
              </a:buClr>
            </a:pPr>
            <a:endParaRPr lang="it-IT" sz="18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380990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Il 17 gennaio 2022 lo Stato italiano ha notificato alla Commissione Europea l’</a:t>
            </a:r>
            <a:r>
              <a:rPr lang="it-IT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Accordo di Partenariato 2021-2027</a:t>
            </a:r>
          </a:p>
          <a:p>
            <a:pPr algn="just">
              <a:spcBef>
                <a:spcPts val="0"/>
              </a:spcBef>
              <a:buClr>
                <a:srgbClr val="00B050"/>
              </a:buClr>
            </a:pPr>
            <a:endParaRPr lang="it-IT" sz="18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380990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La Commissione può formulare osservazioni </a:t>
            </a:r>
            <a:r>
              <a:rPr lang="it-IT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entro tre mesi dalla data di presentazione dell’accordo di partenariato </a:t>
            </a: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da parte dello Stato membro. La Commissione adotta, mediante un atto di esecuzione, una decisione che </a:t>
            </a:r>
            <a:r>
              <a:rPr lang="it-IT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approva l’accordo di partenariato entro quattro mesi dalla data della prima presentazione</a:t>
            </a: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 dell’accordo di partenariato da parte dello Stato membro interessato.</a:t>
            </a:r>
          </a:p>
          <a:p>
            <a:pPr marL="380990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it-IT" sz="18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380990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Gli Stati membri </a:t>
            </a:r>
            <a:r>
              <a:rPr lang="it-IT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presentano i programmi </a:t>
            </a: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alla Commissione </a:t>
            </a:r>
            <a:r>
              <a:rPr lang="it-IT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non oltre tre mesi dopo la presentazione dell’accordo di partenariato</a:t>
            </a: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. La Commissione può formulare </a:t>
            </a:r>
            <a:r>
              <a:rPr lang="it-IT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osservazioni entro tre mesi dalla data di presentazione </a:t>
            </a:r>
            <a:r>
              <a:rPr lang="it-IT" sz="1800" dirty="0">
                <a:solidFill>
                  <a:schemeClr val="tx1"/>
                </a:solidFill>
                <a:latin typeface="Helvetica" panose="020B0604020202020204" pitchFamily="34" charset="0"/>
              </a:rPr>
              <a:t>del programma da parte dello Stato membro. La Commissione approva il programma entro cinque mesi dalla data di prima presentazione del programma da parte dello Stato membro.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A2D928-3BB7-4475-AD8A-71275ACF7BEB}"/>
              </a:ext>
            </a:extLst>
          </p:cNvPr>
          <p:cNvSpPr txBox="1"/>
          <p:nvPr/>
        </p:nvSpPr>
        <p:spPr>
          <a:xfrm>
            <a:off x="9982201" y="6581003"/>
            <a:ext cx="581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11314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1228166" y="227622"/>
            <a:ext cx="9120241" cy="66050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it-IT" sz="3733" dirty="0">
                <a:solidFill>
                  <a:srgbClr val="008000"/>
                </a:solidFill>
                <a:latin typeface="Helvetica Light"/>
              </a:rPr>
              <a:t>Programmazione 2021-2027 (1/2)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345C77E3-E845-4641-977C-6949CDC736B4}"/>
              </a:ext>
            </a:extLst>
          </p:cNvPr>
          <p:cNvSpPr txBox="1">
            <a:spLocks/>
          </p:cNvSpPr>
          <p:nvPr/>
        </p:nvSpPr>
        <p:spPr>
          <a:xfrm>
            <a:off x="1075901" y="888125"/>
            <a:ext cx="10040199" cy="582176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Il </a:t>
            </a:r>
            <a:r>
              <a:rPr lang="it-IT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Documento di Indirizzo Strategico (DIS) </a:t>
            </a: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delinea la strategia e le priorità di intervento di Regione Lombardia nell’ambito della Politica di coesione 2021-2027 (DGR n. 1818 del 02/07/2019) in termini di risultati attesi</a:t>
            </a:r>
          </a:p>
          <a:p>
            <a:pPr marL="380990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it-IT" sz="20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380990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A partire dalle priorità definite nel </a:t>
            </a:r>
            <a:r>
              <a:rPr lang="it-IT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DIS</a:t>
            </a: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, nel </a:t>
            </a:r>
            <a:r>
              <a:rPr lang="it-IT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Documento di Economia e Finanza Regionale (DEFR) </a:t>
            </a: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e nella </a:t>
            </a:r>
            <a:r>
              <a:rPr lang="it-IT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Nota di aggiornamento (NADEFR)</a:t>
            </a: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, Regione Lombardia ha </a:t>
            </a:r>
            <a:r>
              <a:rPr lang="it-IT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selezionato gli obiettivi specifici </a:t>
            </a: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su cui intende concentrare le risorse europee 2021-2027 e </a:t>
            </a:r>
            <a:r>
              <a:rPr lang="it-IT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identificato le proposte di azioni </a:t>
            </a: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che potranno essere attuate nel corso della programmazione 2021-2027</a:t>
            </a:r>
          </a:p>
          <a:p>
            <a:pPr marL="380990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it-IT" sz="20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380990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E’ stato finalizzato il documento </a:t>
            </a:r>
            <a:r>
              <a:rPr lang="it-IT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Strategia regionale di specializzazione intelligente per ricerca e innovazione (S3) 2021-2027 </a:t>
            </a: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(DGR n. 4155/2020) ed il primo aggiornamento (DGR n. 5688/2021)che individua, come priorità su cui concentrare gli investimenti regionali nel settennio 2021-2027, la trasformazione industriale, la resilienza del sistema economico-produttivo lombardo e gli ambiti tecnologici emergenti, promuovendo anche l’investimento su capitale umano/competenze e innovazione dei modelli economici e sociali. La Strategia costituisce una delle </a:t>
            </a:r>
            <a:r>
              <a:rPr lang="it-IT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condizioni abilitanti </a:t>
            </a: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per l’accesso alle risorse della Politica di coesione 2021-2027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A2D928-3BB7-4475-AD8A-71275ACF7BEB}"/>
              </a:ext>
            </a:extLst>
          </p:cNvPr>
          <p:cNvSpPr txBox="1"/>
          <p:nvPr/>
        </p:nvSpPr>
        <p:spPr>
          <a:xfrm>
            <a:off x="9982201" y="6581003"/>
            <a:ext cx="581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49507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1228166" y="227622"/>
            <a:ext cx="9120241" cy="66050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it-IT" sz="3733" dirty="0">
                <a:solidFill>
                  <a:srgbClr val="008000"/>
                </a:solidFill>
                <a:latin typeface="Helvetica Light"/>
              </a:rPr>
              <a:t>Programmazione 2021-2027 (2/2)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345C77E3-E845-4641-977C-6949CDC736B4}"/>
              </a:ext>
            </a:extLst>
          </p:cNvPr>
          <p:cNvSpPr txBox="1">
            <a:spLocks/>
          </p:cNvSpPr>
          <p:nvPr/>
        </p:nvSpPr>
        <p:spPr>
          <a:xfrm>
            <a:off x="1228166" y="1067013"/>
            <a:ext cx="10040199" cy="582176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Con DGR n. 4275/2021 sono stati approvati i documenti “</a:t>
            </a:r>
            <a:r>
              <a:rPr lang="it-IT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Principali sfide e priorità per l’utilizzo del Fondo Sociale Europeo Plus (FSE+) 2021-2027” e “Principali sfide e priorità per l’utilizzo del Fondo Europeo di Sviluppo Regionale 2021-2027</a:t>
            </a: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” per l’avvio del negoziato informale con la Commissione Europea</a:t>
            </a:r>
          </a:p>
          <a:p>
            <a:pPr marL="380990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it-IT" sz="20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380990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A conclusione del negoziato finanziario con il Governo per l’assegnazione delle risorse FESR e FSE+ 2021-2027 alle Regioni italiane, è stato approvato il riparto preliminare dei </a:t>
            </a:r>
            <a:r>
              <a:rPr lang="it-IT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piani finanziari dei futuri due Programmi regionali </a:t>
            </a: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(DGR n. 5106/2021) che destina: </a:t>
            </a:r>
          </a:p>
          <a:p>
            <a:pPr marL="990575" lvl="1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800.000.000 di euro di risorse UE al FESR </a:t>
            </a: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(2.000.000.000,00 euro compreso cofinanziamento nazionale)</a:t>
            </a:r>
          </a:p>
          <a:p>
            <a:pPr marL="990575" lvl="1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602.942.794 di euro di risorse UE al FSE+ </a:t>
            </a: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</a:rPr>
              <a:t>(1.507.356.985,00 di euro compreso cofinanziamento nazionale). </a:t>
            </a:r>
          </a:p>
          <a:p>
            <a:pPr algn="just">
              <a:spcBef>
                <a:spcPts val="0"/>
              </a:spcBef>
              <a:buClr>
                <a:srgbClr val="00B050"/>
              </a:buClr>
            </a:pPr>
            <a:endParaRPr lang="it-IT" sz="20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380990" indent="-380990" algn="just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it-IT" sz="20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0" lvl="1" algn="just">
              <a:spcBef>
                <a:spcPts val="0"/>
              </a:spcBef>
            </a:pPr>
            <a:endParaRPr lang="it-IT" sz="2000" i="1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380990" lvl="1" indent="-38099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A2D928-3BB7-4475-AD8A-71275ACF7BEB}"/>
              </a:ext>
            </a:extLst>
          </p:cNvPr>
          <p:cNvSpPr txBox="1"/>
          <p:nvPr/>
        </p:nvSpPr>
        <p:spPr>
          <a:xfrm>
            <a:off x="9982201" y="6581003"/>
            <a:ext cx="581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98702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eck 12">
            <a:extLst>
              <a:ext uri="{FF2B5EF4-FFF2-40B4-BE49-F238E27FC236}">
                <a16:creationId xmlns:a16="http://schemas.microsoft.com/office/drawing/2014/main" id="{FAA2A4B3-4699-4483-82E7-58085BD06295}"/>
              </a:ext>
            </a:extLst>
          </p:cNvPr>
          <p:cNvSpPr/>
          <p:nvPr/>
        </p:nvSpPr>
        <p:spPr bwMode="auto">
          <a:xfrm>
            <a:off x="761159" y="1692686"/>
            <a:ext cx="11268019" cy="4530623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de-DE" kern="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1E3EC1-9118-4FD1-8A72-E967573CED4F}"/>
              </a:ext>
            </a:extLst>
          </p:cNvPr>
          <p:cNvGrpSpPr/>
          <p:nvPr/>
        </p:nvGrpSpPr>
        <p:grpSpPr>
          <a:xfrm>
            <a:off x="832725" y="1737236"/>
            <a:ext cx="5618592" cy="1323439"/>
            <a:chOff x="832725" y="1737234"/>
            <a:chExt cx="5618592" cy="1323438"/>
          </a:xfrm>
        </p:grpSpPr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347AD97-5C60-4619-99E2-EF19739512D9}"/>
                </a:ext>
              </a:extLst>
            </p:cNvPr>
            <p:cNvSpPr>
              <a:spLocks/>
            </p:cNvSpPr>
            <p:nvPr/>
          </p:nvSpPr>
          <p:spPr bwMode="gray">
            <a:xfrm>
              <a:off x="832725" y="1786953"/>
              <a:ext cx="3357318" cy="1224000"/>
            </a:xfrm>
            <a:custGeom>
              <a:avLst/>
              <a:gdLst>
                <a:gd name="T0" fmla="*/ 1028 w 1028"/>
                <a:gd name="T1" fmla="*/ 0 h 420"/>
                <a:gd name="T2" fmla="*/ 118 w 1028"/>
                <a:gd name="T3" fmla="*/ 0 h 420"/>
                <a:gd name="T4" fmla="*/ 72 w 1028"/>
                <a:gd name="T5" fmla="*/ 0 h 420"/>
                <a:gd name="T6" fmla="*/ 0 w 1028"/>
                <a:gd name="T7" fmla="*/ 52 h 420"/>
                <a:gd name="T8" fmla="*/ 0 w 1028"/>
                <a:gd name="T9" fmla="*/ 99 h 420"/>
                <a:gd name="T10" fmla="*/ 51 w 1028"/>
                <a:gd name="T11" fmla="*/ 99 h 420"/>
                <a:gd name="T12" fmla="*/ 51 w 1028"/>
                <a:gd name="T13" fmla="*/ 420 h 420"/>
                <a:gd name="T14" fmla="*/ 1028 w 1028"/>
                <a:gd name="T15" fmla="*/ 420 h 420"/>
                <a:gd name="T16" fmla="*/ 1028 w 1028"/>
                <a:gd name="T17" fmla="*/ 0 h 420"/>
                <a:gd name="connsiteX0" fmla="*/ 11634 w 11634"/>
                <a:gd name="connsiteY0" fmla="*/ 0 h 10000"/>
                <a:gd name="connsiteX1" fmla="*/ 1148 w 11634"/>
                <a:gd name="connsiteY1" fmla="*/ 0 h 10000"/>
                <a:gd name="connsiteX2" fmla="*/ 700 w 11634"/>
                <a:gd name="connsiteY2" fmla="*/ 0 h 10000"/>
                <a:gd name="connsiteX3" fmla="*/ 0 w 11634"/>
                <a:gd name="connsiteY3" fmla="*/ 1238 h 10000"/>
                <a:gd name="connsiteX4" fmla="*/ 0 w 11634"/>
                <a:gd name="connsiteY4" fmla="*/ 2357 h 10000"/>
                <a:gd name="connsiteX5" fmla="*/ 496 w 11634"/>
                <a:gd name="connsiteY5" fmla="*/ 2357 h 10000"/>
                <a:gd name="connsiteX6" fmla="*/ 496 w 11634"/>
                <a:gd name="connsiteY6" fmla="*/ 10000 h 10000"/>
                <a:gd name="connsiteX7" fmla="*/ 10000 w 11634"/>
                <a:gd name="connsiteY7" fmla="*/ 10000 h 10000"/>
                <a:gd name="connsiteX8" fmla="*/ 11634 w 11634"/>
                <a:gd name="connsiteY8" fmla="*/ 0 h 10000"/>
                <a:gd name="connsiteX0" fmla="*/ 11634 w 11634"/>
                <a:gd name="connsiteY0" fmla="*/ 0 h 10000"/>
                <a:gd name="connsiteX1" fmla="*/ 1148 w 11634"/>
                <a:gd name="connsiteY1" fmla="*/ 0 h 10000"/>
                <a:gd name="connsiteX2" fmla="*/ 700 w 11634"/>
                <a:gd name="connsiteY2" fmla="*/ 0 h 10000"/>
                <a:gd name="connsiteX3" fmla="*/ 0 w 11634"/>
                <a:gd name="connsiteY3" fmla="*/ 1238 h 10000"/>
                <a:gd name="connsiteX4" fmla="*/ 0 w 11634"/>
                <a:gd name="connsiteY4" fmla="*/ 2357 h 10000"/>
                <a:gd name="connsiteX5" fmla="*/ 496 w 11634"/>
                <a:gd name="connsiteY5" fmla="*/ 2357 h 10000"/>
                <a:gd name="connsiteX6" fmla="*/ 496 w 11634"/>
                <a:gd name="connsiteY6" fmla="*/ 10000 h 10000"/>
                <a:gd name="connsiteX7" fmla="*/ 11634 w 11634"/>
                <a:gd name="connsiteY7" fmla="*/ 9929 h 10000"/>
                <a:gd name="connsiteX8" fmla="*/ 11634 w 11634"/>
                <a:gd name="connsiteY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4" h="10000">
                  <a:moveTo>
                    <a:pt x="11634" y="0"/>
                  </a:moveTo>
                  <a:lnTo>
                    <a:pt x="1148" y="0"/>
                  </a:lnTo>
                  <a:lnTo>
                    <a:pt x="700" y="0"/>
                  </a:lnTo>
                  <a:cubicBezTo>
                    <a:pt x="603" y="667"/>
                    <a:pt x="486" y="1238"/>
                    <a:pt x="0" y="1238"/>
                  </a:cubicBezTo>
                  <a:lnTo>
                    <a:pt x="0" y="2357"/>
                  </a:lnTo>
                  <a:lnTo>
                    <a:pt x="496" y="2357"/>
                  </a:lnTo>
                  <a:lnTo>
                    <a:pt x="496" y="10000"/>
                  </a:lnTo>
                  <a:lnTo>
                    <a:pt x="11634" y="9929"/>
                  </a:lnTo>
                  <a:lnTo>
                    <a:pt x="11634" y="0"/>
                  </a:lnTo>
                  <a:close/>
                </a:path>
              </a:pathLst>
            </a:custGeom>
            <a:solidFill>
              <a:srgbClr val="D9D9D9"/>
            </a:solidFill>
            <a:ln>
              <a:solidFill>
                <a:srgbClr val="12994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E83E48-9221-4E65-AE63-3D30F508AD02}"/>
                </a:ext>
              </a:extLst>
            </p:cNvPr>
            <p:cNvSpPr/>
            <p:nvPr/>
          </p:nvSpPr>
          <p:spPr>
            <a:xfrm>
              <a:off x="1306961" y="1768953"/>
              <a:ext cx="3600000" cy="126000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endParaRPr lang="it-IT" kern="0">
                <a:solidFill>
                  <a:srgbClr val="808080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id="{D9D38059-EE26-4BC8-B2AF-FBDD1CE35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5317" y="1737234"/>
              <a:ext cx="5076000" cy="132343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wrap="square" anchor="ctr">
              <a:spAutoFit/>
            </a:bodyPr>
            <a:lstStyle>
              <a:lvl1pPr marL="171450" indent="-1714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eaLnBrk="1" hangingPunct="1"/>
              <a:r>
                <a:rPr lang="it-IT" sz="1600" dirty="0">
                  <a:solidFill>
                    <a:srgbClr val="008341"/>
                  </a:solidFill>
                  <a:latin typeface="+mn-lt"/>
                </a:rPr>
                <a:t>Il </a:t>
              </a:r>
              <a:r>
                <a:rPr lang="it-IT" sz="1600" b="1" dirty="0">
                  <a:solidFill>
                    <a:srgbClr val="008341"/>
                  </a:solidFill>
                  <a:latin typeface="+mn-lt"/>
                </a:rPr>
                <a:t>CONSOLIDAMENTO DELLA COMPETITIVITÀ E DELL’ATTRATTIVITÀ DEL SISTEMA LOMBARDO</a:t>
              </a:r>
              <a:r>
                <a:rPr lang="it-IT" sz="1600" dirty="0">
                  <a:solidFill>
                    <a:srgbClr val="008341"/>
                  </a:solidFill>
                  <a:latin typeface="+mn-lt"/>
                </a:rPr>
                <a:t>, mettendo al centro la ricerca e l’innovazione come ambiti preminenti per il rafforzamento ed il rilancio dei sistemi economici (OP1)</a:t>
              </a:r>
              <a:endParaRPr lang="it-IT" sz="1600" dirty="0">
                <a:solidFill>
                  <a:srgbClr val="008341"/>
                </a:solidFill>
                <a:latin typeface="+mn-lt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7D8289-3563-4462-9FF5-05CFC598F8C7}"/>
              </a:ext>
            </a:extLst>
          </p:cNvPr>
          <p:cNvGrpSpPr/>
          <p:nvPr/>
        </p:nvGrpSpPr>
        <p:grpSpPr>
          <a:xfrm>
            <a:off x="1289925" y="3195442"/>
            <a:ext cx="5618592" cy="1323439"/>
            <a:chOff x="832725" y="3236816"/>
            <a:chExt cx="5618592" cy="1323438"/>
          </a:xfrm>
        </p:grpSpPr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F39729E-8545-41B8-9739-32D38E2C348C}"/>
                </a:ext>
              </a:extLst>
            </p:cNvPr>
            <p:cNvSpPr>
              <a:spLocks/>
            </p:cNvSpPr>
            <p:nvPr/>
          </p:nvSpPr>
          <p:spPr bwMode="gray">
            <a:xfrm>
              <a:off x="832725" y="3286535"/>
              <a:ext cx="3322164" cy="1224000"/>
            </a:xfrm>
            <a:custGeom>
              <a:avLst/>
              <a:gdLst>
                <a:gd name="T0" fmla="*/ 93 w 1069"/>
                <a:gd name="T1" fmla="*/ 0 h 428"/>
                <a:gd name="T2" fmla="*/ 93 w 1069"/>
                <a:gd name="T3" fmla="*/ 1 h 428"/>
                <a:gd name="T4" fmla="*/ 0 w 1069"/>
                <a:gd name="T5" fmla="*/ 107 h 428"/>
                <a:gd name="T6" fmla="*/ 0 w 1069"/>
                <a:gd name="T7" fmla="*/ 148 h 428"/>
                <a:gd name="T8" fmla="*/ 63 w 1069"/>
                <a:gd name="T9" fmla="*/ 148 h 428"/>
                <a:gd name="T10" fmla="*/ 63 w 1069"/>
                <a:gd name="T11" fmla="*/ 103 h 428"/>
                <a:gd name="T12" fmla="*/ 93 w 1069"/>
                <a:gd name="T13" fmla="*/ 61 h 428"/>
                <a:gd name="T14" fmla="*/ 97 w 1069"/>
                <a:gd name="T15" fmla="*/ 61 h 428"/>
                <a:gd name="T16" fmla="*/ 131 w 1069"/>
                <a:gd name="T17" fmla="*/ 109 h 428"/>
                <a:gd name="T18" fmla="*/ 93 w 1069"/>
                <a:gd name="T19" fmla="*/ 210 h 428"/>
                <a:gd name="T20" fmla="*/ 0 w 1069"/>
                <a:gd name="T21" fmla="*/ 376 h 428"/>
                <a:gd name="T22" fmla="*/ 0 w 1069"/>
                <a:gd name="T23" fmla="*/ 428 h 428"/>
                <a:gd name="T24" fmla="*/ 192 w 1069"/>
                <a:gd name="T25" fmla="*/ 428 h 428"/>
                <a:gd name="T26" fmla="*/ 192 w 1069"/>
                <a:gd name="T27" fmla="*/ 428 h 428"/>
                <a:gd name="T28" fmla="*/ 1069 w 1069"/>
                <a:gd name="T29" fmla="*/ 428 h 428"/>
                <a:gd name="T30" fmla="*/ 1069 w 1069"/>
                <a:gd name="T31" fmla="*/ 0 h 428"/>
                <a:gd name="T32" fmla="*/ 93 w 1069"/>
                <a:gd name="T33" fmla="*/ 0 h 428"/>
                <a:gd name="connsiteX0" fmla="*/ 870 w 11232"/>
                <a:gd name="connsiteY0" fmla="*/ 0 h 10000"/>
                <a:gd name="connsiteX1" fmla="*/ 870 w 11232"/>
                <a:gd name="connsiteY1" fmla="*/ 23 h 10000"/>
                <a:gd name="connsiteX2" fmla="*/ 0 w 11232"/>
                <a:gd name="connsiteY2" fmla="*/ 2500 h 10000"/>
                <a:gd name="connsiteX3" fmla="*/ 0 w 11232"/>
                <a:gd name="connsiteY3" fmla="*/ 3458 h 10000"/>
                <a:gd name="connsiteX4" fmla="*/ 589 w 11232"/>
                <a:gd name="connsiteY4" fmla="*/ 3458 h 10000"/>
                <a:gd name="connsiteX5" fmla="*/ 589 w 11232"/>
                <a:gd name="connsiteY5" fmla="*/ 2407 h 10000"/>
                <a:gd name="connsiteX6" fmla="*/ 870 w 11232"/>
                <a:gd name="connsiteY6" fmla="*/ 1425 h 10000"/>
                <a:gd name="connsiteX7" fmla="*/ 907 w 11232"/>
                <a:gd name="connsiteY7" fmla="*/ 1425 h 10000"/>
                <a:gd name="connsiteX8" fmla="*/ 1225 w 11232"/>
                <a:gd name="connsiteY8" fmla="*/ 2547 h 10000"/>
                <a:gd name="connsiteX9" fmla="*/ 870 w 11232"/>
                <a:gd name="connsiteY9" fmla="*/ 4907 h 10000"/>
                <a:gd name="connsiteX10" fmla="*/ 0 w 11232"/>
                <a:gd name="connsiteY10" fmla="*/ 8785 h 10000"/>
                <a:gd name="connsiteX11" fmla="*/ 0 w 11232"/>
                <a:gd name="connsiteY11" fmla="*/ 10000 h 10000"/>
                <a:gd name="connsiteX12" fmla="*/ 1796 w 11232"/>
                <a:gd name="connsiteY12" fmla="*/ 10000 h 10000"/>
                <a:gd name="connsiteX13" fmla="*/ 1796 w 11232"/>
                <a:gd name="connsiteY13" fmla="*/ 10000 h 10000"/>
                <a:gd name="connsiteX14" fmla="*/ 10000 w 11232"/>
                <a:gd name="connsiteY14" fmla="*/ 10000 h 10000"/>
                <a:gd name="connsiteX15" fmla="*/ 11232 w 11232"/>
                <a:gd name="connsiteY15" fmla="*/ 0 h 10000"/>
                <a:gd name="connsiteX16" fmla="*/ 870 w 11232"/>
                <a:gd name="connsiteY16" fmla="*/ 0 h 10000"/>
                <a:gd name="connsiteX0" fmla="*/ 870 w 11232"/>
                <a:gd name="connsiteY0" fmla="*/ 0 h 10000"/>
                <a:gd name="connsiteX1" fmla="*/ 870 w 11232"/>
                <a:gd name="connsiteY1" fmla="*/ 23 h 10000"/>
                <a:gd name="connsiteX2" fmla="*/ 0 w 11232"/>
                <a:gd name="connsiteY2" fmla="*/ 2500 h 10000"/>
                <a:gd name="connsiteX3" fmla="*/ 0 w 11232"/>
                <a:gd name="connsiteY3" fmla="*/ 3458 h 10000"/>
                <a:gd name="connsiteX4" fmla="*/ 589 w 11232"/>
                <a:gd name="connsiteY4" fmla="*/ 3458 h 10000"/>
                <a:gd name="connsiteX5" fmla="*/ 589 w 11232"/>
                <a:gd name="connsiteY5" fmla="*/ 2407 h 10000"/>
                <a:gd name="connsiteX6" fmla="*/ 870 w 11232"/>
                <a:gd name="connsiteY6" fmla="*/ 1425 h 10000"/>
                <a:gd name="connsiteX7" fmla="*/ 907 w 11232"/>
                <a:gd name="connsiteY7" fmla="*/ 1425 h 10000"/>
                <a:gd name="connsiteX8" fmla="*/ 1225 w 11232"/>
                <a:gd name="connsiteY8" fmla="*/ 2547 h 10000"/>
                <a:gd name="connsiteX9" fmla="*/ 870 w 11232"/>
                <a:gd name="connsiteY9" fmla="*/ 4907 h 10000"/>
                <a:gd name="connsiteX10" fmla="*/ 0 w 11232"/>
                <a:gd name="connsiteY10" fmla="*/ 8785 h 10000"/>
                <a:gd name="connsiteX11" fmla="*/ 0 w 11232"/>
                <a:gd name="connsiteY11" fmla="*/ 10000 h 10000"/>
                <a:gd name="connsiteX12" fmla="*/ 1796 w 11232"/>
                <a:gd name="connsiteY12" fmla="*/ 10000 h 10000"/>
                <a:gd name="connsiteX13" fmla="*/ 1796 w 11232"/>
                <a:gd name="connsiteY13" fmla="*/ 10000 h 10000"/>
                <a:gd name="connsiteX14" fmla="*/ 11190 w 11232"/>
                <a:gd name="connsiteY14" fmla="*/ 10000 h 10000"/>
                <a:gd name="connsiteX15" fmla="*/ 11232 w 11232"/>
                <a:gd name="connsiteY15" fmla="*/ 0 h 10000"/>
                <a:gd name="connsiteX16" fmla="*/ 870 w 11232"/>
                <a:gd name="connsiteY16" fmla="*/ 0 h 10000"/>
                <a:gd name="connsiteX0" fmla="*/ 886 w 11232"/>
                <a:gd name="connsiteY0" fmla="*/ 0 h 10000"/>
                <a:gd name="connsiteX1" fmla="*/ 870 w 11232"/>
                <a:gd name="connsiteY1" fmla="*/ 23 h 10000"/>
                <a:gd name="connsiteX2" fmla="*/ 0 w 11232"/>
                <a:gd name="connsiteY2" fmla="*/ 2500 h 10000"/>
                <a:gd name="connsiteX3" fmla="*/ 0 w 11232"/>
                <a:gd name="connsiteY3" fmla="*/ 3458 h 10000"/>
                <a:gd name="connsiteX4" fmla="*/ 589 w 11232"/>
                <a:gd name="connsiteY4" fmla="*/ 3458 h 10000"/>
                <a:gd name="connsiteX5" fmla="*/ 589 w 11232"/>
                <a:gd name="connsiteY5" fmla="*/ 2407 h 10000"/>
                <a:gd name="connsiteX6" fmla="*/ 870 w 11232"/>
                <a:gd name="connsiteY6" fmla="*/ 1425 h 10000"/>
                <a:gd name="connsiteX7" fmla="*/ 907 w 11232"/>
                <a:gd name="connsiteY7" fmla="*/ 1425 h 10000"/>
                <a:gd name="connsiteX8" fmla="*/ 1225 w 11232"/>
                <a:gd name="connsiteY8" fmla="*/ 2547 h 10000"/>
                <a:gd name="connsiteX9" fmla="*/ 870 w 11232"/>
                <a:gd name="connsiteY9" fmla="*/ 4907 h 10000"/>
                <a:gd name="connsiteX10" fmla="*/ 0 w 11232"/>
                <a:gd name="connsiteY10" fmla="*/ 8785 h 10000"/>
                <a:gd name="connsiteX11" fmla="*/ 0 w 11232"/>
                <a:gd name="connsiteY11" fmla="*/ 10000 h 10000"/>
                <a:gd name="connsiteX12" fmla="*/ 1796 w 11232"/>
                <a:gd name="connsiteY12" fmla="*/ 10000 h 10000"/>
                <a:gd name="connsiteX13" fmla="*/ 1796 w 11232"/>
                <a:gd name="connsiteY13" fmla="*/ 10000 h 10000"/>
                <a:gd name="connsiteX14" fmla="*/ 11190 w 11232"/>
                <a:gd name="connsiteY14" fmla="*/ 10000 h 10000"/>
                <a:gd name="connsiteX15" fmla="*/ 11232 w 11232"/>
                <a:gd name="connsiteY15" fmla="*/ 0 h 10000"/>
                <a:gd name="connsiteX16" fmla="*/ 886 w 11232"/>
                <a:gd name="connsiteY16" fmla="*/ 0 h 10000"/>
                <a:gd name="connsiteX0" fmla="*/ 894 w 11232"/>
                <a:gd name="connsiteY0" fmla="*/ 0 h 10000"/>
                <a:gd name="connsiteX1" fmla="*/ 870 w 11232"/>
                <a:gd name="connsiteY1" fmla="*/ 23 h 10000"/>
                <a:gd name="connsiteX2" fmla="*/ 0 w 11232"/>
                <a:gd name="connsiteY2" fmla="*/ 2500 h 10000"/>
                <a:gd name="connsiteX3" fmla="*/ 0 w 11232"/>
                <a:gd name="connsiteY3" fmla="*/ 3458 h 10000"/>
                <a:gd name="connsiteX4" fmla="*/ 589 w 11232"/>
                <a:gd name="connsiteY4" fmla="*/ 3458 h 10000"/>
                <a:gd name="connsiteX5" fmla="*/ 589 w 11232"/>
                <a:gd name="connsiteY5" fmla="*/ 2407 h 10000"/>
                <a:gd name="connsiteX6" fmla="*/ 870 w 11232"/>
                <a:gd name="connsiteY6" fmla="*/ 1425 h 10000"/>
                <a:gd name="connsiteX7" fmla="*/ 907 w 11232"/>
                <a:gd name="connsiteY7" fmla="*/ 1425 h 10000"/>
                <a:gd name="connsiteX8" fmla="*/ 1225 w 11232"/>
                <a:gd name="connsiteY8" fmla="*/ 2547 h 10000"/>
                <a:gd name="connsiteX9" fmla="*/ 870 w 11232"/>
                <a:gd name="connsiteY9" fmla="*/ 4907 h 10000"/>
                <a:gd name="connsiteX10" fmla="*/ 0 w 11232"/>
                <a:gd name="connsiteY10" fmla="*/ 8785 h 10000"/>
                <a:gd name="connsiteX11" fmla="*/ 0 w 11232"/>
                <a:gd name="connsiteY11" fmla="*/ 10000 h 10000"/>
                <a:gd name="connsiteX12" fmla="*/ 1796 w 11232"/>
                <a:gd name="connsiteY12" fmla="*/ 10000 h 10000"/>
                <a:gd name="connsiteX13" fmla="*/ 1796 w 11232"/>
                <a:gd name="connsiteY13" fmla="*/ 10000 h 10000"/>
                <a:gd name="connsiteX14" fmla="*/ 11190 w 11232"/>
                <a:gd name="connsiteY14" fmla="*/ 10000 h 10000"/>
                <a:gd name="connsiteX15" fmla="*/ 11232 w 11232"/>
                <a:gd name="connsiteY15" fmla="*/ 0 h 10000"/>
                <a:gd name="connsiteX16" fmla="*/ 894 w 11232"/>
                <a:gd name="connsiteY16" fmla="*/ 0 h 10000"/>
                <a:gd name="connsiteX0" fmla="*/ 902 w 11232"/>
                <a:gd name="connsiteY0" fmla="*/ 0 h 10000"/>
                <a:gd name="connsiteX1" fmla="*/ 870 w 11232"/>
                <a:gd name="connsiteY1" fmla="*/ 23 h 10000"/>
                <a:gd name="connsiteX2" fmla="*/ 0 w 11232"/>
                <a:gd name="connsiteY2" fmla="*/ 2500 h 10000"/>
                <a:gd name="connsiteX3" fmla="*/ 0 w 11232"/>
                <a:gd name="connsiteY3" fmla="*/ 3458 h 10000"/>
                <a:gd name="connsiteX4" fmla="*/ 589 w 11232"/>
                <a:gd name="connsiteY4" fmla="*/ 3458 h 10000"/>
                <a:gd name="connsiteX5" fmla="*/ 589 w 11232"/>
                <a:gd name="connsiteY5" fmla="*/ 2407 h 10000"/>
                <a:gd name="connsiteX6" fmla="*/ 870 w 11232"/>
                <a:gd name="connsiteY6" fmla="*/ 1425 h 10000"/>
                <a:gd name="connsiteX7" fmla="*/ 907 w 11232"/>
                <a:gd name="connsiteY7" fmla="*/ 1425 h 10000"/>
                <a:gd name="connsiteX8" fmla="*/ 1225 w 11232"/>
                <a:gd name="connsiteY8" fmla="*/ 2547 h 10000"/>
                <a:gd name="connsiteX9" fmla="*/ 870 w 11232"/>
                <a:gd name="connsiteY9" fmla="*/ 4907 h 10000"/>
                <a:gd name="connsiteX10" fmla="*/ 0 w 11232"/>
                <a:gd name="connsiteY10" fmla="*/ 8785 h 10000"/>
                <a:gd name="connsiteX11" fmla="*/ 0 w 11232"/>
                <a:gd name="connsiteY11" fmla="*/ 10000 h 10000"/>
                <a:gd name="connsiteX12" fmla="*/ 1796 w 11232"/>
                <a:gd name="connsiteY12" fmla="*/ 10000 h 10000"/>
                <a:gd name="connsiteX13" fmla="*/ 1796 w 11232"/>
                <a:gd name="connsiteY13" fmla="*/ 10000 h 10000"/>
                <a:gd name="connsiteX14" fmla="*/ 11190 w 11232"/>
                <a:gd name="connsiteY14" fmla="*/ 10000 h 10000"/>
                <a:gd name="connsiteX15" fmla="*/ 11232 w 11232"/>
                <a:gd name="connsiteY15" fmla="*/ 0 h 10000"/>
                <a:gd name="connsiteX16" fmla="*/ 902 w 11232"/>
                <a:gd name="connsiteY1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32" h="10000">
                  <a:moveTo>
                    <a:pt x="902" y="0"/>
                  </a:moveTo>
                  <a:cubicBezTo>
                    <a:pt x="897" y="8"/>
                    <a:pt x="875" y="15"/>
                    <a:pt x="870" y="23"/>
                  </a:cubicBezTo>
                  <a:cubicBezTo>
                    <a:pt x="299" y="70"/>
                    <a:pt x="0" y="958"/>
                    <a:pt x="0" y="2500"/>
                  </a:cubicBezTo>
                  <a:lnTo>
                    <a:pt x="0" y="3458"/>
                  </a:lnTo>
                  <a:lnTo>
                    <a:pt x="589" y="3458"/>
                  </a:lnTo>
                  <a:lnTo>
                    <a:pt x="589" y="2407"/>
                  </a:lnTo>
                  <a:cubicBezTo>
                    <a:pt x="589" y="1729"/>
                    <a:pt x="692" y="1449"/>
                    <a:pt x="870" y="1425"/>
                  </a:cubicBezTo>
                  <a:lnTo>
                    <a:pt x="907" y="1425"/>
                  </a:lnTo>
                  <a:cubicBezTo>
                    <a:pt x="1104" y="1425"/>
                    <a:pt x="1225" y="1659"/>
                    <a:pt x="1225" y="2547"/>
                  </a:cubicBezTo>
                  <a:cubicBezTo>
                    <a:pt x="1225" y="3575"/>
                    <a:pt x="1076" y="4276"/>
                    <a:pt x="870" y="4907"/>
                  </a:cubicBezTo>
                  <a:cubicBezTo>
                    <a:pt x="505" y="6051"/>
                    <a:pt x="0" y="6916"/>
                    <a:pt x="0" y="8785"/>
                  </a:cubicBezTo>
                  <a:lnTo>
                    <a:pt x="0" y="10000"/>
                  </a:lnTo>
                  <a:lnTo>
                    <a:pt x="1796" y="10000"/>
                  </a:lnTo>
                  <a:lnTo>
                    <a:pt x="1796" y="10000"/>
                  </a:lnTo>
                  <a:lnTo>
                    <a:pt x="11190" y="10000"/>
                  </a:lnTo>
                  <a:cubicBezTo>
                    <a:pt x="11204" y="6667"/>
                    <a:pt x="11218" y="3333"/>
                    <a:pt x="11232" y="0"/>
                  </a:cubicBezTo>
                  <a:lnTo>
                    <a:pt x="902" y="0"/>
                  </a:lnTo>
                  <a:close/>
                </a:path>
              </a:pathLst>
            </a:custGeom>
            <a:solidFill>
              <a:srgbClr val="D9D9D9"/>
            </a:solidFill>
            <a:ln w="25400" cap="flat" cmpd="sng" algn="ctr">
              <a:solidFill>
                <a:srgbClr val="12994A"/>
              </a:solidFill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58A044F-6901-4D1D-AD6C-3AE78B33F506}"/>
                </a:ext>
              </a:extLst>
            </p:cNvPr>
            <p:cNvSpPr/>
            <p:nvPr/>
          </p:nvSpPr>
          <p:spPr>
            <a:xfrm>
              <a:off x="1306961" y="3268535"/>
              <a:ext cx="3600000" cy="126000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endParaRPr lang="it-IT" sz="1400" kern="0" dirty="0">
                <a:solidFill>
                  <a:srgbClr val="808080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41" name="TextBox 9">
              <a:extLst>
                <a:ext uri="{FF2B5EF4-FFF2-40B4-BE49-F238E27FC236}">
                  <a16:creationId xmlns:a16="http://schemas.microsoft.com/office/drawing/2014/main" id="{8E0BFDC9-0765-4BC7-B45A-5486F4392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5317" y="3236816"/>
              <a:ext cx="5076000" cy="132343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wrap="square" anchor="ctr">
              <a:spAutoFit/>
            </a:bodyPr>
            <a:lstStyle>
              <a:lvl1pPr marL="171450" indent="-1714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eaLnBrk="1" hangingPunct="1"/>
              <a:r>
                <a:rPr lang="it-IT" sz="1600" dirty="0">
                  <a:solidFill>
                    <a:srgbClr val="008341"/>
                  </a:solidFill>
                  <a:latin typeface="+mn-lt"/>
                </a:rPr>
                <a:t>La </a:t>
              </a:r>
              <a:r>
                <a:rPr lang="it-IT" sz="1600" b="1" dirty="0">
                  <a:solidFill>
                    <a:srgbClr val="008341"/>
                  </a:solidFill>
                  <a:latin typeface="+mn-lt"/>
                </a:rPr>
                <a:t>TRANSIZIONE VERSO UN MODELLO DI SVILUPPO E DI CRESCITA SOSTENIBILI</a:t>
              </a:r>
              <a:r>
                <a:rPr lang="it-IT" sz="1600" dirty="0">
                  <a:solidFill>
                    <a:srgbClr val="008341"/>
                  </a:solidFill>
                  <a:latin typeface="+mn-lt"/>
                </a:rPr>
                <a:t>, promuovendo un utilizzo consapevole delle risorse ambientali e territoriali, economiche, sociali che ne garantisca la riproducibilità nel tempo (OP 2)</a:t>
              </a:r>
              <a:endParaRPr lang="it-IT" sz="1600" dirty="0">
                <a:solidFill>
                  <a:srgbClr val="008341"/>
                </a:solidFill>
                <a:latin typeface="+mn-lt"/>
                <a:cs typeface="Calibri" panose="020F050202020403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7EE03EA-5C9B-4D2F-8F4E-E00E976A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58" y="499183"/>
            <a:ext cx="11166919" cy="419088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TRE SFIDE PER LA PROGRAMMAZIONE EUROPEA 2021-2027 …</a:t>
            </a:r>
          </a:p>
        </p:txBody>
      </p:sp>
      <p:sp>
        <p:nvSpPr>
          <p:cNvPr id="48" name="Rechteck 13">
            <a:extLst>
              <a:ext uri="{FF2B5EF4-FFF2-40B4-BE49-F238E27FC236}">
                <a16:creationId xmlns:a16="http://schemas.microsoft.com/office/drawing/2014/main" id="{C0C64D97-A747-493D-8CD6-C20CA9B3A085}"/>
              </a:ext>
            </a:extLst>
          </p:cNvPr>
          <p:cNvSpPr/>
          <p:nvPr/>
        </p:nvSpPr>
        <p:spPr bwMode="auto">
          <a:xfrm>
            <a:off x="7459943" y="1612382"/>
            <a:ext cx="3009940" cy="4610927"/>
          </a:xfrm>
          <a:prstGeom prst="rect">
            <a:avLst/>
          </a:prstGeom>
          <a:solidFill>
            <a:srgbClr val="00B050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de-DE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89E1556E-5F4B-4C2F-8237-F7349E692EDC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7919064" y="-459128"/>
            <a:ext cx="2091691" cy="3009947"/>
          </a:xfrm>
          <a:custGeom>
            <a:avLst/>
            <a:gdLst>
              <a:gd name="connsiteX0" fmla="*/ 0 w 1744741"/>
              <a:gd name="connsiteY0" fmla="*/ 0 h 1431732"/>
              <a:gd name="connsiteX1" fmla="*/ 1744741 w 1744741"/>
              <a:gd name="connsiteY1" fmla="*/ 0 h 1431732"/>
              <a:gd name="connsiteX2" fmla="*/ 1744741 w 1744741"/>
              <a:gd name="connsiteY2" fmla="*/ 1431732 h 1431732"/>
              <a:gd name="connsiteX3" fmla="*/ 0 w 1744741"/>
              <a:gd name="connsiteY3" fmla="*/ 1431732 h 1431732"/>
              <a:gd name="connsiteX4" fmla="*/ 0 w 1744741"/>
              <a:gd name="connsiteY4" fmla="*/ 0 h 1431732"/>
              <a:gd name="connsiteX0" fmla="*/ 0 w 1744741"/>
              <a:gd name="connsiteY0" fmla="*/ 0 h 1431732"/>
              <a:gd name="connsiteX1" fmla="*/ 1744741 w 1744741"/>
              <a:gd name="connsiteY1" fmla="*/ 0 h 1431732"/>
              <a:gd name="connsiteX2" fmla="*/ 1742535 w 1744741"/>
              <a:gd name="connsiteY2" fmla="*/ 741873 h 1431732"/>
              <a:gd name="connsiteX3" fmla="*/ 1744741 w 1744741"/>
              <a:gd name="connsiteY3" fmla="*/ 1431732 h 1431732"/>
              <a:gd name="connsiteX4" fmla="*/ 0 w 1744741"/>
              <a:gd name="connsiteY4" fmla="*/ 1431732 h 1431732"/>
              <a:gd name="connsiteX5" fmla="*/ 0 w 1744741"/>
              <a:gd name="connsiteY5" fmla="*/ 0 h 1431732"/>
              <a:gd name="connsiteX0" fmla="*/ 0 w 2165232"/>
              <a:gd name="connsiteY0" fmla="*/ 0 h 1431732"/>
              <a:gd name="connsiteX1" fmla="*/ 1744741 w 2165232"/>
              <a:gd name="connsiteY1" fmla="*/ 0 h 1431732"/>
              <a:gd name="connsiteX2" fmla="*/ 2165232 w 2165232"/>
              <a:gd name="connsiteY2" fmla="*/ 733247 h 1431732"/>
              <a:gd name="connsiteX3" fmla="*/ 1744741 w 2165232"/>
              <a:gd name="connsiteY3" fmla="*/ 1431732 h 1431732"/>
              <a:gd name="connsiteX4" fmla="*/ 0 w 2165232"/>
              <a:gd name="connsiteY4" fmla="*/ 1431732 h 1431732"/>
              <a:gd name="connsiteX5" fmla="*/ 0 w 2165232"/>
              <a:gd name="connsiteY5" fmla="*/ 0 h 1431732"/>
              <a:gd name="connsiteX0" fmla="*/ 0 w 2165232"/>
              <a:gd name="connsiteY0" fmla="*/ 0 h 1431732"/>
              <a:gd name="connsiteX1" fmla="*/ 1744741 w 2165232"/>
              <a:gd name="connsiteY1" fmla="*/ 0 h 1431732"/>
              <a:gd name="connsiteX2" fmla="*/ 2165232 w 2165232"/>
              <a:gd name="connsiteY2" fmla="*/ 733247 h 1431732"/>
              <a:gd name="connsiteX3" fmla="*/ 1744741 w 2165232"/>
              <a:gd name="connsiteY3" fmla="*/ 1431732 h 1431732"/>
              <a:gd name="connsiteX4" fmla="*/ 0 w 2165232"/>
              <a:gd name="connsiteY4" fmla="*/ 1431732 h 1431732"/>
              <a:gd name="connsiteX5" fmla="*/ 0 w 2165232"/>
              <a:gd name="connsiteY5" fmla="*/ 0 h 1431732"/>
              <a:gd name="connsiteX0" fmla="*/ 0 w 2165232"/>
              <a:gd name="connsiteY0" fmla="*/ 0 h 1431732"/>
              <a:gd name="connsiteX1" fmla="*/ 1744741 w 2165232"/>
              <a:gd name="connsiteY1" fmla="*/ 0 h 1431732"/>
              <a:gd name="connsiteX2" fmla="*/ 2165232 w 2165232"/>
              <a:gd name="connsiteY2" fmla="*/ 733247 h 1431732"/>
              <a:gd name="connsiteX3" fmla="*/ 1744741 w 2165232"/>
              <a:gd name="connsiteY3" fmla="*/ 1431732 h 1431732"/>
              <a:gd name="connsiteX4" fmla="*/ 0 w 2165232"/>
              <a:gd name="connsiteY4" fmla="*/ 1431732 h 1431732"/>
              <a:gd name="connsiteX5" fmla="*/ 0 w 2165232"/>
              <a:gd name="connsiteY5" fmla="*/ 0 h 1431732"/>
              <a:gd name="connsiteX0" fmla="*/ 0 w 2165232"/>
              <a:gd name="connsiteY0" fmla="*/ 8 h 1431740"/>
              <a:gd name="connsiteX1" fmla="*/ 1744741 w 2165232"/>
              <a:gd name="connsiteY1" fmla="*/ 8 h 1431740"/>
              <a:gd name="connsiteX2" fmla="*/ 2165232 w 2165232"/>
              <a:gd name="connsiteY2" fmla="*/ 733255 h 1431740"/>
              <a:gd name="connsiteX3" fmla="*/ 1744741 w 2165232"/>
              <a:gd name="connsiteY3" fmla="*/ 1431740 h 1431740"/>
              <a:gd name="connsiteX4" fmla="*/ 0 w 2165232"/>
              <a:gd name="connsiteY4" fmla="*/ 1431740 h 1431740"/>
              <a:gd name="connsiteX5" fmla="*/ 0 w 2165232"/>
              <a:gd name="connsiteY5" fmla="*/ 8 h 1431740"/>
              <a:gd name="connsiteX0" fmla="*/ 0 w 2165232"/>
              <a:gd name="connsiteY0" fmla="*/ 8 h 1431749"/>
              <a:gd name="connsiteX1" fmla="*/ 1744741 w 2165232"/>
              <a:gd name="connsiteY1" fmla="*/ 8 h 1431749"/>
              <a:gd name="connsiteX2" fmla="*/ 2165232 w 2165232"/>
              <a:gd name="connsiteY2" fmla="*/ 733255 h 1431749"/>
              <a:gd name="connsiteX3" fmla="*/ 1744741 w 2165232"/>
              <a:gd name="connsiteY3" fmla="*/ 1431740 h 1431749"/>
              <a:gd name="connsiteX4" fmla="*/ 0 w 2165232"/>
              <a:gd name="connsiteY4" fmla="*/ 1431740 h 1431749"/>
              <a:gd name="connsiteX5" fmla="*/ 0 w 2165232"/>
              <a:gd name="connsiteY5" fmla="*/ 8 h 143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5232" h="1431749">
                <a:moveTo>
                  <a:pt x="0" y="8"/>
                </a:moveTo>
                <a:lnTo>
                  <a:pt x="1744741" y="8"/>
                </a:lnTo>
                <a:cubicBezTo>
                  <a:pt x="1752632" y="-2867"/>
                  <a:pt x="2165967" y="736130"/>
                  <a:pt x="2165232" y="733255"/>
                </a:cubicBezTo>
                <a:cubicBezTo>
                  <a:pt x="2148714" y="730295"/>
                  <a:pt x="1752633" y="1434700"/>
                  <a:pt x="1744741" y="1431740"/>
                </a:cubicBezTo>
                <a:lnTo>
                  <a:pt x="0" y="1431740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ffectLst/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it-IT" sz="2000" b="1" dirty="0">
                <a:solidFill>
                  <a:srgbClr val="008341"/>
                </a:solidFill>
              </a:rPr>
              <a:t>LE SFIDE ATTUANO UNA STRATEGIA UNITARIA ED INTEGRATA ED INTERCETTANO TUTTI I FONDI E GLI OBIETTIVI DI POLICY</a:t>
            </a:r>
            <a:endParaRPr lang="de-DE" sz="2000" kern="0" dirty="0">
              <a:solidFill>
                <a:srgbClr val="008341"/>
              </a:solidFill>
              <a:latin typeface="Arial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85020EC-FE39-4124-807A-60FE7F086FE0}"/>
              </a:ext>
            </a:extLst>
          </p:cNvPr>
          <p:cNvCxnSpPr>
            <a:cxnSpLocks/>
          </p:cNvCxnSpPr>
          <p:nvPr/>
        </p:nvCxnSpPr>
        <p:spPr>
          <a:xfrm>
            <a:off x="11043304" y="1737360"/>
            <a:ext cx="0" cy="4337357"/>
          </a:xfrm>
          <a:prstGeom prst="line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E9936241-2364-4D6D-9563-61E74579F691}"/>
              </a:ext>
            </a:extLst>
          </p:cNvPr>
          <p:cNvSpPr>
            <a:spLocks noChangeAspect="1"/>
          </p:cNvSpPr>
          <p:nvPr/>
        </p:nvSpPr>
        <p:spPr>
          <a:xfrm flipH="1">
            <a:off x="8979703" y="4288255"/>
            <a:ext cx="629036" cy="62741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pPr algn="ctr"/>
            <a:r>
              <a:rPr lang="it-IT" dirty="0">
                <a:solidFill>
                  <a:srgbClr val="F0F8FA"/>
                </a:solidFill>
              </a:rPr>
              <a:t>OP 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7DD39C3-2784-44F9-B747-F2137137DF95}"/>
              </a:ext>
            </a:extLst>
          </p:cNvPr>
          <p:cNvSpPr>
            <a:spLocks noChangeAspect="1"/>
          </p:cNvSpPr>
          <p:nvPr/>
        </p:nvSpPr>
        <p:spPr>
          <a:xfrm flipH="1">
            <a:off x="8204693" y="3089920"/>
            <a:ext cx="629036" cy="62741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pPr algn="ctr"/>
            <a:r>
              <a:rPr lang="it-IT" dirty="0">
                <a:solidFill>
                  <a:srgbClr val="F0F8FA"/>
                </a:solidFill>
              </a:rPr>
              <a:t>OP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242782-9961-4A88-9EE6-D9BC63186EE5}"/>
              </a:ext>
            </a:extLst>
          </p:cNvPr>
          <p:cNvSpPr/>
          <p:nvPr/>
        </p:nvSpPr>
        <p:spPr>
          <a:xfrm>
            <a:off x="7819565" y="2400301"/>
            <a:ext cx="2327299" cy="322326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4C7F4F2-659E-4E2D-A0DA-ECBDBA44E26A}"/>
              </a:ext>
            </a:extLst>
          </p:cNvPr>
          <p:cNvSpPr>
            <a:spLocks noChangeAspect="1"/>
          </p:cNvSpPr>
          <p:nvPr/>
        </p:nvSpPr>
        <p:spPr>
          <a:xfrm flipH="1">
            <a:off x="7734941" y="2192233"/>
            <a:ext cx="629036" cy="62741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pPr algn="ctr"/>
            <a:r>
              <a:rPr lang="it-IT" dirty="0">
                <a:solidFill>
                  <a:srgbClr val="F0F8FA"/>
                </a:solidFill>
              </a:rPr>
              <a:t>OP 1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BC46EFB-FBBA-4C8A-8A0D-D2AFDCB2FE5C}"/>
              </a:ext>
            </a:extLst>
          </p:cNvPr>
          <p:cNvSpPr>
            <a:spLocks noChangeAspect="1"/>
          </p:cNvSpPr>
          <p:nvPr/>
        </p:nvSpPr>
        <p:spPr>
          <a:xfrm flipH="1">
            <a:off x="9337775" y="2192234"/>
            <a:ext cx="900000" cy="897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pPr algn="ctr"/>
            <a:r>
              <a:rPr lang="it-IT" dirty="0">
                <a:solidFill>
                  <a:srgbClr val="F0F8FA"/>
                </a:solidFill>
              </a:rPr>
              <a:t>FESR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F9DE46E-A3D7-423D-8802-52EC22241E57}"/>
              </a:ext>
            </a:extLst>
          </p:cNvPr>
          <p:cNvSpPr>
            <a:spLocks noChangeAspect="1"/>
          </p:cNvSpPr>
          <p:nvPr/>
        </p:nvSpPr>
        <p:spPr>
          <a:xfrm flipH="1">
            <a:off x="7734940" y="4976105"/>
            <a:ext cx="900000" cy="897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pPr algn="ctr"/>
            <a:r>
              <a:rPr lang="it-IT" dirty="0">
                <a:solidFill>
                  <a:srgbClr val="F0F8FA"/>
                </a:solidFill>
              </a:rPr>
              <a:t>FSE+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1DB63C-59A9-40EA-A037-D62D14B0A3C4}"/>
              </a:ext>
            </a:extLst>
          </p:cNvPr>
          <p:cNvGrpSpPr/>
          <p:nvPr/>
        </p:nvGrpSpPr>
        <p:grpSpPr>
          <a:xfrm>
            <a:off x="1747125" y="4653647"/>
            <a:ext cx="5618592" cy="1569660"/>
            <a:chOff x="832725" y="4653646"/>
            <a:chExt cx="5618592" cy="1569660"/>
          </a:xfrm>
        </p:grpSpPr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1BEC5759-57BF-4F11-9542-9E0F5237D3A8}"/>
                </a:ext>
              </a:extLst>
            </p:cNvPr>
            <p:cNvSpPr>
              <a:spLocks/>
            </p:cNvSpPr>
            <p:nvPr/>
          </p:nvSpPr>
          <p:spPr bwMode="gray">
            <a:xfrm>
              <a:off x="832725" y="4826477"/>
              <a:ext cx="3370710" cy="1224000"/>
            </a:xfrm>
            <a:custGeom>
              <a:avLst/>
              <a:gdLst>
                <a:gd name="T0" fmla="*/ 1073 w 1073"/>
                <a:gd name="T1" fmla="*/ 0 h 431"/>
                <a:gd name="T2" fmla="*/ 86 w 1073"/>
                <a:gd name="T3" fmla="*/ 0 h 431"/>
                <a:gd name="T4" fmla="*/ 0 w 1073"/>
                <a:gd name="T5" fmla="*/ 106 h 431"/>
                <a:gd name="T6" fmla="*/ 0 w 1073"/>
                <a:gd name="T7" fmla="*/ 129 h 431"/>
                <a:gd name="T8" fmla="*/ 63 w 1073"/>
                <a:gd name="T9" fmla="*/ 129 h 431"/>
                <a:gd name="T10" fmla="*/ 63 w 1073"/>
                <a:gd name="T11" fmla="*/ 101 h 431"/>
                <a:gd name="T12" fmla="*/ 89 w 1073"/>
                <a:gd name="T13" fmla="*/ 60 h 431"/>
                <a:gd name="T14" fmla="*/ 97 w 1073"/>
                <a:gd name="T15" fmla="*/ 60 h 431"/>
                <a:gd name="T16" fmla="*/ 132 w 1073"/>
                <a:gd name="T17" fmla="*/ 108 h 431"/>
                <a:gd name="T18" fmla="*/ 132 w 1073"/>
                <a:gd name="T19" fmla="*/ 132 h 431"/>
                <a:gd name="T20" fmla="*/ 92 w 1073"/>
                <a:gd name="T21" fmla="*/ 176 h 431"/>
                <a:gd name="T22" fmla="*/ 89 w 1073"/>
                <a:gd name="T23" fmla="*/ 176 h 431"/>
                <a:gd name="T24" fmla="*/ 66 w 1073"/>
                <a:gd name="T25" fmla="*/ 176 h 431"/>
                <a:gd name="T26" fmla="*/ 66 w 1073"/>
                <a:gd name="T27" fmla="*/ 237 h 431"/>
                <a:gd name="T28" fmla="*/ 88 w 1073"/>
                <a:gd name="T29" fmla="*/ 237 h 431"/>
                <a:gd name="T30" fmla="*/ 89 w 1073"/>
                <a:gd name="T31" fmla="*/ 237 h 431"/>
                <a:gd name="T32" fmla="*/ 132 w 1073"/>
                <a:gd name="T33" fmla="*/ 290 h 431"/>
                <a:gd name="T34" fmla="*/ 132 w 1073"/>
                <a:gd name="T35" fmla="*/ 324 h 431"/>
                <a:gd name="T36" fmla="*/ 97 w 1073"/>
                <a:gd name="T37" fmla="*/ 371 h 431"/>
                <a:gd name="T38" fmla="*/ 89 w 1073"/>
                <a:gd name="T39" fmla="*/ 371 h 431"/>
                <a:gd name="T40" fmla="*/ 63 w 1073"/>
                <a:gd name="T41" fmla="*/ 330 h 431"/>
                <a:gd name="T42" fmla="*/ 63 w 1073"/>
                <a:gd name="T43" fmla="*/ 290 h 431"/>
                <a:gd name="T44" fmla="*/ 0 w 1073"/>
                <a:gd name="T45" fmla="*/ 290 h 431"/>
                <a:gd name="T46" fmla="*/ 0 w 1073"/>
                <a:gd name="T47" fmla="*/ 326 h 431"/>
                <a:gd name="T48" fmla="*/ 85 w 1073"/>
                <a:gd name="T49" fmla="*/ 431 h 431"/>
                <a:gd name="T50" fmla="*/ 1073 w 1073"/>
                <a:gd name="T51" fmla="*/ 431 h 431"/>
                <a:gd name="T52" fmla="*/ 1073 w 1073"/>
                <a:gd name="T53" fmla="*/ 0 h 431"/>
                <a:gd name="connsiteX0" fmla="*/ 11192 w 11192"/>
                <a:gd name="connsiteY0" fmla="*/ 0 h 10000"/>
                <a:gd name="connsiteX1" fmla="*/ 801 w 11192"/>
                <a:gd name="connsiteY1" fmla="*/ 0 h 10000"/>
                <a:gd name="connsiteX2" fmla="*/ 0 w 11192"/>
                <a:gd name="connsiteY2" fmla="*/ 2459 h 10000"/>
                <a:gd name="connsiteX3" fmla="*/ 0 w 11192"/>
                <a:gd name="connsiteY3" fmla="*/ 2993 h 10000"/>
                <a:gd name="connsiteX4" fmla="*/ 587 w 11192"/>
                <a:gd name="connsiteY4" fmla="*/ 2993 h 10000"/>
                <a:gd name="connsiteX5" fmla="*/ 587 w 11192"/>
                <a:gd name="connsiteY5" fmla="*/ 2343 h 10000"/>
                <a:gd name="connsiteX6" fmla="*/ 829 w 11192"/>
                <a:gd name="connsiteY6" fmla="*/ 1392 h 10000"/>
                <a:gd name="connsiteX7" fmla="*/ 904 w 11192"/>
                <a:gd name="connsiteY7" fmla="*/ 1392 h 10000"/>
                <a:gd name="connsiteX8" fmla="*/ 1230 w 11192"/>
                <a:gd name="connsiteY8" fmla="*/ 2506 h 10000"/>
                <a:gd name="connsiteX9" fmla="*/ 1230 w 11192"/>
                <a:gd name="connsiteY9" fmla="*/ 3063 h 10000"/>
                <a:gd name="connsiteX10" fmla="*/ 857 w 11192"/>
                <a:gd name="connsiteY10" fmla="*/ 4084 h 10000"/>
                <a:gd name="connsiteX11" fmla="*/ 829 w 11192"/>
                <a:gd name="connsiteY11" fmla="*/ 4084 h 10000"/>
                <a:gd name="connsiteX12" fmla="*/ 615 w 11192"/>
                <a:gd name="connsiteY12" fmla="*/ 4084 h 10000"/>
                <a:gd name="connsiteX13" fmla="*/ 615 w 11192"/>
                <a:gd name="connsiteY13" fmla="*/ 5499 h 10000"/>
                <a:gd name="connsiteX14" fmla="*/ 820 w 11192"/>
                <a:gd name="connsiteY14" fmla="*/ 5499 h 10000"/>
                <a:gd name="connsiteX15" fmla="*/ 829 w 11192"/>
                <a:gd name="connsiteY15" fmla="*/ 5499 h 10000"/>
                <a:gd name="connsiteX16" fmla="*/ 1230 w 11192"/>
                <a:gd name="connsiteY16" fmla="*/ 6729 h 10000"/>
                <a:gd name="connsiteX17" fmla="*/ 1230 w 11192"/>
                <a:gd name="connsiteY17" fmla="*/ 7517 h 10000"/>
                <a:gd name="connsiteX18" fmla="*/ 904 w 11192"/>
                <a:gd name="connsiteY18" fmla="*/ 8608 h 10000"/>
                <a:gd name="connsiteX19" fmla="*/ 829 w 11192"/>
                <a:gd name="connsiteY19" fmla="*/ 8608 h 10000"/>
                <a:gd name="connsiteX20" fmla="*/ 587 w 11192"/>
                <a:gd name="connsiteY20" fmla="*/ 7657 h 10000"/>
                <a:gd name="connsiteX21" fmla="*/ 587 w 11192"/>
                <a:gd name="connsiteY21" fmla="*/ 6729 h 10000"/>
                <a:gd name="connsiteX22" fmla="*/ 0 w 11192"/>
                <a:gd name="connsiteY22" fmla="*/ 6729 h 10000"/>
                <a:gd name="connsiteX23" fmla="*/ 0 w 11192"/>
                <a:gd name="connsiteY23" fmla="*/ 7564 h 10000"/>
                <a:gd name="connsiteX24" fmla="*/ 792 w 11192"/>
                <a:gd name="connsiteY24" fmla="*/ 10000 h 10000"/>
                <a:gd name="connsiteX25" fmla="*/ 10000 w 11192"/>
                <a:gd name="connsiteY25" fmla="*/ 10000 h 10000"/>
                <a:gd name="connsiteX26" fmla="*/ 11192 w 11192"/>
                <a:gd name="connsiteY26" fmla="*/ 0 h 10000"/>
                <a:gd name="connsiteX0" fmla="*/ 11192 w 11192"/>
                <a:gd name="connsiteY0" fmla="*/ 0 h 10000"/>
                <a:gd name="connsiteX1" fmla="*/ 801 w 11192"/>
                <a:gd name="connsiteY1" fmla="*/ 0 h 10000"/>
                <a:gd name="connsiteX2" fmla="*/ 0 w 11192"/>
                <a:gd name="connsiteY2" fmla="*/ 2459 h 10000"/>
                <a:gd name="connsiteX3" fmla="*/ 0 w 11192"/>
                <a:gd name="connsiteY3" fmla="*/ 2993 h 10000"/>
                <a:gd name="connsiteX4" fmla="*/ 587 w 11192"/>
                <a:gd name="connsiteY4" fmla="*/ 2993 h 10000"/>
                <a:gd name="connsiteX5" fmla="*/ 587 w 11192"/>
                <a:gd name="connsiteY5" fmla="*/ 2343 h 10000"/>
                <a:gd name="connsiteX6" fmla="*/ 829 w 11192"/>
                <a:gd name="connsiteY6" fmla="*/ 1392 h 10000"/>
                <a:gd name="connsiteX7" fmla="*/ 904 w 11192"/>
                <a:gd name="connsiteY7" fmla="*/ 1392 h 10000"/>
                <a:gd name="connsiteX8" fmla="*/ 1230 w 11192"/>
                <a:gd name="connsiteY8" fmla="*/ 2506 h 10000"/>
                <a:gd name="connsiteX9" fmla="*/ 1230 w 11192"/>
                <a:gd name="connsiteY9" fmla="*/ 3063 h 10000"/>
                <a:gd name="connsiteX10" fmla="*/ 857 w 11192"/>
                <a:gd name="connsiteY10" fmla="*/ 4084 h 10000"/>
                <a:gd name="connsiteX11" fmla="*/ 829 w 11192"/>
                <a:gd name="connsiteY11" fmla="*/ 4084 h 10000"/>
                <a:gd name="connsiteX12" fmla="*/ 615 w 11192"/>
                <a:gd name="connsiteY12" fmla="*/ 4084 h 10000"/>
                <a:gd name="connsiteX13" fmla="*/ 615 w 11192"/>
                <a:gd name="connsiteY13" fmla="*/ 5499 h 10000"/>
                <a:gd name="connsiteX14" fmla="*/ 820 w 11192"/>
                <a:gd name="connsiteY14" fmla="*/ 5499 h 10000"/>
                <a:gd name="connsiteX15" fmla="*/ 829 w 11192"/>
                <a:gd name="connsiteY15" fmla="*/ 5499 h 10000"/>
                <a:gd name="connsiteX16" fmla="*/ 1230 w 11192"/>
                <a:gd name="connsiteY16" fmla="*/ 6729 h 10000"/>
                <a:gd name="connsiteX17" fmla="*/ 1230 w 11192"/>
                <a:gd name="connsiteY17" fmla="*/ 7517 h 10000"/>
                <a:gd name="connsiteX18" fmla="*/ 904 w 11192"/>
                <a:gd name="connsiteY18" fmla="*/ 8608 h 10000"/>
                <a:gd name="connsiteX19" fmla="*/ 829 w 11192"/>
                <a:gd name="connsiteY19" fmla="*/ 8608 h 10000"/>
                <a:gd name="connsiteX20" fmla="*/ 587 w 11192"/>
                <a:gd name="connsiteY20" fmla="*/ 7657 h 10000"/>
                <a:gd name="connsiteX21" fmla="*/ 587 w 11192"/>
                <a:gd name="connsiteY21" fmla="*/ 6729 h 10000"/>
                <a:gd name="connsiteX22" fmla="*/ 0 w 11192"/>
                <a:gd name="connsiteY22" fmla="*/ 6729 h 10000"/>
                <a:gd name="connsiteX23" fmla="*/ 0 w 11192"/>
                <a:gd name="connsiteY23" fmla="*/ 7564 h 10000"/>
                <a:gd name="connsiteX24" fmla="*/ 792 w 11192"/>
                <a:gd name="connsiteY24" fmla="*/ 10000 h 10000"/>
                <a:gd name="connsiteX25" fmla="*/ 11150 w 11192"/>
                <a:gd name="connsiteY25" fmla="*/ 10000 h 10000"/>
                <a:gd name="connsiteX26" fmla="*/ 11192 w 11192"/>
                <a:gd name="connsiteY2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92" h="10000">
                  <a:moveTo>
                    <a:pt x="11192" y="0"/>
                  </a:moveTo>
                  <a:lnTo>
                    <a:pt x="801" y="0"/>
                  </a:lnTo>
                  <a:cubicBezTo>
                    <a:pt x="280" y="116"/>
                    <a:pt x="0" y="998"/>
                    <a:pt x="0" y="2459"/>
                  </a:cubicBezTo>
                  <a:lnTo>
                    <a:pt x="0" y="2993"/>
                  </a:lnTo>
                  <a:lnTo>
                    <a:pt x="587" y="2993"/>
                  </a:lnTo>
                  <a:lnTo>
                    <a:pt x="587" y="2343"/>
                  </a:lnTo>
                  <a:cubicBezTo>
                    <a:pt x="587" y="1740"/>
                    <a:pt x="680" y="1462"/>
                    <a:pt x="829" y="1392"/>
                  </a:cubicBezTo>
                  <a:lnTo>
                    <a:pt x="904" y="1392"/>
                  </a:lnTo>
                  <a:cubicBezTo>
                    <a:pt x="1100" y="1392"/>
                    <a:pt x="1230" y="1624"/>
                    <a:pt x="1230" y="2506"/>
                  </a:cubicBezTo>
                  <a:lnTo>
                    <a:pt x="1230" y="3063"/>
                  </a:lnTo>
                  <a:cubicBezTo>
                    <a:pt x="1230" y="3828"/>
                    <a:pt x="1090" y="4084"/>
                    <a:pt x="857" y="4084"/>
                  </a:cubicBezTo>
                  <a:lnTo>
                    <a:pt x="829" y="4084"/>
                  </a:lnTo>
                  <a:lnTo>
                    <a:pt x="615" y="4084"/>
                  </a:lnTo>
                  <a:lnTo>
                    <a:pt x="615" y="5499"/>
                  </a:lnTo>
                  <a:lnTo>
                    <a:pt x="820" y="5499"/>
                  </a:lnTo>
                  <a:lnTo>
                    <a:pt x="829" y="5499"/>
                  </a:lnTo>
                  <a:cubicBezTo>
                    <a:pt x="1109" y="5499"/>
                    <a:pt x="1230" y="5847"/>
                    <a:pt x="1230" y="6729"/>
                  </a:cubicBezTo>
                  <a:lnTo>
                    <a:pt x="1230" y="7517"/>
                  </a:lnTo>
                  <a:cubicBezTo>
                    <a:pt x="1230" y="8376"/>
                    <a:pt x="1100" y="8608"/>
                    <a:pt x="904" y="8608"/>
                  </a:cubicBezTo>
                  <a:lnTo>
                    <a:pt x="829" y="8608"/>
                  </a:lnTo>
                  <a:cubicBezTo>
                    <a:pt x="680" y="8538"/>
                    <a:pt x="587" y="8260"/>
                    <a:pt x="587" y="7657"/>
                  </a:cubicBezTo>
                  <a:lnTo>
                    <a:pt x="587" y="6729"/>
                  </a:lnTo>
                  <a:lnTo>
                    <a:pt x="0" y="6729"/>
                  </a:lnTo>
                  <a:lnTo>
                    <a:pt x="0" y="7564"/>
                  </a:lnTo>
                  <a:cubicBezTo>
                    <a:pt x="0" y="9002"/>
                    <a:pt x="270" y="9884"/>
                    <a:pt x="792" y="10000"/>
                  </a:cubicBezTo>
                  <a:lnTo>
                    <a:pt x="11150" y="10000"/>
                  </a:lnTo>
                  <a:cubicBezTo>
                    <a:pt x="11164" y="6667"/>
                    <a:pt x="11178" y="3333"/>
                    <a:pt x="1119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solidFill>
                <a:srgbClr val="12994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23E50CE-8D24-448F-BABA-5502BCB7DC9A}"/>
                </a:ext>
              </a:extLst>
            </p:cNvPr>
            <p:cNvSpPr/>
            <p:nvPr/>
          </p:nvSpPr>
          <p:spPr>
            <a:xfrm>
              <a:off x="1306961" y="4808477"/>
              <a:ext cx="3600000" cy="126000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endParaRPr lang="it-IT" kern="0" dirty="0">
                <a:solidFill>
                  <a:srgbClr val="808080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64" name="TextBox 9">
              <a:extLst>
                <a:ext uri="{FF2B5EF4-FFF2-40B4-BE49-F238E27FC236}">
                  <a16:creationId xmlns:a16="http://schemas.microsoft.com/office/drawing/2014/main" id="{CF5A9169-2D61-4437-A4FA-85BEFC181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5317" y="4653646"/>
              <a:ext cx="5076000" cy="156966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wrap="square" anchor="ctr">
              <a:spAutoFit/>
            </a:bodyPr>
            <a:lstStyle>
              <a:lvl1pPr marL="171450" indent="-1714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eaLnBrk="1" hangingPunct="1"/>
              <a:r>
                <a:rPr lang="it-IT" sz="1600" b="1" dirty="0">
                  <a:solidFill>
                    <a:srgbClr val="008341"/>
                  </a:solidFill>
                  <a:latin typeface="+mn-lt"/>
                </a:rPr>
                <a:t>La PROMOZIONE DELL’UGUAGLIANZA E DELL’EQUITÀ PER I CITTADINI, </a:t>
              </a:r>
              <a:r>
                <a:rPr lang="it-IT" sz="1600" dirty="0">
                  <a:solidFill>
                    <a:srgbClr val="008341"/>
                  </a:solidFill>
                  <a:latin typeface="+mn-lt"/>
                </a:rPr>
                <a:t>agendo sul rafforzamento delle capabilities dei singoli (socioeconomiche, culturali, ecc.) e ampliandone la libertà potenziale, partendo dal riconoscimento che alcune condizioni di svantaggio personale non sono l’esito di volontà dei singoli (povertà, disabilità, ecc.) (OP 4)</a:t>
              </a:r>
              <a:endParaRPr lang="it-IT" sz="1600" dirty="0">
                <a:solidFill>
                  <a:srgbClr val="008341"/>
                </a:solidFill>
                <a:latin typeface="+mn-lt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95D0DE9F-ED44-40BB-B949-C8E8FFAAF5D7}"/>
              </a:ext>
            </a:extLst>
          </p:cNvPr>
          <p:cNvGrpSpPr/>
          <p:nvPr/>
        </p:nvGrpSpPr>
        <p:grpSpPr>
          <a:xfrm>
            <a:off x="9536241" y="5246374"/>
            <a:ext cx="774763" cy="627419"/>
            <a:chOff x="9536242" y="5246371"/>
            <a:chExt cx="774762" cy="62741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B778755-5709-4369-828D-32473F8F710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608739" y="5246371"/>
              <a:ext cx="629036" cy="627419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/>
              <a:endParaRPr lang="it-IT" dirty="0">
                <a:solidFill>
                  <a:srgbClr val="F0F8FA"/>
                </a:solidFill>
              </a:endParaRPr>
            </a:p>
          </p:txBody>
        </p:sp>
        <p:sp>
          <p:nvSpPr>
            <p:cNvPr id="4" name="Cerchio parziale 3">
              <a:extLst>
                <a:ext uri="{FF2B5EF4-FFF2-40B4-BE49-F238E27FC236}">
                  <a16:creationId xmlns:a16="http://schemas.microsoft.com/office/drawing/2014/main" id="{B57BE60A-B5CE-4369-B480-99CDCE3C28DE}"/>
                </a:ext>
              </a:extLst>
            </p:cNvPr>
            <p:cNvSpPr/>
            <p:nvPr/>
          </p:nvSpPr>
          <p:spPr>
            <a:xfrm>
              <a:off x="9643565" y="5274553"/>
              <a:ext cx="587925" cy="571054"/>
            </a:xfrm>
            <a:prstGeom prst="pie">
              <a:avLst>
                <a:gd name="adj1" fmla="val 5392926"/>
                <a:gd name="adj2" fmla="val 16200000"/>
              </a:avLst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535897EF-A788-4536-A709-CFEB6542483F}"/>
                </a:ext>
              </a:extLst>
            </p:cNvPr>
            <p:cNvSpPr txBox="1"/>
            <p:nvPr/>
          </p:nvSpPr>
          <p:spPr>
            <a:xfrm>
              <a:off x="9536242" y="5369435"/>
              <a:ext cx="774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OP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977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eck 12">
            <a:extLst>
              <a:ext uri="{FF2B5EF4-FFF2-40B4-BE49-F238E27FC236}">
                <a16:creationId xmlns:a16="http://schemas.microsoft.com/office/drawing/2014/main" id="{FAA2A4B3-4699-4483-82E7-58085BD06295}"/>
              </a:ext>
            </a:extLst>
          </p:cNvPr>
          <p:cNvSpPr/>
          <p:nvPr/>
        </p:nvSpPr>
        <p:spPr bwMode="auto">
          <a:xfrm>
            <a:off x="761159" y="1692686"/>
            <a:ext cx="11268019" cy="4530623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de-DE" kern="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1E3EC1-9118-4FD1-8A72-E967573CED4F}"/>
              </a:ext>
            </a:extLst>
          </p:cNvPr>
          <p:cNvGrpSpPr/>
          <p:nvPr/>
        </p:nvGrpSpPr>
        <p:grpSpPr>
          <a:xfrm>
            <a:off x="1276146" y="1767306"/>
            <a:ext cx="5610375" cy="1815882"/>
            <a:chOff x="1306961" y="1491011"/>
            <a:chExt cx="5144356" cy="181588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E83E48-9221-4E65-AE63-3D30F508AD02}"/>
                </a:ext>
              </a:extLst>
            </p:cNvPr>
            <p:cNvSpPr/>
            <p:nvPr/>
          </p:nvSpPr>
          <p:spPr>
            <a:xfrm>
              <a:off x="1306961" y="1768953"/>
              <a:ext cx="3600000" cy="126000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endParaRPr lang="it-IT" kern="0">
                <a:solidFill>
                  <a:srgbClr val="808080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id="{D9D38059-EE26-4BC8-B2AF-FBDD1CE35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5317" y="1491011"/>
              <a:ext cx="5076000" cy="181588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wrap="square" anchor="ctr">
              <a:spAutoFit/>
            </a:bodyPr>
            <a:lstStyle>
              <a:lvl1pPr marL="171450" indent="-1714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eaLnBrk="1" hangingPunct="1"/>
              <a:r>
                <a:rPr lang="it-IT" sz="1600" b="1" dirty="0">
                  <a:solidFill>
                    <a:srgbClr val="008341"/>
                  </a:solidFill>
                  <a:latin typeface="+mn-lt"/>
                </a:rPr>
                <a:t>SVILUPPO URBANO</a:t>
              </a:r>
            </a:p>
            <a:p>
              <a:pPr marL="0" indent="0" eaLnBrk="1" hangingPunct="1"/>
              <a:r>
                <a:rPr lang="it-IT" sz="1600" dirty="0">
                  <a:solidFill>
                    <a:srgbClr val="008341"/>
                  </a:solidFill>
                  <a:latin typeface="+mn-lt"/>
                </a:rPr>
                <a:t>Promuovere la </a:t>
              </a:r>
              <a:r>
                <a:rPr lang="it-IT" sz="1600" b="1" dirty="0">
                  <a:solidFill>
                    <a:srgbClr val="008341"/>
                  </a:solidFill>
                  <a:latin typeface="+mn-lt"/>
                </a:rPr>
                <a:t>rigenerazione di aree urbane</a:t>
              </a:r>
              <a:r>
                <a:rPr lang="it-IT" sz="1600" dirty="0">
                  <a:solidFill>
                    <a:srgbClr val="008341"/>
                  </a:solidFill>
                  <a:latin typeface="+mn-lt"/>
                </a:rPr>
                <a:t>, facendo leva sulla </a:t>
              </a:r>
              <a:r>
                <a:rPr lang="it-IT" sz="1600" b="1" dirty="0">
                  <a:solidFill>
                    <a:srgbClr val="008341"/>
                  </a:solidFill>
                  <a:latin typeface="+mn-lt"/>
                </a:rPr>
                <a:t>dimensione dell’abitare, della scuola e della qualità dei servizi socio-sanitari e socio-assistenziali</a:t>
              </a:r>
              <a:r>
                <a:rPr lang="it-IT" sz="1600" dirty="0">
                  <a:solidFill>
                    <a:srgbClr val="008341"/>
                  </a:solidFill>
                  <a:latin typeface="+mn-lt"/>
                </a:rPr>
                <a:t>, puntando all’inclusione sociale delle popolazioni più fragili (per età e povertà materiale ed immateriale), riducendo le disuguaglianze materiali ed immateriali e ponendo al centro le comunità locali (OP 5)</a:t>
              </a:r>
              <a:endParaRPr lang="it-IT" sz="1600" dirty="0">
                <a:solidFill>
                  <a:srgbClr val="008341"/>
                </a:solidFill>
                <a:latin typeface="+mn-lt"/>
                <a:cs typeface="Calibri" panose="020F050202020403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7EE03EA-5C9B-4D2F-8F4E-E00E976A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58" y="496307"/>
            <a:ext cx="11166919" cy="419088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… DA REALIZZARE ANCHE CON LE POLITICHE DI SVILUPPO TERRITORIALE</a:t>
            </a:r>
          </a:p>
        </p:txBody>
      </p:sp>
      <p:sp>
        <p:nvSpPr>
          <p:cNvPr id="48" name="Rechteck 13">
            <a:extLst>
              <a:ext uri="{FF2B5EF4-FFF2-40B4-BE49-F238E27FC236}">
                <a16:creationId xmlns:a16="http://schemas.microsoft.com/office/drawing/2014/main" id="{C0C64D97-A747-493D-8CD6-C20CA9B3A085}"/>
              </a:ext>
            </a:extLst>
          </p:cNvPr>
          <p:cNvSpPr/>
          <p:nvPr/>
        </p:nvSpPr>
        <p:spPr bwMode="auto">
          <a:xfrm>
            <a:off x="7459943" y="1692684"/>
            <a:ext cx="3009940" cy="4530624"/>
          </a:xfrm>
          <a:prstGeom prst="rect">
            <a:avLst/>
          </a:prstGeom>
          <a:solidFill>
            <a:srgbClr val="00B050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de-DE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85020EC-FE39-4124-807A-60FE7F086FE0}"/>
              </a:ext>
            </a:extLst>
          </p:cNvPr>
          <p:cNvCxnSpPr>
            <a:cxnSpLocks/>
          </p:cNvCxnSpPr>
          <p:nvPr/>
        </p:nvCxnSpPr>
        <p:spPr>
          <a:xfrm>
            <a:off x="11043304" y="1737360"/>
            <a:ext cx="0" cy="4337357"/>
          </a:xfrm>
          <a:prstGeom prst="line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E9936241-2364-4D6D-9563-61E74579F691}"/>
              </a:ext>
            </a:extLst>
          </p:cNvPr>
          <p:cNvSpPr>
            <a:spLocks noChangeAspect="1"/>
          </p:cNvSpPr>
          <p:nvPr/>
        </p:nvSpPr>
        <p:spPr>
          <a:xfrm flipH="1">
            <a:off x="9023257" y="4319820"/>
            <a:ext cx="629036" cy="62741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pPr algn="ctr"/>
            <a:r>
              <a:rPr lang="it-IT" dirty="0">
                <a:solidFill>
                  <a:srgbClr val="F0F8FA"/>
                </a:solidFill>
              </a:rPr>
              <a:t>OP 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7DD39C3-2784-44F9-B747-F2137137DF95}"/>
              </a:ext>
            </a:extLst>
          </p:cNvPr>
          <p:cNvSpPr>
            <a:spLocks noChangeAspect="1"/>
          </p:cNvSpPr>
          <p:nvPr/>
        </p:nvSpPr>
        <p:spPr>
          <a:xfrm flipH="1">
            <a:off x="8259535" y="3115291"/>
            <a:ext cx="629036" cy="62741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pPr algn="ctr"/>
            <a:r>
              <a:rPr lang="it-IT" dirty="0">
                <a:solidFill>
                  <a:srgbClr val="F0F8FA"/>
                </a:solidFill>
              </a:rPr>
              <a:t>OP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242782-9961-4A88-9EE6-D9BC63186EE5}"/>
              </a:ext>
            </a:extLst>
          </p:cNvPr>
          <p:cNvSpPr/>
          <p:nvPr/>
        </p:nvSpPr>
        <p:spPr>
          <a:xfrm>
            <a:off x="7819565" y="2400301"/>
            <a:ext cx="2327299" cy="322326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4C7F4F2-659E-4E2D-A0DA-ECBDBA44E26A}"/>
              </a:ext>
            </a:extLst>
          </p:cNvPr>
          <p:cNvSpPr>
            <a:spLocks noChangeAspect="1"/>
          </p:cNvSpPr>
          <p:nvPr/>
        </p:nvSpPr>
        <p:spPr>
          <a:xfrm flipH="1">
            <a:off x="7734941" y="2192233"/>
            <a:ext cx="629036" cy="62741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pPr algn="ctr"/>
            <a:r>
              <a:rPr lang="it-IT" dirty="0">
                <a:solidFill>
                  <a:srgbClr val="F0F8FA"/>
                </a:solidFill>
              </a:rPr>
              <a:t>OP 1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BC46EFB-FBBA-4C8A-8A0D-D2AFDCB2FE5C}"/>
              </a:ext>
            </a:extLst>
          </p:cNvPr>
          <p:cNvSpPr>
            <a:spLocks noChangeAspect="1"/>
          </p:cNvSpPr>
          <p:nvPr/>
        </p:nvSpPr>
        <p:spPr>
          <a:xfrm flipH="1">
            <a:off x="9337775" y="2192234"/>
            <a:ext cx="900000" cy="897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pPr algn="ctr"/>
            <a:r>
              <a:rPr lang="it-IT" dirty="0">
                <a:solidFill>
                  <a:srgbClr val="F0F8FA"/>
                </a:solidFill>
              </a:rPr>
              <a:t>FESR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F9DE46E-A3D7-423D-8802-52EC22241E57}"/>
              </a:ext>
            </a:extLst>
          </p:cNvPr>
          <p:cNvSpPr>
            <a:spLocks noChangeAspect="1"/>
          </p:cNvSpPr>
          <p:nvPr/>
        </p:nvSpPr>
        <p:spPr>
          <a:xfrm flipH="1">
            <a:off x="7734940" y="4976105"/>
            <a:ext cx="900000" cy="897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pPr algn="ctr"/>
            <a:r>
              <a:rPr lang="it-IT" dirty="0">
                <a:solidFill>
                  <a:srgbClr val="F0F8FA"/>
                </a:solidFill>
              </a:rPr>
              <a:t>FSE+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1DB63C-59A9-40EA-A037-D62D14B0A3C4}"/>
              </a:ext>
            </a:extLst>
          </p:cNvPr>
          <p:cNvGrpSpPr/>
          <p:nvPr/>
        </p:nvGrpSpPr>
        <p:grpSpPr>
          <a:xfrm>
            <a:off x="2172409" y="3649421"/>
            <a:ext cx="5136395" cy="2440949"/>
            <a:chOff x="1306961" y="3627528"/>
            <a:chExt cx="5136394" cy="244094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23E50CE-8D24-448F-BABA-5502BCB7DC9A}"/>
                </a:ext>
              </a:extLst>
            </p:cNvPr>
            <p:cNvSpPr/>
            <p:nvPr/>
          </p:nvSpPr>
          <p:spPr>
            <a:xfrm>
              <a:off x="1306961" y="4808477"/>
              <a:ext cx="3600000" cy="126000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endParaRPr lang="it-IT" kern="0" dirty="0">
                <a:solidFill>
                  <a:srgbClr val="808080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64" name="TextBox 9">
              <a:extLst>
                <a:ext uri="{FF2B5EF4-FFF2-40B4-BE49-F238E27FC236}">
                  <a16:creationId xmlns:a16="http://schemas.microsoft.com/office/drawing/2014/main" id="{CF5A9169-2D61-4437-A4FA-85BEFC181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356" y="3627528"/>
              <a:ext cx="5075999" cy="181588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wrap="square" anchor="ctr">
              <a:spAutoFit/>
            </a:bodyPr>
            <a:lstStyle>
              <a:lvl1pPr marL="171450" indent="-1714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eaLnBrk="1" hangingPunct="1"/>
              <a:r>
                <a:rPr lang="it-IT" sz="1600" b="1" dirty="0">
                  <a:solidFill>
                    <a:srgbClr val="008341"/>
                  </a:solidFill>
                  <a:latin typeface="+mn-lt"/>
                </a:rPr>
                <a:t>AREE INTERNE</a:t>
              </a:r>
            </a:p>
            <a:p>
              <a:pPr marL="0" indent="0" algn="just" eaLnBrk="1" hangingPunct="1"/>
              <a:r>
                <a:rPr lang="it-IT" sz="1600" dirty="0">
                  <a:solidFill>
                    <a:srgbClr val="008341"/>
                  </a:solidFill>
                  <a:latin typeface="+mn-lt"/>
                </a:rPr>
                <a:t>Superare la fragilità territoriale creando le </a:t>
              </a:r>
              <a:r>
                <a:rPr lang="it-IT" sz="1600" b="1" dirty="0">
                  <a:solidFill>
                    <a:srgbClr val="008341"/>
                  </a:solidFill>
                  <a:latin typeface="+mn-lt"/>
                </a:rPr>
                <a:t>condizioni per lo sviluppo </a:t>
              </a:r>
              <a:r>
                <a:rPr lang="it-IT" sz="1600" dirty="0">
                  <a:solidFill>
                    <a:srgbClr val="008341"/>
                  </a:solidFill>
                  <a:latin typeface="+mn-lt"/>
                </a:rPr>
                <a:t>partendo da un deciso </a:t>
              </a:r>
              <a:r>
                <a:rPr lang="it-IT" sz="1600" b="1" dirty="0">
                  <a:solidFill>
                    <a:srgbClr val="008341"/>
                  </a:solidFill>
                  <a:latin typeface="+mn-lt"/>
                </a:rPr>
                <a:t>rafforzamento dei servizi essenziali di cittadinanza</a:t>
              </a:r>
              <a:r>
                <a:rPr lang="it-IT" sz="1600" dirty="0">
                  <a:solidFill>
                    <a:srgbClr val="008341"/>
                  </a:solidFill>
                  <a:latin typeface="+mn-lt"/>
                </a:rPr>
                <a:t> (in primis sociosanitari, scuola, trasporto pubblico e connettività digitale) e stimolando iniziative supporto a dell’economia e della società (OP 5)</a:t>
              </a:r>
              <a:endParaRPr lang="it-IT" sz="1600" dirty="0">
                <a:solidFill>
                  <a:srgbClr val="008341"/>
                </a:solidFill>
                <a:latin typeface="+mn-lt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85B5E018-FD38-44B2-989D-F90788383A2B}"/>
              </a:ext>
            </a:extLst>
          </p:cNvPr>
          <p:cNvGrpSpPr/>
          <p:nvPr/>
        </p:nvGrpSpPr>
        <p:grpSpPr>
          <a:xfrm>
            <a:off x="9536241" y="5246374"/>
            <a:ext cx="774763" cy="627419"/>
            <a:chOff x="9536242" y="5246371"/>
            <a:chExt cx="774762" cy="627419"/>
          </a:xfrm>
        </p:grpSpPr>
        <p:sp>
          <p:nvSpPr>
            <p:cNvPr id="32" name="Oval 57">
              <a:extLst>
                <a:ext uri="{FF2B5EF4-FFF2-40B4-BE49-F238E27FC236}">
                  <a16:creationId xmlns:a16="http://schemas.microsoft.com/office/drawing/2014/main" id="{D9A31778-B78B-4F3C-84DC-AD47AF6798A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608739" y="5246371"/>
              <a:ext cx="629036" cy="627419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/>
              <a:endParaRPr lang="it-IT" dirty="0">
                <a:solidFill>
                  <a:srgbClr val="F0F8FA"/>
                </a:solidFill>
              </a:endParaRPr>
            </a:p>
          </p:txBody>
        </p:sp>
        <p:sp>
          <p:nvSpPr>
            <p:cNvPr id="33" name="Cerchio parziale 32">
              <a:extLst>
                <a:ext uri="{FF2B5EF4-FFF2-40B4-BE49-F238E27FC236}">
                  <a16:creationId xmlns:a16="http://schemas.microsoft.com/office/drawing/2014/main" id="{EEC6B4BF-E3B7-4D0F-A688-CAE25BE32C8E}"/>
                </a:ext>
              </a:extLst>
            </p:cNvPr>
            <p:cNvSpPr/>
            <p:nvPr/>
          </p:nvSpPr>
          <p:spPr>
            <a:xfrm>
              <a:off x="9643565" y="5274553"/>
              <a:ext cx="587925" cy="571054"/>
            </a:xfrm>
            <a:prstGeom prst="pie">
              <a:avLst>
                <a:gd name="adj1" fmla="val 5392926"/>
                <a:gd name="adj2" fmla="val 16200000"/>
              </a:avLst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85F3234A-8B21-4957-A60B-2F3BBD94A4B6}"/>
                </a:ext>
              </a:extLst>
            </p:cNvPr>
            <p:cNvSpPr txBox="1"/>
            <p:nvPr/>
          </p:nvSpPr>
          <p:spPr>
            <a:xfrm>
              <a:off x="9536242" y="5369435"/>
              <a:ext cx="774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OP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123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0">
            <a:extLst>
              <a:ext uri="{FF2B5EF4-FFF2-40B4-BE49-F238E27FC236}">
                <a16:creationId xmlns:a16="http://schemas.microsoft.com/office/drawing/2014/main" id="{BE47E1B0-8EF3-4401-88C1-B76CB8A1634D}"/>
              </a:ext>
            </a:extLst>
          </p:cNvPr>
          <p:cNvSpPr txBox="1"/>
          <p:nvPr/>
        </p:nvSpPr>
        <p:spPr>
          <a:xfrm>
            <a:off x="739374" y="2854787"/>
            <a:ext cx="10900789" cy="2432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noAutofit/>
          </a:bodyPr>
          <a:lstStyle/>
          <a:p>
            <a:pPr fontAlgn="b">
              <a:spcAft>
                <a:spcPts val="300"/>
              </a:spcAft>
            </a:pPr>
            <a:r>
              <a:rPr lang="it-IT" sz="1200" b="1" dirty="0">
                <a:latin typeface="Helvetica Light" pitchFamily="50" charset="0"/>
              </a:rPr>
              <a:t>OS a2) Permettere ai cittadini, alle imprese, agli organismi di ricerca</a:t>
            </a:r>
            <a:r>
              <a:rPr lang="it-IT" sz="1200" b="1" dirty="0">
                <a:solidFill>
                  <a:srgbClr val="FF0000"/>
                </a:solidFill>
                <a:latin typeface="Helvetica Light" pitchFamily="50" charset="0"/>
              </a:rPr>
              <a:t> </a:t>
            </a:r>
            <a:r>
              <a:rPr lang="it-IT" sz="1200" b="1" dirty="0">
                <a:latin typeface="Helvetica Light" pitchFamily="50" charset="0"/>
              </a:rPr>
              <a:t> e alle amministrazioni pubbliche di cogliere i vantaggi della digitalizzazione</a:t>
            </a:r>
            <a:endParaRPr lang="it-IT" sz="1200" dirty="0">
              <a:latin typeface="Helvetica Light" pitchFamily="50" charset="0"/>
            </a:endParaRP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a.2.1. Sostegno all’accelerazione del processo di trasformazione digitale dei servizi pubblici 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a.2.2. Sviluppo di una Infrastruttura regionale per l’analisi dei dati attraverso il ricorso all’Internet of </a:t>
            </a:r>
            <a:r>
              <a:rPr lang="it-IT" sz="1200" dirty="0" err="1">
                <a:latin typeface="Helvetica Light" pitchFamily="50" charset="0"/>
              </a:rPr>
              <a:t>Things</a:t>
            </a:r>
            <a:r>
              <a:rPr lang="it-IT" sz="1200" dirty="0">
                <a:latin typeface="Helvetica Light" pitchFamily="50" charset="0"/>
              </a:rPr>
              <a:t> (IOT) e ai Big Data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a.2.3. Sostegno all’accelerazione del processo di trasformazione digitale dei modelli di business </a:t>
            </a:r>
          </a:p>
          <a:p>
            <a:endParaRPr lang="it-IT" sz="1200" b="1" dirty="0">
              <a:latin typeface="Helvetica Light" pitchFamily="50" charset="0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D2E7A8DE-0FF2-4FC5-A1E1-F4326E087421}"/>
              </a:ext>
            </a:extLst>
          </p:cNvPr>
          <p:cNvSpPr txBox="1"/>
          <p:nvPr/>
        </p:nvSpPr>
        <p:spPr>
          <a:xfrm>
            <a:off x="739374" y="4193181"/>
            <a:ext cx="10943477" cy="2432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it-IT" sz="1200" b="1" dirty="0">
                <a:latin typeface="Helvetica Light" pitchFamily="50" charset="0"/>
              </a:rPr>
              <a:t>OS a3) Rafforzare la crescita sostenibile e la competitività e la creazione di posti di lavoro nelle PMI, anche mediante investimenti produttivi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a.3.1. Sostegno allo sviluppo dell’internazionalizzazione delle PMI lombarde ed all’attrazione di investimenti esteri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a.3.2. Sostegno all’accesso al credito 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a.3.3. Sostegno agli investimenti delle PMI 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a.3.4. Sostegno al rafforzamento delle reti e delle aggregazioni di imprese 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a.3.5. Sostegno al potenziamento della capacità attrattiva del territorio</a:t>
            </a:r>
          </a:p>
          <a:p>
            <a:endParaRPr lang="it-IT" sz="1200" b="1" dirty="0">
              <a:latin typeface="Helvetica Light" pitchFamily="50" charset="0"/>
            </a:endParaRP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53B558DF-EFAF-4F9A-84B1-F60A00746A9C}"/>
              </a:ext>
            </a:extLst>
          </p:cNvPr>
          <p:cNvSpPr txBox="1"/>
          <p:nvPr/>
        </p:nvSpPr>
        <p:spPr>
          <a:xfrm>
            <a:off x="739374" y="1345325"/>
            <a:ext cx="10900789" cy="2452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it-IT" sz="1200" b="1" dirty="0">
                <a:latin typeface="Helvetica Light" pitchFamily="50" charset="0"/>
              </a:rPr>
              <a:t>OS a1) Sviluppare e rafforzare le capacità di ricerca e di innovazione e l'introduzione di tecnologie avanzate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a.1.1. Sostegno agli investimenti in ricerca, sviluppo e innovazione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a.1.2. Sostegno al trasferimento tecnologico tra mondo della ricerca e delle imprese lombarde 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a.1.3. Sostegno all’attuazione di progetti complessi di ricerca, sviluppo e innovazione 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a.1.4. Sviluppo e tutela della capacità innovativa del sistema delle imprese 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a.1.5. Sostegno alle azioni di diffusione e consolidamento dell’approccio lombardo di Open Innovation negli ecosistemi dell’innovazione </a:t>
            </a:r>
          </a:p>
          <a:p>
            <a:endParaRPr lang="it-IT" sz="1200" b="1" dirty="0">
              <a:latin typeface="Helvetica Light" pitchFamily="50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652A976D-F778-49E1-8223-8B92019A2FA5}"/>
              </a:ext>
            </a:extLst>
          </p:cNvPr>
          <p:cNvSpPr txBox="1"/>
          <p:nvPr/>
        </p:nvSpPr>
        <p:spPr>
          <a:xfrm>
            <a:off x="739373" y="5851811"/>
            <a:ext cx="10931192" cy="27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noAutofit/>
          </a:bodyPr>
          <a:lstStyle/>
          <a:p>
            <a:pPr fontAlgn="b">
              <a:spcAft>
                <a:spcPts val="300"/>
              </a:spcAft>
            </a:pPr>
            <a:r>
              <a:rPr lang="it-IT" sz="1200" b="1" dirty="0">
                <a:latin typeface="Helvetica Light" pitchFamily="50" charset="0"/>
              </a:rPr>
              <a:t>OS a4) </a:t>
            </a:r>
            <a:r>
              <a:rPr lang="it-IT" sz="1200" b="1" dirty="0">
                <a:solidFill>
                  <a:srgbClr val="000000"/>
                </a:solidFill>
                <a:latin typeface="Helvetica Light" pitchFamily="50" charset="0"/>
              </a:rPr>
              <a:t>Sviluppare le competenze per la specializzazione intelligente, la transizione industriale e l’imprenditorialità</a:t>
            </a:r>
          </a:p>
          <a:p>
            <a:pPr fontAlgn="b">
              <a:spcAft>
                <a:spcPts val="300"/>
              </a:spcAft>
            </a:pPr>
            <a:r>
              <a:rPr lang="it-IT" sz="1200" dirty="0">
                <a:latin typeface="Helvetica Light" pitchFamily="50" charset="0"/>
              </a:rPr>
              <a:t>Azione a.4.1. </a:t>
            </a:r>
            <a:r>
              <a:rPr lang="it-IT" sz="1200" dirty="0">
                <a:solidFill>
                  <a:srgbClr val="000000"/>
                </a:solidFill>
                <a:latin typeface="Helvetica Light" pitchFamily="50" charset="0"/>
              </a:rPr>
              <a:t>Sostegno allo sviluppo delle competenze per la transizione industriale e la sostenibilità delle imprese</a:t>
            </a:r>
            <a:endParaRPr lang="it-IT" sz="1200" b="1" dirty="0">
              <a:latin typeface="Helvetica Light" pitchFamily="50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DE39EFD1-F012-419D-9F83-9E78BDE568BA}"/>
              </a:ext>
            </a:extLst>
          </p:cNvPr>
          <p:cNvSpPr txBox="1">
            <a:spLocks/>
          </p:cNvSpPr>
          <p:nvPr/>
        </p:nvSpPr>
        <p:spPr>
          <a:xfrm>
            <a:off x="739374" y="165080"/>
            <a:ext cx="10294897" cy="9106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solidFill>
                  <a:srgbClr val="008000"/>
                </a:solidFill>
                <a:latin typeface="Helvetica Light"/>
                <a:cs typeface="Helvetica Light"/>
              </a:rPr>
              <a:t>Programma FESR 2021-2027: obiettivi e azioni (1/3)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E16CC3A-45EC-443E-BEC8-BB40472FCE1F}"/>
              </a:ext>
            </a:extLst>
          </p:cNvPr>
          <p:cNvSpPr/>
          <p:nvPr/>
        </p:nvSpPr>
        <p:spPr>
          <a:xfrm>
            <a:off x="739374" y="920684"/>
            <a:ext cx="9936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u="sng" dirty="0">
                <a:latin typeface="Helvetica Light" pitchFamily="50" charset="0"/>
              </a:rPr>
              <a:t>OP1 «Un’Europa più competitiva e intelligente» – azioni per OS  </a:t>
            </a:r>
            <a:endParaRPr lang="it-IT" sz="2400" b="1" u="sng" dirty="0">
              <a:latin typeface="Helvetica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1206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0">
            <a:extLst>
              <a:ext uri="{FF2B5EF4-FFF2-40B4-BE49-F238E27FC236}">
                <a16:creationId xmlns:a16="http://schemas.microsoft.com/office/drawing/2014/main" id="{16395C9D-98E7-47FF-86C7-15ACB3DE0936}"/>
              </a:ext>
            </a:extLst>
          </p:cNvPr>
          <p:cNvSpPr txBox="1"/>
          <p:nvPr/>
        </p:nvSpPr>
        <p:spPr>
          <a:xfrm>
            <a:off x="661189" y="2189669"/>
            <a:ext cx="11040001" cy="2681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noAutofit/>
          </a:bodyPr>
          <a:lstStyle/>
          <a:p>
            <a:pPr fontAlgn="b">
              <a:spcAft>
                <a:spcPts val="300"/>
              </a:spcAft>
            </a:pPr>
            <a:r>
              <a:rPr lang="it-IT" sz="1200" b="1" dirty="0">
                <a:latin typeface="Helvetica Light" pitchFamily="50" charset="0"/>
              </a:rPr>
              <a:t>OS b2) </a:t>
            </a:r>
            <a:r>
              <a:rPr lang="it-IT" sz="1200" b="1" dirty="0">
                <a:solidFill>
                  <a:srgbClr val="000000"/>
                </a:solidFill>
                <a:latin typeface="Helvetica Light" pitchFamily="50" charset="0"/>
              </a:rPr>
              <a:t>Promuovere le energie rinnovabili</a:t>
            </a:r>
            <a:endParaRPr lang="it-IT" sz="1200" dirty="0">
              <a:latin typeface="Helvetica Light" pitchFamily="50" charset="0"/>
            </a:endParaRP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</a:t>
            </a:r>
            <a:r>
              <a:rPr lang="it-IT" sz="1200" dirty="0">
                <a:solidFill>
                  <a:srgbClr val="000000"/>
                </a:solidFill>
                <a:latin typeface="Helvetica Light" pitchFamily="50" charset="0"/>
              </a:rPr>
              <a:t>b.2.1. Incremento della produzione di energia da fonti rinnovabili</a:t>
            </a:r>
            <a:endParaRPr lang="it-IT" sz="1200" dirty="0">
              <a:latin typeface="Helvetica Light" pitchFamily="50" charset="0"/>
            </a:endParaRP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</a:t>
            </a:r>
            <a:r>
              <a:rPr lang="it-IT" sz="1200" dirty="0">
                <a:solidFill>
                  <a:srgbClr val="000000"/>
                </a:solidFill>
                <a:latin typeface="Helvetica Light" pitchFamily="50" charset="0"/>
              </a:rPr>
              <a:t>b.2.2. Sostegno alla diffusione delle comunità energetiche</a:t>
            </a:r>
            <a:endParaRPr lang="it-IT" sz="1200" b="1" dirty="0">
              <a:latin typeface="Helvetica Light" pitchFamily="50" charset="0"/>
            </a:endParaRPr>
          </a:p>
        </p:txBody>
      </p:sp>
      <p:sp>
        <p:nvSpPr>
          <p:cNvPr id="27" name="TextBox 30">
            <a:extLst>
              <a:ext uri="{FF2B5EF4-FFF2-40B4-BE49-F238E27FC236}">
                <a16:creationId xmlns:a16="http://schemas.microsoft.com/office/drawing/2014/main" id="{F05639E5-1A7C-4CA4-8DAB-401B4DEA97F5}"/>
              </a:ext>
            </a:extLst>
          </p:cNvPr>
          <p:cNvSpPr txBox="1"/>
          <p:nvPr/>
        </p:nvSpPr>
        <p:spPr>
          <a:xfrm>
            <a:off x="661189" y="3841035"/>
            <a:ext cx="11040001" cy="2681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noAutofit/>
          </a:bodyPr>
          <a:lstStyle/>
          <a:p>
            <a:pPr fontAlgn="b">
              <a:spcAft>
                <a:spcPts val="300"/>
              </a:spcAft>
            </a:pPr>
            <a:r>
              <a:rPr lang="it-IT" sz="1200" b="1" dirty="0">
                <a:latin typeface="Helvetica Light" pitchFamily="50" charset="0"/>
              </a:rPr>
              <a:t>OS b6) </a:t>
            </a:r>
            <a:r>
              <a:rPr lang="it-IT" sz="1200" b="1" dirty="0">
                <a:solidFill>
                  <a:srgbClr val="000000"/>
                </a:solidFill>
                <a:latin typeface="Helvetica Light" pitchFamily="50" charset="0"/>
              </a:rPr>
              <a:t>Promuovere la transizione verso un'economia circolare </a:t>
            </a:r>
            <a:r>
              <a:rPr lang="it-IT" sz="1200" b="1" dirty="0">
                <a:latin typeface="Helvetica Light" pitchFamily="50" charset="0"/>
              </a:rPr>
              <a:t>ed efficiente sotto il profilo delle risorse</a:t>
            </a:r>
            <a:endParaRPr lang="it-IT" sz="1200" dirty="0">
              <a:latin typeface="Helvetica Light" pitchFamily="50" charset="0"/>
            </a:endParaRP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</a:t>
            </a:r>
            <a:r>
              <a:rPr lang="it-IT" sz="1200" dirty="0">
                <a:solidFill>
                  <a:srgbClr val="000000"/>
                </a:solidFill>
                <a:latin typeface="Helvetica Light" pitchFamily="50" charset="0"/>
              </a:rPr>
              <a:t>b.6.1. Sostegno all’adozione di modelli di produzione sostenibile 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000000"/>
                </a:solidFill>
                <a:latin typeface="Helvetica Light" pitchFamily="50" charset="0"/>
              </a:rPr>
              <a:t>Azione b.6.2 . Sostegno ad azioni di simbiosi industriale, prevenzione produzione rifiuti, riciclaggio e riutilizzo per la chiusura del ciclo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endParaRPr lang="it-IT" sz="1200" dirty="0">
              <a:latin typeface="Helvetica Light" pitchFamily="50" charset="0"/>
            </a:endParaRPr>
          </a:p>
        </p:txBody>
      </p:sp>
      <p:sp>
        <p:nvSpPr>
          <p:cNvPr id="32" name="TextBox 35">
            <a:extLst>
              <a:ext uri="{FF2B5EF4-FFF2-40B4-BE49-F238E27FC236}">
                <a16:creationId xmlns:a16="http://schemas.microsoft.com/office/drawing/2014/main" id="{1E83A5E4-EAE7-467B-8927-F50C381FDE7F}"/>
              </a:ext>
            </a:extLst>
          </p:cNvPr>
          <p:cNvSpPr txBox="1"/>
          <p:nvPr/>
        </p:nvSpPr>
        <p:spPr>
          <a:xfrm>
            <a:off x="661189" y="3139335"/>
            <a:ext cx="11040001" cy="2681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noAutofit/>
          </a:bodyPr>
          <a:lstStyle/>
          <a:p>
            <a:pPr fontAlgn="b">
              <a:spcAft>
                <a:spcPts val="300"/>
              </a:spcAft>
            </a:pPr>
            <a:r>
              <a:rPr lang="it-IT" sz="1200" b="1" dirty="0">
                <a:latin typeface="Helvetica Light" pitchFamily="50" charset="0"/>
              </a:rPr>
              <a:t>OS b3) Sviluppare sistemi, reti e impianti di stoccaggio energetici intelligenti al di fuori delle TEN-E</a:t>
            </a:r>
            <a:endParaRPr lang="it-IT" sz="1200" dirty="0">
              <a:latin typeface="Helvetica Light" pitchFamily="50" charset="0"/>
            </a:endParaRP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</a:t>
            </a:r>
            <a:r>
              <a:rPr lang="it-IT" sz="1200" dirty="0">
                <a:solidFill>
                  <a:srgbClr val="000000"/>
                </a:solidFill>
                <a:latin typeface="Helvetica Light" pitchFamily="50" charset="0"/>
              </a:rPr>
              <a:t>b.3.1. Sviluppo di sistemi di accumulo e stoccaggio di energia e di sistemi di teleriscaldamento e </a:t>
            </a:r>
            <a:r>
              <a:rPr lang="it-IT" sz="1200" dirty="0" err="1">
                <a:solidFill>
                  <a:srgbClr val="000000"/>
                </a:solidFill>
                <a:latin typeface="Helvetica Light" pitchFamily="50" charset="0"/>
              </a:rPr>
              <a:t>teleraffrescamento</a:t>
            </a:r>
            <a:endParaRPr lang="it-IT" sz="1200" b="1" dirty="0">
              <a:latin typeface="Helvetica Light" pitchFamily="50" charset="0"/>
            </a:endParaRPr>
          </a:p>
        </p:txBody>
      </p:sp>
      <p:sp>
        <p:nvSpPr>
          <p:cNvPr id="47" name="TextBox 6">
            <a:extLst>
              <a:ext uri="{FF2B5EF4-FFF2-40B4-BE49-F238E27FC236}">
                <a16:creationId xmlns:a16="http://schemas.microsoft.com/office/drawing/2014/main" id="{25DBDB1B-F0A4-4596-AAD5-F31AAED284EA}"/>
              </a:ext>
            </a:extLst>
          </p:cNvPr>
          <p:cNvSpPr txBox="1"/>
          <p:nvPr/>
        </p:nvSpPr>
        <p:spPr>
          <a:xfrm>
            <a:off x="661188" y="1123766"/>
            <a:ext cx="11040001" cy="2633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noAutofit/>
          </a:bodyPr>
          <a:lstStyle/>
          <a:p>
            <a:pPr fontAlgn="b">
              <a:spcAft>
                <a:spcPts val="300"/>
              </a:spcAft>
            </a:pPr>
            <a:r>
              <a:rPr lang="it-IT" sz="1200" b="1" dirty="0">
                <a:latin typeface="Helvetica Light" pitchFamily="50" charset="0"/>
              </a:rPr>
              <a:t>OS b1) Promuovere l’efficienza energetica e ridurre le emissioni di gas serra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</a:t>
            </a:r>
            <a:r>
              <a:rPr lang="it-IT" sz="1200" dirty="0">
                <a:solidFill>
                  <a:srgbClr val="000000"/>
                </a:solidFill>
                <a:latin typeface="Helvetica Light" pitchFamily="50" charset="0"/>
              </a:rPr>
              <a:t>b.1.1. Sostegno a interventi di ristrutturazione e riqualificazione per l’efficientamento energetico di strutture e impianti pubblici</a:t>
            </a:r>
            <a:endParaRPr lang="it-IT" sz="1200" dirty="0">
              <a:latin typeface="Helvetica Light" pitchFamily="50" charset="0"/>
            </a:endParaRP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</a:t>
            </a:r>
            <a:r>
              <a:rPr lang="it-IT" sz="1200" dirty="0">
                <a:solidFill>
                  <a:srgbClr val="000000"/>
                </a:solidFill>
                <a:latin typeface="Helvetica Light" pitchFamily="50" charset="0"/>
              </a:rPr>
              <a:t>b.1.2. Sostegno all’efficientamento del patrimonio residenziale pubblico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b.1.3. Sostegno all’efficientamento energetico degli edifici e impianti produttivi delle imprese</a:t>
            </a:r>
          </a:p>
        </p:txBody>
      </p:sp>
      <p:sp>
        <p:nvSpPr>
          <p:cNvPr id="55" name="TextBox 11">
            <a:extLst>
              <a:ext uri="{FF2B5EF4-FFF2-40B4-BE49-F238E27FC236}">
                <a16:creationId xmlns:a16="http://schemas.microsoft.com/office/drawing/2014/main" id="{BFF8CF34-1E25-40E1-B426-1D4C9056BB13}"/>
              </a:ext>
            </a:extLst>
          </p:cNvPr>
          <p:cNvSpPr txBox="1"/>
          <p:nvPr/>
        </p:nvSpPr>
        <p:spPr>
          <a:xfrm>
            <a:off x="661189" y="4678011"/>
            <a:ext cx="11040001" cy="2681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it-IT" sz="1200" b="1" dirty="0">
                <a:latin typeface="Helvetica Light" pitchFamily="50" charset="0"/>
              </a:rPr>
              <a:t>OS b8) </a:t>
            </a:r>
            <a:r>
              <a:rPr lang="it-IT" sz="1200" b="1" dirty="0">
                <a:solidFill>
                  <a:srgbClr val="000000"/>
                </a:solidFill>
                <a:latin typeface="Helvetica Light" pitchFamily="50" charset="0"/>
              </a:rPr>
              <a:t>Promuovere la mobilità urbana multimodale sostenibile </a:t>
            </a:r>
          </a:p>
          <a:p>
            <a:pPr marL="171446" indent="-171446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b.8.1. Sostegno allo sviluppo di un sistema di mobilità urbana integrata 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b.8.2. Sostegno allo sviluppo di sistemi di informazione e accessibilità integrati e innovativa</a:t>
            </a:r>
          </a:p>
          <a:p>
            <a:pPr marL="171446" indent="-171446" fontAlgn="b">
              <a:buFont typeface="Wingdings" panose="05000000000000000000" pitchFamily="2" charset="2"/>
              <a:buChar char="§"/>
            </a:pPr>
            <a:r>
              <a:rPr lang="it-IT" sz="1200" dirty="0">
                <a:latin typeface="Helvetica Light" pitchFamily="50" charset="0"/>
              </a:rPr>
              <a:t>Azione b.8.3. Sostegno alla mobilità sostenibile</a:t>
            </a:r>
            <a:endParaRPr lang="it-IT" sz="1200" b="1" dirty="0">
              <a:latin typeface="Helvetica Light" pitchFamily="50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7D6F7CC-E3A1-4E89-8956-E964EEB41BF9}"/>
              </a:ext>
            </a:extLst>
          </p:cNvPr>
          <p:cNvSpPr/>
          <p:nvPr/>
        </p:nvSpPr>
        <p:spPr>
          <a:xfrm>
            <a:off x="739374" y="767004"/>
            <a:ext cx="9936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u="sng" dirty="0">
                <a:latin typeface="Helvetica Light" pitchFamily="50" charset="0"/>
              </a:rPr>
              <a:t>OP2 «Un'Europa più verde e a basse emissioni di carbonio» – azioni per OS </a:t>
            </a:r>
            <a:endParaRPr lang="it-IT" sz="2400" b="1" u="sng" dirty="0">
              <a:latin typeface="Helvetica Light" pitchFamily="50" charset="0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DEE20950-8430-4BB9-B6D2-5FD9A13D6A46}"/>
              </a:ext>
            </a:extLst>
          </p:cNvPr>
          <p:cNvSpPr txBox="1">
            <a:spLocks/>
          </p:cNvSpPr>
          <p:nvPr/>
        </p:nvSpPr>
        <p:spPr>
          <a:xfrm>
            <a:off x="739374" y="165080"/>
            <a:ext cx="10201753" cy="9106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solidFill>
                  <a:srgbClr val="008000"/>
                </a:solidFill>
                <a:latin typeface="Helvetica Light"/>
                <a:cs typeface="Helvetica Light"/>
              </a:rPr>
              <a:t>Programma FESR 2021-2027: obiettivi e azioni (2/3)</a:t>
            </a:r>
          </a:p>
        </p:txBody>
      </p:sp>
    </p:spTree>
    <p:extLst>
      <p:ext uri="{BB962C8B-B14F-4D97-AF65-F5344CB8AC3E}">
        <p14:creationId xmlns:p14="http://schemas.microsoft.com/office/powerpoint/2010/main" val="379578293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0">
            <a:extLst>
              <a:ext uri="{FF2B5EF4-FFF2-40B4-BE49-F238E27FC236}">
                <a16:creationId xmlns:a16="http://schemas.microsoft.com/office/drawing/2014/main" id="{16395C9D-98E7-47FF-86C7-15ACB3DE0936}"/>
              </a:ext>
            </a:extLst>
          </p:cNvPr>
          <p:cNvSpPr txBox="1"/>
          <p:nvPr/>
        </p:nvSpPr>
        <p:spPr>
          <a:xfrm>
            <a:off x="739374" y="2474895"/>
            <a:ext cx="11040001" cy="5529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noAutofit/>
          </a:bodyPr>
          <a:lstStyle/>
          <a:p>
            <a:pPr fontAlgn="b">
              <a:spcAft>
                <a:spcPts val="300"/>
              </a:spcAft>
            </a:pPr>
            <a:r>
              <a:rPr lang="it-IT" sz="1200" b="1" dirty="0">
                <a:latin typeface="Helvetica Light" pitchFamily="50" charset="0"/>
              </a:rPr>
              <a:t>OS </a:t>
            </a:r>
            <a:r>
              <a:rPr lang="it-IT" sz="1200" b="1" dirty="0" err="1">
                <a:latin typeface="Helvetica Light" pitchFamily="50" charset="0"/>
              </a:rPr>
              <a:t>eii</a:t>
            </a:r>
            <a:r>
              <a:rPr lang="it-IT" sz="1200" b="1" dirty="0">
                <a:latin typeface="Helvetica Light" pitchFamily="50" charset="0"/>
              </a:rPr>
              <a:t>) Promuovere lo sviluppo sociale, economico e ambientale integrato e inclusivo a livello locale, , la cultura, il patrimonio naturale, il turismo sostenibile e la sicurezza nelle aree diverse da quelle urbane</a:t>
            </a:r>
          </a:p>
        </p:txBody>
      </p:sp>
      <p:sp>
        <p:nvSpPr>
          <p:cNvPr id="47" name="TextBox 6">
            <a:extLst>
              <a:ext uri="{FF2B5EF4-FFF2-40B4-BE49-F238E27FC236}">
                <a16:creationId xmlns:a16="http://schemas.microsoft.com/office/drawing/2014/main" id="{25DBDB1B-F0A4-4596-AAD5-F31AAED284EA}"/>
              </a:ext>
            </a:extLst>
          </p:cNvPr>
          <p:cNvSpPr txBox="1"/>
          <p:nvPr/>
        </p:nvSpPr>
        <p:spPr>
          <a:xfrm>
            <a:off x="739374" y="1599528"/>
            <a:ext cx="11040001" cy="5529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noAutofit/>
          </a:bodyPr>
          <a:lstStyle/>
          <a:p>
            <a:pPr fontAlgn="b">
              <a:spcAft>
                <a:spcPts val="300"/>
              </a:spcAft>
            </a:pPr>
            <a:r>
              <a:rPr lang="it-IT" sz="1200" b="1" dirty="0">
                <a:latin typeface="Helvetica Light" pitchFamily="50" charset="0"/>
              </a:rPr>
              <a:t>OS ei) Promuovere lo sviluppo sociale, economico e ambientale integrato e inclusivo, la cultura, il patrimonio naturale, il turismo sostenibile e la sicurezza nelle aree urbane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7D6F7CC-E3A1-4E89-8956-E964EEB41BF9}"/>
              </a:ext>
            </a:extLst>
          </p:cNvPr>
          <p:cNvSpPr/>
          <p:nvPr/>
        </p:nvSpPr>
        <p:spPr>
          <a:xfrm>
            <a:off x="739374" y="914823"/>
            <a:ext cx="9936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u="sng" dirty="0">
                <a:latin typeface="Helvetica Light" pitchFamily="50" charset="0"/>
              </a:rPr>
              <a:t>OP5 «Un'Europa più vicina ai cittadini» – OS</a:t>
            </a:r>
          </a:p>
          <a:p>
            <a:r>
              <a:rPr lang="it-IT" sz="1400" b="1" u="sng" dirty="0">
                <a:latin typeface="Helvetica Light" pitchFamily="50" charset="0"/>
              </a:rPr>
              <a:t> </a:t>
            </a:r>
            <a:endParaRPr lang="it-IT" sz="2400" b="1" u="sng" dirty="0">
              <a:latin typeface="Helvetica Light" pitchFamily="50" charset="0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DEE20950-8430-4BB9-B6D2-5FD9A13D6A46}"/>
              </a:ext>
            </a:extLst>
          </p:cNvPr>
          <p:cNvSpPr txBox="1">
            <a:spLocks/>
          </p:cNvSpPr>
          <p:nvPr/>
        </p:nvSpPr>
        <p:spPr>
          <a:xfrm>
            <a:off x="739374" y="165080"/>
            <a:ext cx="10201753" cy="9106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solidFill>
                  <a:srgbClr val="008000"/>
                </a:solidFill>
                <a:latin typeface="Helvetica Light"/>
                <a:cs typeface="Helvetica Light"/>
              </a:rPr>
              <a:t>Programma FESR 2021-2027: obiettivi e azioni (3/3)</a:t>
            </a:r>
          </a:p>
        </p:txBody>
      </p:sp>
    </p:spTree>
    <p:extLst>
      <p:ext uri="{BB962C8B-B14F-4D97-AF65-F5344CB8AC3E}">
        <p14:creationId xmlns:p14="http://schemas.microsoft.com/office/powerpoint/2010/main" val="293120232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43F9B447-9DD5-422F-941C-7351857E2823}"/>
              </a:ext>
            </a:extLst>
          </p:cNvPr>
          <p:cNvSpPr txBox="1">
            <a:spLocks/>
          </p:cNvSpPr>
          <p:nvPr/>
        </p:nvSpPr>
        <p:spPr>
          <a:xfrm>
            <a:off x="831601" y="165080"/>
            <a:ext cx="9844083" cy="10597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solidFill>
                  <a:srgbClr val="008000"/>
                </a:solidFill>
                <a:latin typeface="Helvetica Light"/>
                <a:cs typeface="Helvetica Light"/>
              </a:rPr>
              <a:t>PR FESR 2021-2027: i vincoli di concentrazione tematica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18EF326B-7CCD-4CFA-92A5-1BA015429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01" y="1704850"/>
            <a:ext cx="9639175" cy="228787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Helvetica" panose="020B0604020202020204" pitchFamily="34" charset="0"/>
              </a:rPr>
              <a:t>almeno l’85% delle risorse FESR disponibili a livello nazionale va destinato, per priorità diverse dall'assistenza tecnica, all’ OP 1 (“Un’Europa più smart”)e all’OP2 (“Un’Europa più verde”) ed almeno il 30% all’OP2;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Helvetica" panose="020B0604020202020204" pitchFamily="34" charset="0"/>
              </a:rPr>
              <a:t>almeno l’8% delle risorse FESR disponibili a livello nazionale va destinato, per priorità diverse dall'assistenza tecnica, alle politiche di sviluppo urbano sostenibile nell’ambito dell’OP 5 (“Un’Europa più vicina ai cittadini”);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Helvetica" panose="020B0604020202020204" pitchFamily="34" charset="0"/>
              </a:rPr>
              <a:t>almeno il 30% deve essere dedicato ai temi del cambiamento climatico. L’Allegato I del Regolamento (UE) 2021/1060 definisce i settori di intervento che contribuiscono ai temi del cambiamento climatico.</a:t>
            </a:r>
          </a:p>
          <a:p>
            <a:pPr marL="0" indent="0" algn="just" eaLnBrk="1" hangingPunct="1"/>
            <a:endParaRPr lang="it-IT" sz="1467" dirty="0">
              <a:latin typeface="Helvetica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0401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Y_regular_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1_EY_regular_presenta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710BC44AE004C86E5380C8FE23A98" ma:contentTypeVersion="13" ma:contentTypeDescription="Create a new document." ma:contentTypeScope="" ma:versionID="ebb73871edad806d9e9c49ed02322ad9">
  <xsd:schema xmlns:xsd="http://www.w3.org/2001/XMLSchema" xmlns:xs="http://www.w3.org/2001/XMLSchema" xmlns:p="http://schemas.microsoft.com/office/2006/metadata/properties" xmlns:ns3="22600976-5e91-4b51-8f45-66ebcfdee0df" xmlns:ns4="50426afc-9f3e-4d18-9d94-3dd617ae4704" targetNamespace="http://schemas.microsoft.com/office/2006/metadata/properties" ma:root="true" ma:fieldsID="0f7f5f7801323cd4a7a36399bbf7e7cd" ns3:_="" ns4:_="">
    <xsd:import namespace="22600976-5e91-4b51-8f45-66ebcfdee0df"/>
    <xsd:import namespace="50426afc-9f3e-4d18-9d94-3dd617ae47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00976-5e91-4b51-8f45-66ebcfdee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26afc-9f3e-4d18-9d94-3dd617ae47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0C2650-0717-4A67-8804-57DF35AA1B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B7B10B-7A69-4600-BB1D-28D8402C403D}">
  <ds:schemaRefs>
    <ds:schemaRef ds:uri="50426afc-9f3e-4d18-9d94-3dd617ae470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22600976-5e91-4b51-8f45-66ebcfdee0d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6751D5-1EAF-4BBD-9223-DF0B1697E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00976-5e91-4b51-8f45-66ebcfdee0df"/>
    <ds:schemaRef ds:uri="50426afc-9f3e-4d18-9d94-3dd617ae47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6540</TotalTime>
  <Words>2543</Words>
  <Application>Microsoft Office PowerPoint</Application>
  <PresentationFormat>Widescreen</PresentationFormat>
  <Paragraphs>151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Calibri</vt:lpstr>
      <vt:lpstr>Helvetica</vt:lpstr>
      <vt:lpstr>Helvetica Light</vt:lpstr>
      <vt:lpstr>Wingdings</vt:lpstr>
      <vt:lpstr>1_Tema di Office</vt:lpstr>
      <vt:lpstr>EY_regular_presentation_2010</vt:lpstr>
      <vt:lpstr>1_EY_regular_presentation</vt:lpstr>
      <vt:lpstr>Presentazione standard di PowerPoint</vt:lpstr>
      <vt:lpstr>Programmazione 2021-2027 (1/2)</vt:lpstr>
      <vt:lpstr>Programmazione 2021-2027 (2/2)</vt:lpstr>
      <vt:lpstr>TRE SFIDE PER LA PROGRAMMAZIONE EUROPEA 2021-2027 …</vt:lpstr>
      <vt:lpstr>… DA REALIZZARE ANCHE CON LE POLITICHE DI SVILUPPO TERRITORIALE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Stato dell’arte</vt:lpstr>
      <vt:lpstr>Prossimi passi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-</dc:creator>
  <cp:lastModifiedBy>Fabio Raoul Cremascoli</cp:lastModifiedBy>
  <cp:revision>323</cp:revision>
  <cp:lastPrinted>2020-07-16T09:18:21Z</cp:lastPrinted>
  <dcterms:created xsi:type="dcterms:W3CDTF">2020-07-14T07:18:23Z</dcterms:created>
  <dcterms:modified xsi:type="dcterms:W3CDTF">2022-01-26T10:07:34Z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0x010100F15710BC44AE004C86E5380C8FE23A98</vt:lpwstr>
  </property>
</Properties>
</file>