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70" r:id="rId4"/>
    <p:sldId id="271" r:id="rId5"/>
    <p:sldId id="265" r:id="rId6"/>
    <p:sldId id="272" r:id="rId7"/>
    <p:sldId id="267" r:id="rId8"/>
    <p:sldId id="273" r:id="rId9"/>
    <p:sldId id="268" r:id="rId10"/>
    <p:sldId id="266" r:id="rId11"/>
    <p:sldId id="269" r:id="rId12"/>
    <p:sldId id="263"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93" autoAdjust="0"/>
    <p:restoredTop sz="96327"/>
  </p:normalViewPr>
  <p:slideViewPr>
    <p:cSldViewPr snapToGrid="0" snapToObjects="1" showGuides="1">
      <p:cViewPr varScale="1">
        <p:scale>
          <a:sx n="87" d="100"/>
          <a:sy n="87" d="100"/>
        </p:scale>
        <p:origin x="39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132E9D-BB4A-2A4F-B158-47B2EBA4A8B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D89B0A9-00D2-0240-96EA-4A8BE049CC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1689656-2F1E-EE4C-A6FF-761E1FAF3818}"/>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5" name="Segnaposto piè di pagina 4">
            <a:extLst>
              <a:ext uri="{FF2B5EF4-FFF2-40B4-BE49-F238E27FC236}">
                <a16:creationId xmlns:a16="http://schemas.microsoft.com/office/drawing/2014/main" id="{2E6D7AD9-8B25-BB45-BE2B-CBF9F7778AB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E5C49D5-1701-E948-B388-04EC32352ABE}"/>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1827772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75A321-B048-FE47-B6A4-9F27CCE9F14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D8EAF54-20DA-4146-A223-9F3AF6B197C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0CDC464-CD4F-FD42-9290-766C039CF7F3}"/>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5" name="Segnaposto piè di pagina 4">
            <a:extLst>
              <a:ext uri="{FF2B5EF4-FFF2-40B4-BE49-F238E27FC236}">
                <a16:creationId xmlns:a16="http://schemas.microsoft.com/office/drawing/2014/main" id="{A3AA44D0-5793-9B41-9EA4-8A29E836270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F5FCD4B-1E3E-4A4E-A1FC-AE4E77C38F87}"/>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2055492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9FCC5E2-6F22-F64D-98BE-B615AB393E31}"/>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4798F4B-A805-004E-8A3F-D3AEC40E301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EAC19ED-7C5A-E341-81E5-364C17843FB0}"/>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5" name="Segnaposto piè di pagina 4">
            <a:extLst>
              <a:ext uri="{FF2B5EF4-FFF2-40B4-BE49-F238E27FC236}">
                <a16:creationId xmlns:a16="http://schemas.microsoft.com/office/drawing/2014/main" id="{0A83D57E-F1B6-7449-9359-9D9D1703891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FB0A70C-0A7E-E349-B166-CD186EE46C01}"/>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2300447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9BD31C-3932-3042-AC0B-F3C9D9AB244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372983F-4240-6245-BCEA-3465C10A9B1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4B34E39-8007-4C4A-8534-50152D14DE74}"/>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5" name="Segnaposto piè di pagina 4">
            <a:extLst>
              <a:ext uri="{FF2B5EF4-FFF2-40B4-BE49-F238E27FC236}">
                <a16:creationId xmlns:a16="http://schemas.microsoft.com/office/drawing/2014/main" id="{51B086E4-F22B-C847-8188-BDB0A18F1B3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284B115-34E7-7A48-8DF6-807E79FA5221}"/>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228021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487454-7477-784B-9188-9192E9E4FA1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C99D700-958C-BF42-8904-42040D6767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55ACB95-2EB9-D64C-82E2-A469F2BB8C86}"/>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5" name="Segnaposto piè di pagina 4">
            <a:extLst>
              <a:ext uri="{FF2B5EF4-FFF2-40B4-BE49-F238E27FC236}">
                <a16:creationId xmlns:a16="http://schemas.microsoft.com/office/drawing/2014/main" id="{F70BEBA0-7588-B14A-8400-E84324F71A1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A4FC9CC-6BE6-564D-A097-F73BB4E70FA1}"/>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164990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A4DB18-1A70-294F-921B-4E6A95E3660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5669314-5BA2-AC4C-AFF3-E5356B070B0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12CED9C-3B94-A54A-9FEF-CE211C70065E}"/>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C7746A7-C670-CB44-988D-C438007A7D95}"/>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6" name="Segnaposto piè di pagina 5">
            <a:extLst>
              <a:ext uri="{FF2B5EF4-FFF2-40B4-BE49-F238E27FC236}">
                <a16:creationId xmlns:a16="http://schemas.microsoft.com/office/drawing/2014/main" id="{951DFE93-8E99-7641-88A6-CADBE4EA105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2A21AD6-6E2B-A24C-A3E8-D087872D276E}"/>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196477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AE7A2D-74B4-C543-87A9-A1767329490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DEF4C87-39AD-4747-8D00-A96DCDECE0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58F1667-DF41-D340-BD50-4BFA9697818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0E2C570-5317-1A4F-AD0E-1DEEEDE77C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5DAE6BB-9342-CC49-9B5E-1E1C49456EB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4015F43-9EF2-ED4C-BE69-5E4F1F690AD2}"/>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8" name="Segnaposto piè di pagina 7">
            <a:extLst>
              <a:ext uri="{FF2B5EF4-FFF2-40B4-BE49-F238E27FC236}">
                <a16:creationId xmlns:a16="http://schemas.microsoft.com/office/drawing/2014/main" id="{672554F4-7F55-D445-AD01-22755EBE8D0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609485E-86A0-5E45-B93F-891B6D384723}"/>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1087720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AAE806-AE6B-7140-9478-764328ACF6B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33F3E38-1DD4-4940-B86F-D41FDB16930E}"/>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4" name="Segnaposto piè di pagina 3">
            <a:extLst>
              <a:ext uri="{FF2B5EF4-FFF2-40B4-BE49-F238E27FC236}">
                <a16:creationId xmlns:a16="http://schemas.microsoft.com/office/drawing/2014/main" id="{8FBD7033-DCC3-6046-8352-29BBD38C22A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1053C6F-A9BE-FE41-AC59-947F94355D95}"/>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3156070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544A0C0-83DF-C949-AC8B-D66A01C1DB23}"/>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3" name="Segnaposto piè di pagina 2">
            <a:extLst>
              <a:ext uri="{FF2B5EF4-FFF2-40B4-BE49-F238E27FC236}">
                <a16:creationId xmlns:a16="http://schemas.microsoft.com/office/drawing/2014/main" id="{95E48096-77EB-9D48-9D39-8161752C48F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BFDBAD6-30A3-6946-A9E6-E38D41352297}"/>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120231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B0119E-33F9-3E40-854A-5AA6E096F8C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AE842D7-71BF-854B-9671-59DB8EE1D9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7F173BA-7AA8-B24E-A883-F6CB30E95F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DC76115-239F-FF47-9C67-650E23AB21BB}"/>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6" name="Segnaposto piè di pagina 5">
            <a:extLst>
              <a:ext uri="{FF2B5EF4-FFF2-40B4-BE49-F238E27FC236}">
                <a16:creationId xmlns:a16="http://schemas.microsoft.com/office/drawing/2014/main" id="{12548BC6-6B83-3349-A417-5E11F6742F1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D0F1D17-0A01-BE4F-930B-F3015412B42B}"/>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90694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343F76-4511-CA4F-9E45-5116846C147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BF6C1F5-89D9-DA47-8B0B-008F0DC04F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B471573-71D4-B84E-86C2-11107DC4BB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0201879-A79A-6945-9324-B0E83DEBE501}"/>
              </a:ext>
            </a:extLst>
          </p:cNvPr>
          <p:cNvSpPr>
            <a:spLocks noGrp="1"/>
          </p:cNvSpPr>
          <p:nvPr>
            <p:ph type="dt" sz="half" idx="10"/>
          </p:nvPr>
        </p:nvSpPr>
        <p:spPr/>
        <p:txBody>
          <a:bodyPr/>
          <a:lstStyle/>
          <a:p>
            <a:fld id="{C6BB89B0-642E-D243-86B6-1CBDF715A802}" type="datetimeFigureOut">
              <a:rPr lang="it-IT" smtClean="0"/>
              <a:t>21/01/2022</a:t>
            </a:fld>
            <a:endParaRPr lang="it-IT"/>
          </a:p>
        </p:txBody>
      </p:sp>
      <p:sp>
        <p:nvSpPr>
          <p:cNvPr id="6" name="Segnaposto piè di pagina 5">
            <a:extLst>
              <a:ext uri="{FF2B5EF4-FFF2-40B4-BE49-F238E27FC236}">
                <a16:creationId xmlns:a16="http://schemas.microsoft.com/office/drawing/2014/main" id="{C714EEA2-324F-EF4C-998E-CEE8BC5B282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7A6C101-79DA-0D46-829C-AC6B621ED61F}"/>
              </a:ext>
            </a:extLst>
          </p:cNvPr>
          <p:cNvSpPr>
            <a:spLocks noGrp="1"/>
          </p:cNvSpPr>
          <p:nvPr>
            <p:ph type="sldNum" sz="quarter" idx="12"/>
          </p:nvPr>
        </p:nvSpPr>
        <p:spPr/>
        <p:txBody>
          <a:bodyPr/>
          <a:lstStyle/>
          <a:p>
            <a:fld id="{CFE646BA-E16A-B04E-9224-EAB5D9352B8F}" type="slidenum">
              <a:rPr lang="it-IT" smtClean="0"/>
              <a:t>‹N›</a:t>
            </a:fld>
            <a:endParaRPr lang="it-IT"/>
          </a:p>
        </p:txBody>
      </p:sp>
    </p:spTree>
    <p:extLst>
      <p:ext uri="{BB962C8B-B14F-4D97-AF65-F5344CB8AC3E}">
        <p14:creationId xmlns:p14="http://schemas.microsoft.com/office/powerpoint/2010/main" val="4011717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D10B529-3E09-D646-A02C-917FBFF1E7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6891791-E40C-5549-864B-4C043A39D1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86B521A-E311-CF42-97F2-D5EAADFED7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BB89B0-642E-D243-86B6-1CBDF715A802}" type="datetimeFigureOut">
              <a:rPr lang="it-IT" smtClean="0"/>
              <a:t>21/01/2022</a:t>
            </a:fld>
            <a:endParaRPr lang="it-IT"/>
          </a:p>
        </p:txBody>
      </p:sp>
      <p:sp>
        <p:nvSpPr>
          <p:cNvPr id="5" name="Segnaposto piè di pagina 4">
            <a:extLst>
              <a:ext uri="{FF2B5EF4-FFF2-40B4-BE49-F238E27FC236}">
                <a16:creationId xmlns:a16="http://schemas.microsoft.com/office/drawing/2014/main" id="{7F860DF3-936D-D34C-9DB7-51723B8A9D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EADC025-C143-434A-AF84-F308319713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646BA-E16A-B04E-9224-EAB5D9352B8F}" type="slidenum">
              <a:rPr lang="it-IT" smtClean="0"/>
              <a:t>‹N›</a:t>
            </a:fld>
            <a:endParaRPr lang="it-IT"/>
          </a:p>
        </p:txBody>
      </p:sp>
    </p:spTree>
    <p:extLst>
      <p:ext uri="{BB962C8B-B14F-4D97-AF65-F5344CB8AC3E}">
        <p14:creationId xmlns:p14="http://schemas.microsoft.com/office/powerpoint/2010/main" val="3539968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emf"/><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56E"/>
        </a:solidFill>
        <a:effectLst/>
      </p:bgPr>
    </p:bg>
    <p:spTree>
      <p:nvGrpSpPr>
        <p:cNvPr id="1" name=""/>
        <p:cNvGrpSpPr/>
        <p:nvPr/>
      </p:nvGrpSpPr>
      <p:grpSpPr>
        <a:xfrm>
          <a:off x="0" y="0"/>
          <a:ext cx="0" cy="0"/>
          <a:chOff x="0" y="0"/>
          <a:chExt cx="0" cy="0"/>
        </a:xfrm>
      </p:grpSpPr>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2"/>
          <a:srcRect l="-2" t="15891" r="56505"/>
          <a:stretch/>
        </p:blipFill>
        <p:spPr>
          <a:xfrm>
            <a:off x="0" y="499281"/>
            <a:ext cx="9298483" cy="5190526"/>
          </a:xfrm>
          <a:prstGeom prst="rect">
            <a:avLst/>
          </a:prstGeom>
        </p:spPr>
      </p:pic>
      <p:sp>
        <p:nvSpPr>
          <p:cNvPr id="8" name="Rettangolo 7">
            <a:extLst>
              <a:ext uri="{FF2B5EF4-FFF2-40B4-BE49-F238E27FC236}">
                <a16:creationId xmlns:a16="http://schemas.microsoft.com/office/drawing/2014/main" id="{4B9B7A21-990C-4843-BF88-4CB4D9673629}"/>
              </a:ext>
            </a:extLst>
          </p:cNvPr>
          <p:cNvSpPr/>
          <p:nvPr/>
        </p:nvSpPr>
        <p:spPr>
          <a:xfrm>
            <a:off x="-259415" y="5745162"/>
            <a:ext cx="12566340" cy="1216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descr="Immagine che contiene disegnando&#10;&#10;Descrizione generata automaticamente">
            <a:extLst>
              <a:ext uri="{FF2B5EF4-FFF2-40B4-BE49-F238E27FC236}">
                <a16:creationId xmlns:a16="http://schemas.microsoft.com/office/drawing/2014/main" id="{962FD1F4-C3C0-8142-BAF8-C4FCAAAF754E}"/>
              </a:ext>
            </a:extLst>
          </p:cNvPr>
          <p:cNvPicPr>
            <a:picLocks noChangeAspect="1"/>
          </p:cNvPicPr>
          <p:nvPr/>
        </p:nvPicPr>
        <p:blipFill rotWithShape="1">
          <a:blip r:embed="rId3"/>
          <a:srcRect t="10074" b="11145"/>
          <a:stretch/>
        </p:blipFill>
        <p:spPr>
          <a:xfrm>
            <a:off x="3732551" y="1487965"/>
            <a:ext cx="7500078" cy="2068036"/>
          </a:xfrm>
          <a:prstGeom prst="rect">
            <a:avLst/>
          </a:prstGeom>
        </p:spPr>
      </p:pic>
      <p:sp>
        <p:nvSpPr>
          <p:cNvPr id="2" name="CasellaDiTesto 1">
            <a:extLst>
              <a:ext uri="{FF2B5EF4-FFF2-40B4-BE49-F238E27FC236}">
                <a16:creationId xmlns:a16="http://schemas.microsoft.com/office/drawing/2014/main" id="{F4C41A69-992A-4026-829B-F17A99D2C5B1}"/>
              </a:ext>
            </a:extLst>
          </p:cNvPr>
          <p:cNvSpPr txBox="1"/>
          <p:nvPr/>
        </p:nvSpPr>
        <p:spPr>
          <a:xfrm>
            <a:off x="5376942" y="3638099"/>
            <a:ext cx="5433488" cy="461665"/>
          </a:xfrm>
          <a:prstGeom prst="rect">
            <a:avLst/>
          </a:prstGeom>
          <a:noFill/>
        </p:spPr>
        <p:txBody>
          <a:bodyPr wrap="square" rtlCol="0">
            <a:spAutoFit/>
          </a:bodyPr>
          <a:lstStyle/>
          <a:p>
            <a:r>
              <a:rPr lang="it-IT" sz="2400" b="1" dirty="0">
                <a:solidFill>
                  <a:srgbClr val="FFFF00"/>
                </a:solidFill>
              </a:rPr>
              <a:t>PROGETTO REGIONE LOMBARDIA</a:t>
            </a:r>
          </a:p>
        </p:txBody>
      </p:sp>
      <p:pic>
        <p:nvPicPr>
          <p:cNvPr id="3" name="Immagine 2">
            <a:extLst>
              <a:ext uri="{FF2B5EF4-FFF2-40B4-BE49-F238E27FC236}">
                <a16:creationId xmlns:a16="http://schemas.microsoft.com/office/drawing/2014/main" id="{4A89390C-A896-4792-8FAF-5818E43C85B8}"/>
              </a:ext>
            </a:extLst>
          </p:cNvPr>
          <p:cNvPicPr>
            <a:picLocks noChangeAspect="1"/>
          </p:cNvPicPr>
          <p:nvPr/>
        </p:nvPicPr>
        <p:blipFill>
          <a:blip r:embed="rId4"/>
          <a:stretch>
            <a:fillRect/>
          </a:stretch>
        </p:blipFill>
        <p:spPr>
          <a:xfrm>
            <a:off x="0" y="5776563"/>
            <a:ext cx="7041490" cy="1201016"/>
          </a:xfrm>
          <a:prstGeom prst="rect">
            <a:avLst/>
          </a:prstGeom>
        </p:spPr>
      </p:pic>
      <p:pic>
        <p:nvPicPr>
          <p:cNvPr id="4" name="Immagine 3">
            <a:extLst>
              <a:ext uri="{FF2B5EF4-FFF2-40B4-BE49-F238E27FC236}">
                <a16:creationId xmlns:a16="http://schemas.microsoft.com/office/drawing/2014/main" id="{2C4D77F3-6244-4069-854D-86944746EC8F}"/>
              </a:ext>
            </a:extLst>
          </p:cNvPr>
          <p:cNvPicPr>
            <a:picLocks noChangeAspect="1"/>
          </p:cNvPicPr>
          <p:nvPr/>
        </p:nvPicPr>
        <p:blipFill>
          <a:blip r:embed="rId5"/>
          <a:stretch>
            <a:fillRect/>
          </a:stretch>
        </p:blipFill>
        <p:spPr>
          <a:xfrm>
            <a:off x="7038001" y="5768794"/>
            <a:ext cx="2930948" cy="1207870"/>
          </a:xfrm>
          <a:prstGeom prst="rect">
            <a:avLst/>
          </a:prstGeom>
        </p:spPr>
      </p:pic>
      <p:sp>
        <p:nvSpPr>
          <p:cNvPr id="6" name="CasellaDiTesto 5">
            <a:extLst>
              <a:ext uri="{FF2B5EF4-FFF2-40B4-BE49-F238E27FC236}">
                <a16:creationId xmlns:a16="http://schemas.microsoft.com/office/drawing/2014/main" id="{B11F5A00-3C3F-4E87-808E-88BB7EFDB6C1}"/>
              </a:ext>
            </a:extLst>
          </p:cNvPr>
          <p:cNvSpPr txBox="1"/>
          <p:nvPr/>
        </p:nvSpPr>
        <p:spPr>
          <a:xfrm>
            <a:off x="5376942" y="4525453"/>
            <a:ext cx="4153445" cy="400110"/>
          </a:xfrm>
          <a:prstGeom prst="rect">
            <a:avLst/>
          </a:prstGeom>
          <a:noFill/>
        </p:spPr>
        <p:txBody>
          <a:bodyPr wrap="none" rtlCol="0">
            <a:spAutoFit/>
          </a:bodyPr>
          <a:lstStyle/>
          <a:p>
            <a:r>
              <a:rPr lang="it-IT" i="1" dirty="0">
                <a:solidFill>
                  <a:schemeClr val="bg1"/>
                </a:solidFill>
              </a:rPr>
              <a:t>Webinar informativo del 21 </a:t>
            </a:r>
            <a:r>
              <a:rPr lang="it-IT" sz="2000" i="1" dirty="0">
                <a:solidFill>
                  <a:schemeClr val="bg1"/>
                </a:solidFill>
              </a:rPr>
              <a:t>gennaio</a:t>
            </a:r>
            <a:r>
              <a:rPr lang="it-IT" i="1" dirty="0">
                <a:solidFill>
                  <a:schemeClr val="bg1"/>
                </a:solidFill>
              </a:rPr>
              <a:t> 2022</a:t>
            </a:r>
          </a:p>
        </p:txBody>
      </p:sp>
    </p:spTree>
    <p:extLst>
      <p:ext uri="{BB962C8B-B14F-4D97-AF65-F5344CB8AC3E}">
        <p14:creationId xmlns:p14="http://schemas.microsoft.com/office/powerpoint/2010/main" val="445104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Google Shape;91;p2">
            <a:extLst>
              <a:ext uri="{FF2B5EF4-FFF2-40B4-BE49-F238E27FC236}">
                <a16:creationId xmlns:a16="http://schemas.microsoft.com/office/drawing/2014/main" id="{165A3ABD-0F8B-8E4D-9F63-D08D3F39EDBC}"/>
              </a:ext>
            </a:extLst>
          </p:cNvPr>
          <p:cNvSpPr txBox="1">
            <a:spLocks/>
          </p:cNvSpPr>
          <p:nvPr/>
        </p:nvSpPr>
        <p:spPr>
          <a:xfrm>
            <a:off x="3927422" y="766580"/>
            <a:ext cx="8027510" cy="3331938"/>
          </a:xfrm>
          <a:prstGeom prst="rect">
            <a:avLst/>
          </a:prstGeom>
        </p:spPr>
        <p:txBody>
          <a:bodyPr vert="horz" wrap="square" lIns="0" tIns="0" rIns="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buSzPts val="1600"/>
            </a:pPr>
            <a:r>
              <a:rPr lang="it-IT" sz="1600" dirty="0">
                <a:solidFill>
                  <a:srgbClr val="00456E"/>
                </a:solidFill>
                <a:latin typeface="Bodoni Egyptian Pro Regular" panose="02000000000000000000" pitchFamily="2" charset="77"/>
                <a:sym typeface="Calibri" pitchFamily="34" charset="0"/>
              </a:rPr>
              <a:t>Regione Lombardia, attraverso tre manifestazioni di interesse, ha selezionato </a:t>
            </a:r>
            <a:r>
              <a:rPr lang="it-IT" sz="1600" b="1" dirty="0">
                <a:solidFill>
                  <a:srgbClr val="00456E"/>
                </a:solidFill>
                <a:latin typeface="Bodoni Egyptian Pro Regular" panose="02000000000000000000" pitchFamily="2" charset="77"/>
                <a:sym typeface="Calibri" pitchFamily="34" charset="0"/>
              </a:rPr>
              <a:t>29 comuni</a:t>
            </a:r>
            <a:r>
              <a:rPr lang="it-IT" sz="1600" dirty="0">
                <a:solidFill>
                  <a:srgbClr val="00456E"/>
                </a:solidFill>
                <a:latin typeface="Bodoni Egyptian Pro Regular" panose="02000000000000000000" pitchFamily="2" charset="77"/>
                <a:sym typeface="Calibri" pitchFamily="34" charset="0"/>
              </a:rPr>
              <a:t>, di cui </a:t>
            </a:r>
            <a:r>
              <a:rPr lang="it-IT" sz="1600" b="1" dirty="0">
                <a:solidFill>
                  <a:srgbClr val="00456E"/>
                </a:solidFill>
                <a:latin typeface="Bodoni Egyptian Pro Regular" panose="02000000000000000000" pitchFamily="2" charset="77"/>
                <a:sym typeface="Calibri" pitchFamily="34" charset="0"/>
              </a:rPr>
              <a:t>15</a:t>
            </a:r>
            <a:r>
              <a:rPr lang="it-IT" sz="1600" dirty="0">
                <a:solidFill>
                  <a:srgbClr val="00456E"/>
                </a:solidFill>
                <a:latin typeface="Bodoni Egyptian Pro Regular" panose="02000000000000000000" pitchFamily="2" charset="77"/>
                <a:sym typeface="Calibri" pitchFamily="34" charset="0"/>
              </a:rPr>
              <a:t> </a:t>
            </a:r>
            <a:r>
              <a:rPr lang="it-IT" sz="1600" b="1" dirty="0">
                <a:solidFill>
                  <a:srgbClr val="00456E"/>
                </a:solidFill>
                <a:latin typeface="Bodoni Egyptian Pro Regular" panose="02000000000000000000" pitchFamily="2" charset="77"/>
                <a:sym typeface="Calibri" pitchFamily="34" charset="0"/>
              </a:rPr>
              <a:t>comuni capofila </a:t>
            </a:r>
            <a:r>
              <a:rPr lang="it-IT" sz="1600" dirty="0">
                <a:solidFill>
                  <a:srgbClr val="00456E"/>
                </a:solidFill>
                <a:latin typeface="Bodoni Egyptian Pro Regular" panose="02000000000000000000" pitchFamily="2" charset="77"/>
                <a:sym typeface="Calibri" pitchFamily="34" charset="0"/>
              </a:rPr>
              <a:t>in rappresentanza di 308 comuni associati e </a:t>
            </a:r>
            <a:r>
              <a:rPr lang="it-IT" sz="1600" b="1" dirty="0">
                <a:solidFill>
                  <a:srgbClr val="00456E"/>
                </a:solidFill>
                <a:latin typeface="Bodoni Egyptian Pro Regular" panose="02000000000000000000" pitchFamily="2" charset="77"/>
                <a:sym typeface="Calibri" pitchFamily="34" charset="0"/>
              </a:rPr>
              <a:t>14 comuni singoli,</a:t>
            </a:r>
            <a:r>
              <a:rPr lang="it-IT" sz="1600" dirty="0">
                <a:solidFill>
                  <a:srgbClr val="00456E"/>
                </a:solidFill>
                <a:latin typeface="Bodoni Egyptian Pro Regular" panose="02000000000000000000" pitchFamily="2" charset="77"/>
                <a:sym typeface="Calibri" pitchFamily="34" charset="0"/>
              </a:rPr>
              <a:t> per un totale complessivo di </a:t>
            </a:r>
            <a:r>
              <a:rPr lang="it-IT" sz="1600" b="1" dirty="0">
                <a:solidFill>
                  <a:srgbClr val="00456E"/>
                </a:solidFill>
                <a:latin typeface="Bodoni Egyptian Pro Regular" panose="02000000000000000000" pitchFamily="2" charset="77"/>
                <a:sym typeface="Calibri" pitchFamily="34" charset="0"/>
              </a:rPr>
              <a:t>322 comuni interessati</a:t>
            </a:r>
          </a:p>
          <a:p>
            <a:pPr>
              <a:lnSpc>
                <a:spcPct val="150000"/>
              </a:lnSpc>
              <a:buSzPts val="1600"/>
            </a:pPr>
            <a:endParaRPr lang="it-IT" sz="1600" b="1" dirty="0">
              <a:solidFill>
                <a:srgbClr val="00456E"/>
              </a:solidFill>
              <a:latin typeface="Bodoni Egyptian Pro Regular" panose="02000000000000000000" pitchFamily="2" charset="77"/>
              <a:sym typeface="Calibri" pitchFamily="34" charset="0"/>
            </a:endParaRPr>
          </a:p>
          <a:p>
            <a:pPr>
              <a:lnSpc>
                <a:spcPct val="150000"/>
              </a:lnSpc>
              <a:buSzPts val="1600"/>
            </a:pPr>
            <a:endParaRPr lang="it-IT" sz="1600" dirty="0">
              <a:solidFill>
                <a:srgbClr val="00456E"/>
              </a:solidFill>
              <a:latin typeface="Bodoni Egyptian Pro Regular" panose="02000000000000000000" pitchFamily="2" charset="77"/>
              <a:sym typeface="Calibri" pitchFamily="34" charset="0"/>
            </a:endParaRPr>
          </a:p>
          <a:p>
            <a:pPr>
              <a:lnSpc>
                <a:spcPct val="150000"/>
              </a:lnSpc>
              <a:buSzPts val="1600"/>
            </a:pPr>
            <a:endParaRPr lang="it-IT" sz="1600" dirty="0">
              <a:solidFill>
                <a:srgbClr val="00456E"/>
              </a:solidFill>
              <a:latin typeface="Bodoni Egyptian Pro Regular" panose="02000000000000000000" pitchFamily="2" charset="77"/>
              <a:sym typeface="Calibri" pitchFamily="34" charset="0"/>
            </a:endParaRPr>
          </a:p>
          <a:p>
            <a:pPr>
              <a:lnSpc>
                <a:spcPct val="150000"/>
              </a:lnSpc>
              <a:buSzPts val="1600"/>
              <a:buFont typeface="Calibri" pitchFamily="34" charset="0"/>
              <a:buNone/>
            </a:pPr>
            <a:br>
              <a:rPr lang="it-IT" sz="1600" dirty="0">
                <a:solidFill>
                  <a:srgbClr val="00456E"/>
                </a:solidFill>
                <a:latin typeface="Bodoni Egyptian Pro Regular" panose="02000000000000000000" pitchFamily="2" charset="77"/>
                <a:sym typeface="Calibri" pitchFamily="34" charset="0"/>
              </a:rPr>
            </a:br>
            <a:br>
              <a:rPr lang="it-IT" sz="1600" dirty="0">
                <a:solidFill>
                  <a:srgbClr val="00456E"/>
                </a:solidFill>
                <a:latin typeface="Bodoni Egyptian Pro Regular" panose="02000000000000000000" pitchFamily="2" charset="77"/>
                <a:sym typeface="Calibri" pitchFamily="34" charset="0"/>
              </a:rPr>
            </a:br>
            <a:r>
              <a:rPr lang="it-IT" sz="1600" dirty="0">
                <a:solidFill>
                  <a:srgbClr val="00456E"/>
                </a:solidFill>
                <a:latin typeface="Bodoni Egyptian Pro Regular" panose="02000000000000000000" pitchFamily="2" charset="77"/>
                <a:sym typeface="Calibri" pitchFamily="34" charset="0"/>
              </a:rPr>
              <a:t>.</a:t>
            </a:r>
          </a:p>
        </p:txBody>
      </p:sp>
      <p:sp>
        <p:nvSpPr>
          <p:cNvPr id="10" name="Google Shape;93;p2">
            <a:extLst>
              <a:ext uri="{FF2B5EF4-FFF2-40B4-BE49-F238E27FC236}">
                <a16:creationId xmlns:a16="http://schemas.microsoft.com/office/drawing/2014/main" id="{41C6100E-4A4B-7C4F-98FC-F98E88A90F31}"/>
              </a:ext>
            </a:extLst>
          </p:cNvPr>
          <p:cNvSpPr txBox="1">
            <a:spLocks noChangeArrowheads="1"/>
          </p:cNvSpPr>
          <p:nvPr/>
        </p:nvSpPr>
        <p:spPr bwMode="auto">
          <a:xfrm>
            <a:off x="3927422" y="409738"/>
            <a:ext cx="8027511" cy="540240"/>
          </a:xfrm>
          <a:prstGeom prst="rect">
            <a:avLst/>
          </a:prstGeom>
          <a:noFill/>
          <a:ln w="9525">
            <a:noFill/>
            <a:miter lim="800000"/>
            <a:headEnd/>
            <a:tailEnd/>
          </a:ln>
        </p:spPr>
        <p:txBody>
          <a:bodyPr lIns="0" tIns="0" rIns="0" bIns="0"/>
          <a:lstStyle/>
          <a:p>
            <a:pPr>
              <a:lnSpc>
                <a:spcPct val="80000"/>
              </a:lnSpc>
              <a:buClr>
                <a:srgbClr val="000000"/>
              </a:buClr>
              <a:buSzPts val="4100"/>
              <a:buFont typeface="Arial" charset="0"/>
              <a:buNone/>
            </a:pPr>
            <a:r>
              <a:rPr lang="it-IT" sz="2400" b="1" dirty="0">
                <a:solidFill>
                  <a:srgbClr val="00456E"/>
                </a:solidFill>
                <a:latin typeface="Montserrat" pitchFamily="2" charset="77"/>
                <a:sym typeface="Calibri" pitchFamily="34" charset="0"/>
              </a:rPr>
              <a:t>I COMUNI ADERENTI AL PROGETTO</a:t>
            </a:r>
          </a:p>
        </p:txBody>
      </p:sp>
      <p:sp>
        <p:nvSpPr>
          <p:cNvPr id="2" name="Rettangolo 1">
            <a:extLst>
              <a:ext uri="{FF2B5EF4-FFF2-40B4-BE49-F238E27FC236}">
                <a16:creationId xmlns:a16="http://schemas.microsoft.com/office/drawing/2014/main" id="{EBC1ACF8-D363-F649-A1C4-032A379A3C45}"/>
              </a:ext>
            </a:extLst>
          </p:cNvPr>
          <p:cNvSpPr/>
          <p:nvPr/>
        </p:nvSpPr>
        <p:spPr>
          <a:xfrm>
            <a:off x="-84165" y="-361950"/>
            <a:ext cx="3675015" cy="7486650"/>
          </a:xfrm>
          <a:prstGeom prst="rect">
            <a:avLst/>
          </a:prstGeom>
          <a:solidFill>
            <a:srgbClr val="00456E"/>
          </a:solidFill>
          <a:ln>
            <a:solidFill>
              <a:srgbClr val="0045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2" name="Gruppo 11">
            <a:extLst>
              <a:ext uri="{FF2B5EF4-FFF2-40B4-BE49-F238E27FC236}">
                <a16:creationId xmlns:a16="http://schemas.microsoft.com/office/drawing/2014/main" id="{405E8CA4-2372-D94F-BB4D-B2D954D5E1A4}"/>
              </a:ext>
            </a:extLst>
          </p:cNvPr>
          <p:cNvGrpSpPr/>
          <p:nvPr/>
        </p:nvGrpSpPr>
        <p:grpSpPr>
          <a:xfrm>
            <a:off x="502708" y="529821"/>
            <a:ext cx="2853792" cy="1846120"/>
            <a:chOff x="558558" y="2165218"/>
            <a:chExt cx="2234936" cy="1445781"/>
          </a:xfrm>
        </p:grpSpPr>
        <p:pic>
          <p:nvPicPr>
            <p:cNvPr id="13" name="Immagine 12" descr="Immagine che contiene disegnando&#10;&#10;Descrizione generata automaticamente">
              <a:extLst>
                <a:ext uri="{FF2B5EF4-FFF2-40B4-BE49-F238E27FC236}">
                  <a16:creationId xmlns:a16="http://schemas.microsoft.com/office/drawing/2014/main" id="{EAB814F2-4C3A-6349-82F6-BEA311DB4E4B}"/>
                </a:ext>
              </a:extLst>
            </p:cNvPr>
            <p:cNvPicPr>
              <a:picLocks noChangeAspect="1"/>
            </p:cNvPicPr>
            <p:nvPr/>
          </p:nvPicPr>
          <p:blipFill rotWithShape="1">
            <a:blip r:embed="rId2"/>
            <a:srcRect t="10074" r="79266" b="11145"/>
            <a:stretch/>
          </p:blipFill>
          <p:spPr>
            <a:xfrm>
              <a:off x="588179" y="2165218"/>
              <a:ext cx="584616" cy="777450"/>
            </a:xfrm>
            <a:prstGeom prst="rect">
              <a:avLst/>
            </a:prstGeom>
          </p:spPr>
        </p:pic>
        <p:pic>
          <p:nvPicPr>
            <p:cNvPr id="14" name="Immagine 13" descr="Immagine che contiene disegnando&#10;&#10;Descrizione generata automaticamente">
              <a:extLst>
                <a:ext uri="{FF2B5EF4-FFF2-40B4-BE49-F238E27FC236}">
                  <a16:creationId xmlns:a16="http://schemas.microsoft.com/office/drawing/2014/main" id="{3D3125B7-F37B-B34C-A76E-BDAD54E03AFD}"/>
                </a:ext>
              </a:extLst>
            </p:cNvPr>
            <p:cNvPicPr>
              <a:picLocks noChangeAspect="1"/>
            </p:cNvPicPr>
            <p:nvPr/>
          </p:nvPicPr>
          <p:blipFill rotWithShape="1">
            <a:blip r:embed="rId2"/>
            <a:srcRect l="20734" t="10074" b="11145"/>
            <a:stretch/>
          </p:blipFill>
          <p:spPr>
            <a:xfrm>
              <a:off x="558558" y="2833549"/>
              <a:ext cx="2234936" cy="777450"/>
            </a:xfrm>
            <a:prstGeom prst="rect">
              <a:avLst/>
            </a:prstGeom>
          </p:spPr>
        </p:pic>
      </p:grpSp>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3"/>
          <a:srcRect l="-2" t="15891" r="63144"/>
          <a:stretch/>
        </p:blipFill>
        <p:spPr>
          <a:xfrm>
            <a:off x="-87415" y="4482060"/>
            <a:ext cx="3675015" cy="2420911"/>
          </a:xfrm>
          <a:prstGeom prst="rect">
            <a:avLst/>
          </a:prstGeom>
        </p:spPr>
      </p:pic>
      <p:pic>
        <p:nvPicPr>
          <p:cNvPr id="4" name="Immagine 3">
            <a:extLst>
              <a:ext uri="{FF2B5EF4-FFF2-40B4-BE49-F238E27FC236}">
                <a16:creationId xmlns:a16="http://schemas.microsoft.com/office/drawing/2014/main" id="{1567E507-C211-4D5E-8507-62EB189797B7}"/>
              </a:ext>
            </a:extLst>
          </p:cNvPr>
          <p:cNvPicPr>
            <a:picLocks noChangeAspect="1"/>
          </p:cNvPicPr>
          <p:nvPr/>
        </p:nvPicPr>
        <p:blipFill>
          <a:blip r:embed="rId4"/>
          <a:stretch>
            <a:fillRect/>
          </a:stretch>
        </p:blipFill>
        <p:spPr>
          <a:xfrm>
            <a:off x="5638800" y="1879577"/>
            <a:ext cx="5283583" cy="4878859"/>
          </a:xfrm>
          <a:prstGeom prst="rect">
            <a:avLst/>
          </a:prstGeom>
        </p:spPr>
      </p:pic>
    </p:spTree>
    <p:extLst>
      <p:ext uri="{BB962C8B-B14F-4D97-AF65-F5344CB8AC3E}">
        <p14:creationId xmlns:p14="http://schemas.microsoft.com/office/powerpoint/2010/main" val="3562912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Google Shape;91;p2">
            <a:extLst>
              <a:ext uri="{FF2B5EF4-FFF2-40B4-BE49-F238E27FC236}">
                <a16:creationId xmlns:a16="http://schemas.microsoft.com/office/drawing/2014/main" id="{165A3ABD-0F8B-8E4D-9F63-D08D3F39EDBC}"/>
              </a:ext>
            </a:extLst>
          </p:cNvPr>
          <p:cNvSpPr txBox="1">
            <a:spLocks/>
          </p:cNvSpPr>
          <p:nvPr/>
        </p:nvSpPr>
        <p:spPr>
          <a:xfrm>
            <a:off x="3783489" y="1078408"/>
            <a:ext cx="8027510" cy="5086264"/>
          </a:xfrm>
          <a:prstGeom prst="rect">
            <a:avLst/>
          </a:prstGeom>
        </p:spPr>
        <p:txBody>
          <a:bodyPr vert="horz" wrap="square" lIns="0" tIns="0" rIns="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buSzPts val="1600"/>
            </a:pPr>
            <a:r>
              <a:rPr lang="it-IT" sz="1800" b="1" dirty="0">
                <a:solidFill>
                  <a:srgbClr val="00456E"/>
                </a:solidFill>
                <a:latin typeface="Bodoni Egyptian Pro Regular" panose="02000000000000000000" pitchFamily="2" charset="77"/>
                <a:sym typeface="Calibri" pitchFamily="34" charset="0"/>
              </a:rPr>
              <a:t>I temi sui quali sono stati posti quesiti </a:t>
            </a:r>
            <a:r>
              <a:rPr lang="it-IT" sz="1800" dirty="0">
                <a:solidFill>
                  <a:srgbClr val="00456E"/>
                </a:solidFill>
                <a:latin typeface="Bodoni Egyptian Pro Regular" panose="02000000000000000000" pitchFamily="2" charset="77"/>
                <a:sym typeface="Calibri" pitchFamily="34" charset="0"/>
              </a:rPr>
              <a:t>da parte dei Comuni interessati al progetto Uffici di Prossimità sono i seguenti:</a:t>
            </a:r>
          </a:p>
          <a:p>
            <a:pPr>
              <a:lnSpc>
                <a:spcPct val="100000"/>
              </a:lnSpc>
              <a:buSzPts val="1600"/>
            </a:pPr>
            <a:endParaRPr lang="it-IT" sz="1800" dirty="0">
              <a:solidFill>
                <a:srgbClr val="00456E"/>
              </a:solidFill>
              <a:latin typeface="Bodoni Egyptian Pro Regular" panose="02000000000000000000" pitchFamily="2" charset="77"/>
              <a:sym typeface="Calibri" pitchFamily="34" charset="0"/>
            </a:endParaRP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Personale </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Sedi e aperture sportello</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Gestione e personale addetto allo sportello</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Coinvolgimento di  Aziende speciali/consortili o cooperative sociali del terzo settore</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Coinvolgimento di Aziende in house</a:t>
            </a:r>
          </a:p>
          <a:p>
            <a:pPr>
              <a:lnSpc>
                <a:spcPct val="150000"/>
              </a:lnSpc>
              <a:buSzPts val="1600"/>
            </a:pPr>
            <a:endParaRPr lang="it-IT" sz="1600" dirty="0">
              <a:solidFill>
                <a:srgbClr val="00456E"/>
              </a:solidFill>
              <a:latin typeface="Bodoni Egyptian Pro Regular" panose="02000000000000000000" pitchFamily="2" charset="77"/>
              <a:sym typeface="Calibri" pitchFamily="34" charset="0"/>
            </a:endParaRPr>
          </a:p>
          <a:p>
            <a:pPr marL="285750" indent="-285750" algn="ctr">
              <a:lnSpc>
                <a:spcPct val="150000"/>
              </a:lnSpc>
              <a:buSzPts val="1600"/>
              <a:buFont typeface="Wingdings" panose="05000000000000000000" pitchFamily="2" charset="2"/>
              <a:buChar char="à"/>
            </a:pPr>
            <a:endParaRPr lang="it-IT" sz="1600" dirty="0">
              <a:solidFill>
                <a:srgbClr val="00456E"/>
              </a:solidFill>
              <a:latin typeface="Bodoni Egyptian Pro Regular" panose="02000000000000000000" pitchFamily="2" charset="77"/>
              <a:sym typeface="Calibri" pitchFamily="34" charset="0"/>
            </a:endParaRPr>
          </a:p>
          <a:p>
            <a:pPr>
              <a:lnSpc>
                <a:spcPct val="150000"/>
              </a:lnSpc>
              <a:buSzPts val="1600"/>
            </a:pPr>
            <a:endParaRPr lang="it-IT" sz="1600" dirty="0">
              <a:solidFill>
                <a:srgbClr val="00456E"/>
              </a:solidFill>
              <a:latin typeface="Bodoni Egyptian Pro Regular" panose="02000000000000000000" pitchFamily="2" charset="77"/>
              <a:sym typeface="Calibri" pitchFamily="34" charset="0"/>
            </a:endParaRPr>
          </a:p>
          <a:p>
            <a:pPr>
              <a:lnSpc>
                <a:spcPct val="150000"/>
              </a:lnSpc>
              <a:buSzPts val="1600"/>
            </a:pPr>
            <a:endParaRPr lang="it-IT" sz="1600" dirty="0">
              <a:solidFill>
                <a:srgbClr val="00456E"/>
              </a:solidFill>
              <a:latin typeface="Bodoni Egyptian Pro Regular" panose="02000000000000000000" pitchFamily="2" charset="77"/>
              <a:sym typeface="Calibri" pitchFamily="34" charset="0"/>
            </a:endParaRPr>
          </a:p>
          <a:p>
            <a:pPr>
              <a:lnSpc>
                <a:spcPct val="150000"/>
              </a:lnSpc>
              <a:buSzPts val="1600"/>
              <a:buFont typeface="Calibri" pitchFamily="34" charset="0"/>
              <a:buNone/>
            </a:pPr>
            <a:br>
              <a:rPr lang="it-IT" sz="1600" dirty="0">
                <a:solidFill>
                  <a:srgbClr val="00456E"/>
                </a:solidFill>
                <a:latin typeface="Bodoni Egyptian Pro Regular" panose="02000000000000000000" pitchFamily="2" charset="77"/>
                <a:sym typeface="Calibri" pitchFamily="34" charset="0"/>
              </a:rPr>
            </a:br>
            <a:br>
              <a:rPr lang="it-IT" sz="1600" dirty="0">
                <a:solidFill>
                  <a:srgbClr val="00456E"/>
                </a:solidFill>
                <a:latin typeface="Bodoni Egyptian Pro Regular" panose="02000000000000000000" pitchFamily="2" charset="77"/>
                <a:sym typeface="Calibri" pitchFamily="34" charset="0"/>
              </a:rPr>
            </a:br>
            <a:r>
              <a:rPr lang="it-IT" sz="1600" dirty="0">
                <a:solidFill>
                  <a:srgbClr val="00456E"/>
                </a:solidFill>
                <a:latin typeface="Bodoni Egyptian Pro Regular" panose="02000000000000000000" pitchFamily="2" charset="77"/>
                <a:sym typeface="Calibri" pitchFamily="34" charset="0"/>
              </a:rPr>
              <a:t>.</a:t>
            </a:r>
          </a:p>
        </p:txBody>
      </p:sp>
      <p:sp>
        <p:nvSpPr>
          <p:cNvPr id="10" name="Google Shape;93;p2">
            <a:extLst>
              <a:ext uri="{FF2B5EF4-FFF2-40B4-BE49-F238E27FC236}">
                <a16:creationId xmlns:a16="http://schemas.microsoft.com/office/drawing/2014/main" id="{41C6100E-4A4B-7C4F-98FC-F98E88A90F31}"/>
              </a:ext>
            </a:extLst>
          </p:cNvPr>
          <p:cNvSpPr txBox="1">
            <a:spLocks noChangeArrowheads="1"/>
          </p:cNvSpPr>
          <p:nvPr/>
        </p:nvSpPr>
        <p:spPr bwMode="auto">
          <a:xfrm>
            <a:off x="3927422" y="502875"/>
            <a:ext cx="8027511" cy="540240"/>
          </a:xfrm>
          <a:prstGeom prst="rect">
            <a:avLst/>
          </a:prstGeom>
          <a:noFill/>
          <a:ln w="9525">
            <a:noFill/>
            <a:miter lim="800000"/>
            <a:headEnd/>
            <a:tailEnd/>
          </a:ln>
        </p:spPr>
        <p:txBody>
          <a:bodyPr lIns="0" tIns="0" rIns="0" bIns="0"/>
          <a:lstStyle/>
          <a:p>
            <a:pPr>
              <a:lnSpc>
                <a:spcPct val="80000"/>
              </a:lnSpc>
              <a:buClr>
                <a:srgbClr val="000000"/>
              </a:buClr>
              <a:buSzPts val="4100"/>
              <a:buFont typeface="Arial" charset="0"/>
              <a:buNone/>
            </a:pPr>
            <a:r>
              <a:rPr lang="it-IT" sz="2400" b="1" dirty="0">
                <a:solidFill>
                  <a:srgbClr val="00456E"/>
                </a:solidFill>
                <a:latin typeface="Montserrat" pitchFamily="2" charset="77"/>
                <a:sym typeface="Calibri" pitchFamily="34" charset="0"/>
              </a:rPr>
              <a:t>QUESITI FREQUENTI</a:t>
            </a:r>
          </a:p>
        </p:txBody>
      </p:sp>
      <p:sp>
        <p:nvSpPr>
          <p:cNvPr id="2" name="Rettangolo 1">
            <a:extLst>
              <a:ext uri="{FF2B5EF4-FFF2-40B4-BE49-F238E27FC236}">
                <a16:creationId xmlns:a16="http://schemas.microsoft.com/office/drawing/2014/main" id="{EBC1ACF8-D363-F649-A1C4-032A379A3C45}"/>
              </a:ext>
            </a:extLst>
          </p:cNvPr>
          <p:cNvSpPr/>
          <p:nvPr/>
        </p:nvSpPr>
        <p:spPr>
          <a:xfrm>
            <a:off x="-84165" y="-361950"/>
            <a:ext cx="3675015" cy="7486650"/>
          </a:xfrm>
          <a:prstGeom prst="rect">
            <a:avLst/>
          </a:prstGeom>
          <a:solidFill>
            <a:srgbClr val="00456E"/>
          </a:solidFill>
          <a:ln>
            <a:solidFill>
              <a:srgbClr val="0045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2" name="Gruppo 11">
            <a:extLst>
              <a:ext uri="{FF2B5EF4-FFF2-40B4-BE49-F238E27FC236}">
                <a16:creationId xmlns:a16="http://schemas.microsoft.com/office/drawing/2014/main" id="{405E8CA4-2372-D94F-BB4D-B2D954D5E1A4}"/>
              </a:ext>
            </a:extLst>
          </p:cNvPr>
          <p:cNvGrpSpPr/>
          <p:nvPr/>
        </p:nvGrpSpPr>
        <p:grpSpPr>
          <a:xfrm>
            <a:off x="502708" y="529821"/>
            <a:ext cx="2853792" cy="1846120"/>
            <a:chOff x="558558" y="2165218"/>
            <a:chExt cx="2234936" cy="1445781"/>
          </a:xfrm>
        </p:grpSpPr>
        <p:pic>
          <p:nvPicPr>
            <p:cNvPr id="13" name="Immagine 12" descr="Immagine che contiene disegnando&#10;&#10;Descrizione generata automaticamente">
              <a:extLst>
                <a:ext uri="{FF2B5EF4-FFF2-40B4-BE49-F238E27FC236}">
                  <a16:creationId xmlns:a16="http://schemas.microsoft.com/office/drawing/2014/main" id="{EAB814F2-4C3A-6349-82F6-BEA311DB4E4B}"/>
                </a:ext>
              </a:extLst>
            </p:cNvPr>
            <p:cNvPicPr>
              <a:picLocks noChangeAspect="1"/>
            </p:cNvPicPr>
            <p:nvPr/>
          </p:nvPicPr>
          <p:blipFill rotWithShape="1">
            <a:blip r:embed="rId2"/>
            <a:srcRect t="10074" r="79266" b="11145"/>
            <a:stretch/>
          </p:blipFill>
          <p:spPr>
            <a:xfrm>
              <a:off x="588179" y="2165218"/>
              <a:ext cx="584616" cy="777450"/>
            </a:xfrm>
            <a:prstGeom prst="rect">
              <a:avLst/>
            </a:prstGeom>
          </p:spPr>
        </p:pic>
        <p:pic>
          <p:nvPicPr>
            <p:cNvPr id="14" name="Immagine 13" descr="Immagine che contiene disegnando&#10;&#10;Descrizione generata automaticamente">
              <a:extLst>
                <a:ext uri="{FF2B5EF4-FFF2-40B4-BE49-F238E27FC236}">
                  <a16:creationId xmlns:a16="http://schemas.microsoft.com/office/drawing/2014/main" id="{3D3125B7-F37B-B34C-A76E-BDAD54E03AFD}"/>
                </a:ext>
              </a:extLst>
            </p:cNvPr>
            <p:cNvPicPr>
              <a:picLocks noChangeAspect="1"/>
            </p:cNvPicPr>
            <p:nvPr/>
          </p:nvPicPr>
          <p:blipFill rotWithShape="1">
            <a:blip r:embed="rId2"/>
            <a:srcRect l="20734" t="10074" b="11145"/>
            <a:stretch/>
          </p:blipFill>
          <p:spPr>
            <a:xfrm>
              <a:off x="558558" y="2833549"/>
              <a:ext cx="2234936" cy="777450"/>
            </a:xfrm>
            <a:prstGeom prst="rect">
              <a:avLst/>
            </a:prstGeom>
          </p:spPr>
        </p:pic>
      </p:grpSp>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3"/>
          <a:srcRect l="-2" t="15891" r="63144"/>
          <a:stretch/>
        </p:blipFill>
        <p:spPr>
          <a:xfrm>
            <a:off x="-87415" y="4482060"/>
            <a:ext cx="3675015" cy="2420911"/>
          </a:xfrm>
          <a:prstGeom prst="rect">
            <a:avLst/>
          </a:prstGeom>
        </p:spPr>
      </p:pic>
    </p:spTree>
    <p:extLst>
      <p:ext uri="{BB962C8B-B14F-4D97-AF65-F5344CB8AC3E}">
        <p14:creationId xmlns:p14="http://schemas.microsoft.com/office/powerpoint/2010/main" val="3643925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456E"/>
        </a:solidFill>
        <a:effectLst/>
      </p:bgPr>
    </p:bg>
    <p:spTree>
      <p:nvGrpSpPr>
        <p:cNvPr id="1" name=""/>
        <p:cNvGrpSpPr/>
        <p:nvPr/>
      </p:nvGrpSpPr>
      <p:grpSpPr>
        <a:xfrm>
          <a:off x="0" y="0"/>
          <a:ext cx="0" cy="0"/>
          <a:chOff x="0" y="0"/>
          <a:chExt cx="0" cy="0"/>
        </a:xfrm>
      </p:grpSpPr>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2"/>
          <a:srcRect l="-2" t="15891" r="56505"/>
          <a:stretch/>
        </p:blipFill>
        <p:spPr>
          <a:xfrm>
            <a:off x="0" y="499281"/>
            <a:ext cx="9298483" cy="5190526"/>
          </a:xfrm>
          <a:prstGeom prst="rect">
            <a:avLst/>
          </a:prstGeom>
        </p:spPr>
      </p:pic>
      <p:sp>
        <p:nvSpPr>
          <p:cNvPr id="8" name="Rettangolo 7">
            <a:extLst>
              <a:ext uri="{FF2B5EF4-FFF2-40B4-BE49-F238E27FC236}">
                <a16:creationId xmlns:a16="http://schemas.microsoft.com/office/drawing/2014/main" id="{4B9B7A21-990C-4843-BF88-4CB4D9673629}"/>
              </a:ext>
            </a:extLst>
          </p:cNvPr>
          <p:cNvSpPr/>
          <p:nvPr/>
        </p:nvSpPr>
        <p:spPr>
          <a:xfrm>
            <a:off x="-259415" y="5745162"/>
            <a:ext cx="12566340" cy="1216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descr="Immagine che contiene disegnando&#10;&#10;Descrizione generata automaticamente">
            <a:extLst>
              <a:ext uri="{FF2B5EF4-FFF2-40B4-BE49-F238E27FC236}">
                <a16:creationId xmlns:a16="http://schemas.microsoft.com/office/drawing/2014/main" id="{962FD1F4-C3C0-8142-BAF8-C4FCAAAF754E}"/>
              </a:ext>
            </a:extLst>
          </p:cNvPr>
          <p:cNvPicPr>
            <a:picLocks noChangeAspect="1"/>
          </p:cNvPicPr>
          <p:nvPr/>
        </p:nvPicPr>
        <p:blipFill rotWithShape="1">
          <a:blip r:embed="rId3"/>
          <a:srcRect t="10074" b="11145"/>
          <a:stretch/>
        </p:blipFill>
        <p:spPr>
          <a:xfrm>
            <a:off x="3732551" y="1487965"/>
            <a:ext cx="7500078" cy="2068036"/>
          </a:xfrm>
          <a:prstGeom prst="rect">
            <a:avLst/>
          </a:prstGeom>
        </p:spPr>
      </p:pic>
      <p:pic>
        <p:nvPicPr>
          <p:cNvPr id="3" name="Immagine 2" descr="Immagine che contiene testo&#10;&#10;Descrizione generata automaticamente">
            <a:extLst>
              <a:ext uri="{FF2B5EF4-FFF2-40B4-BE49-F238E27FC236}">
                <a16:creationId xmlns:a16="http://schemas.microsoft.com/office/drawing/2014/main" id="{7E8AA9EF-9B78-45DE-9211-2AB6A047DD32}"/>
              </a:ext>
            </a:extLst>
          </p:cNvPr>
          <p:cNvPicPr>
            <a:picLocks noChangeAspect="1"/>
          </p:cNvPicPr>
          <p:nvPr/>
        </p:nvPicPr>
        <p:blipFill>
          <a:blip r:embed="rId4"/>
          <a:stretch>
            <a:fillRect/>
          </a:stretch>
        </p:blipFill>
        <p:spPr>
          <a:xfrm>
            <a:off x="0" y="5761830"/>
            <a:ext cx="7038975" cy="1200150"/>
          </a:xfrm>
          <a:prstGeom prst="rect">
            <a:avLst/>
          </a:prstGeom>
        </p:spPr>
      </p:pic>
      <p:pic>
        <p:nvPicPr>
          <p:cNvPr id="4" name="Immagine 3">
            <a:extLst>
              <a:ext uri="{FF2B5EF4-FFF2-40B4-BE49-F238E27FC236}">
                <a16:creationId xmlns:a16="http://schemas.microsoft.com/office/drawing/2014/main" id="{48F0A780-D1AA-4875-A137-9B1C73B49240}"/>
              </a:ext>
            </a:extLst>
          </p:cNvPr>
          <p:cNvPicPr>
            <a:picLocks noChangeAspect="1"/>
          </p:cNvPicPr>
          <p:nvPr/>
        </p:nvPicPr>
        <p:blipFill>
          <a:blip r:embed="rId5"/>
          <a:stretch>
            <a:fillRect/>
          </a:stretch>
        </p:blipFill>
        <p:spPr>
          <a:xfrm>
            <a:off x="7097866" y="5751891"/>
            <a:ext cx="2920777" cy="1202813"/>
          </a:xfrm>
          <a:prstGeom prst="rect">
            <a:avLst/>
          </a:prstGeom>
        </p:spPr>
      </p:pic>
    </p:spTree>
    <p:extLst>
      <p:ext uri="{BB962C8B-B14F-4D97-AF65-F5344CB8AC3E}">
        <p14:creationId xmlns:p14="http://schemas.microsoft.com/office/powerpoint/2010/main" val="409467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Google Shape;91;p2">
            <a:extLst>
              <a:ext uri="{FF2B5EF4-FFF2-40B4-BE49-F238E27FC236}">
                <a16:creationId xmlns:a16="http://schemas.microsoft.com/office/drawing/2014/main" id="{165A3ABD-0F8B-8E4D-9F63-D08D3F39EDBC}"/>
              </a:ext>
            </a:extLst>
          </p:cNvPr>
          <p:cNvSpPr txBox="1">
            <a:spLocks/>
          </p:cNvSpPr>
          <p:nvPr/>
        </p:nvSpPr>
        <p:spPr>
          <a:xfrm>
            <a:off x="3927423" y="1792323"/>
            <a:ext cx="7412591" cy="4393767"/>
          </a:xfrm>
          <a:prstGeom prst="rect">
            <a:avLst/>
          </a:prstGeom>
        </p:spPr>
        <p:txBody>
          <a:bodyPr vert="horz" wrap="square" lIns="0" tIns="0" rIns="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buSzPts val="1600"/>
            </a:pPr>
            <a:r>
              <a:rPr lang="it-IT" sz="2000" dirty="0">
                <a:solidFill>
                  <a:srgbClr val="00456E"/>
                </a:solidFill>
                <a:latin typeface="Bodoni Egyptian Pro Regular" panose="02000000000000000000" pitchFamily="2" charset="77"/>
                <a:sym typeface="Calibri" pitchFamily="34" charset="0"/>
              </a:rPr>
              <a:t>Persegue due obiettivi della strategia Europa 2020:</a:t>
            </a:r>
          </a:p>
          <a:p>
            <a:pPr marL="285750" indent="-285750">
              <a:lnSpc>
                <a:spcPct val="150000"/>
              </a:lnSpc>
              <a:buSzPts val="1600"/>
              <a:buFont typeface="Wingdings" panose="05000000000000000000" pitchFamily="2" charset="2"/>
              <a:buChar char="Ø"/>
            </a:pPr>
            <a:r>
              <a:rPr lang="it-IT" sz="2000" dirty="0">
                <a:solidFill>
                  <a:srgbClr val="00456E"/>
                </a:solidFill>
                <a:latin typeface="Bodoni Egyptian Pro Regular" panose="02000000000000000000" pitchFamily="2" charset="77"/>
                <a:sym typeface="Calibri" pitchFamily="34" charset="0"/>
              </a:rPr>
              <a:t>Rafforzare la capacità e l’efficienza della PA</a:t>
            </a:r>
          </a:p>
          <a:p>
            <a:pPr marL="285750" indent="-285750">
              <a:lnSpc>
                <a:spcPct val="150000"/>
              </a:lnSpc>
              <a:buSzPts val="1600"/>
              <a:buFont typeface="Wingdings" panose="05000000000000000000" pitchFamily="2" charset="2"/>
              <a:buChar char="Ø"/>
            </a:pPr>
            <a:r>
              <a:rPr lang="it-IT" sz="2000" dirty="0">
                <a:solidFill>
                  <a:srgbClr val="00456E"/>
                </a:solidFill>
                <a:latin typeface="Bodoni Egyptian Pro Regular" panose="02000000000000000000" pitchFamily="2" charset="77"/>
                <a:sym typeface="Calibri" pitchFamily="34" charset="0"/>
              </a:rPr>
              <a:t>Accrescere l’utilizzo e l’accessibilità delle tecnologie della I&amp;C</a:t>
            </a:r>
          </a:p>
          <a:p>
            <a:pPr>
              <a:lnSpc>
                <a:spcPct val="150000"/>
              </a:lnSpc>
              <a:buSzPts val="1600"/>
              <a:buFont typeface="Calibri" pitchFamily="34" charset="0"/>
              <a:buNone/>
            </a:pPr>
            <a:endParaRPr lang="it-IT" sz="2000" dirty="0">
              <a:solidFill>
                <a:srgbClr val="00456E"/>
              </a:solidFill>
              <a:latin typeface="Bodoni Egyptian Pro Regular" panose="02000000000000000000" pitchFamily="2" charset="77"/>
              <a:sym typeface="Calibri" pitchFamily="34" charset="0"/>
            </a:endParaRPr>
          </a:p>
          <a:p>
            <a:pPr>
              <a:lnSpc>
                <a:spcPct val="150000"/>
              </a:lnSpc>
              <a:buSzPts val="1600"/>
            </a:pPr>
            <a:r>
              <a:rPr lang="it-IT" sz="2000" dirty="0">
                <a:solidFill>
                  <a:srgbClr val="00456E"/>
                </a:solidFill>
                <a:latin typeface="Bodoni Egyptian Pro Regular" panose="02000000000000000000" pitchFamily="2" charset="77"/>
                <a:sym typeface="Calibri" pitchFamily="34" charset="0"/>
              </a:rPr>
              <a:t>Nell’ambito del PON Governance 2014-2020, ha l’obiettivo specifico di </a:t>
            </a:r>
            <a:r>
              <a:rPr lang="it-IT" sz="2000" b="1" dirty="0">
                <a:solidFill>
                  <a:srgbClr val="00456E"/>
                </a:solidFill>
                <a:latin typeface="Bodoni Egyptian Pro Regular" panose="02000000000000000000" pitchFamily="2" charset="77"/>
                <a:sym typeface="Calibri" pitchFamily="34" charset="0"/>
              </a:rPr>
              <a:t>migliorare l’efficienza e la qualità delle prestazioni del sistema giudiziario attraverso l’innovazione tecnologica</a:t>
            </a:r>
          </a:p>
          <a:p>
            <a:pPr>
              <a:lnSpc>
                <a:spcPct val="150000"/>
              </a:lnSpc>
              <a:buSzPts val="1600"/>
              <a:buFont typeface="Calibri" pitchFamily="34" charset="0"/>
              <a:buNone/>
            </a:pPr>
            <a:br>
              <a:rPr lang="it-IT" sz="1800" dirty="0">
                <a:solidFill>
                  <a:srgbClr val="00456E"/>
                </a:solidFill>
                <a:latin typeface="Bodoni Egyptian Pro Regular" panose="02000000000000000000" pitchFamily="2" charset="77"/>
                <a:sym typeface="Calibri" pitchFamily="34" charset="0"/>
              </a:rPr>
            </a:br>
            <a:br>
              <a:rPr lang="it-IT" sz="1600" dirty="0">
                <a:solidFill>
                  <a:srgbClr val="00456E"/>
                </a:solidFill>
                <a:latin typeface="Bodoni Egyptian Pro Regular" panose="02000000000000000000" pitchFamily="2" charset="77"/>
                <a:sym typeface="Calibri" pitchFamily="34" charset="0"/>
              </a:rPr>
            </a:br>
            <a:endParaRPr lang="it-IT" sz="1600" dirty="0">
              <a:solidFill>
                <a:srgbClr val="00456E"/>
              </a:solidFill>
              <a:latin typeface="Bodoni Egyptian Pro Regular" panose="02000000000000000000" pitchFamily="2" charset="77"/>
              <a:sym typeface="Calibri" pitchFamily="34" charset="0"/>
            </a:endParaRPr>
          </a:p>
        </p:txBody>
      </p:sp>
      <p:sp>
        <p:nvSpPr>
          <p:cNvPr id="10" name="Google Shape;93;p2">
            <a:extLst>
              <a:ext uri="{FF2B5EF4-FFF2-40B4-BE49-F238E27FC236}">
                <a16:creationId xmlns:a16="http://schemas.microsoft.com/office/drawing/2014/main" id="{41C6100E-4A4B-7C4F-98FC-F98E88A90F31}"/>
              </a:ext>
            </a:extLst>
          </p:cNvPr>
          <p:cNvSpPr txBox="1">
            <a:spLocks noChangeArrowheads="1"/>
          </p:cNvSpPr>
          <p:nvPr/>
        </p:nvSpPr>
        <p:spPr bwMode="auto">
          <a:xfrm>
            <a:off x="3927423" y="982308"/>
            <a:ext cx="3738155" cy="404813"/>
          </a:xfrm>
          <a:prstGeom prst="rect">
            <a:avLst/>
          </a:prstGeom>
          <a:noFill/>
          <a:ln w="9525">
            <a:noFill/>
            <a:miter lim="800000"/>
            <a:headEnd/>
            <a:tailEnd/>
          </a:ln>
        </p:spPr>
        <p:txBody>
          <a:bodyPr lIns="0" tIns="0" rIns="0" bIns="0"/>
          <a:lstStyle/>
          <a:p>
            <a:pPr>
              <a:lnSpc>
                <a:spcPct val="80000"/>
              </a:lnSpc>
              <a:buClr>
                <a:srgbClr val="000000"/>
              </a:buClr>
              <a:buSzPts val="4100"/>
              <a:buFont typeface="Arial" charset="0"/>
              <a:buNone/>
            </a:pPr>
            <a:r>
              <a:rPr lang="it-IT" sz="2400" b="1" dirty="0">
                <a:solidFill>
                  <a:srgbClr val="00456E"/>
                </a:solidFill>
                <a:latin typeface="Montserrat" pitchFamily="2" charset="77"/>
                <a:sym typeface="Calibri" pitchFamily="34" charset="0"/>
              </a:rPr>
              <a:t>COME NASCE IL PROGETTO</a:t>
            </a:r>
          </a:p>
        </p:txBody>
      </p:sp>
      <p:sp>
        <p:nvSpPr>
          <p:cNvPr id="2" name="Rettangolo 1">
            <a:extLst>
              <a:ext uri="{FF2B5EF4-FFF2-40B4-BE49-F238E27FC236}">
                <a16:creationId xmlns:a16="http://schemas.microsoft.com/office/drawing/2014/main" id="{EBC1ACF8-D363-F649-A1C4-032A379A3C45}"/>
              </a:ext>
            </a:extLst>
          </p:cNvPr>
          <p:cNvSpPr/>
          <p:nvPr/>
        </p:nvSpPr>
        <p:spPr>
          <a:xfrm>
            <a:off x="-84165" y="-361950"/>
            <a:ext cx="3675015" cy="7486650"/>
          </a:xfrm>
          <a:prstGeom prst="rect">
            <a:avLst/>
          </a:prstGeom>
          <a:solidFill>
            <a:srgbClr val="00456E"/>
          </a:solidFill>
          <a:ln>
            <a:solidFill>
              <a:srgbClr val="0045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2" name="Gruppo 11">
            <a:extLst>
              <a:ext uri="{FF2B5EF4-FFF2-40B4-BE49-F238E27FC236}">
                <a16:creationId xmlns:a16="http://schemas.microsoft.com/office/drawing/2014/main" id="{405E8CA4-2372-D94F-BB4D-B2D954D5E1A4}"/>
              </a:ext>
            </a:extLst>
          </p:cNvPr>
          <p:cNvGrpSpPr/>
          <p:nvPr/>
        </p:nvGrpSpPr>
        <p:grpSpPr>
          <a:xfrm>
            <a:off x="502708" y="529821"/>
            <a:ext cx="2853792" cy="1846120"/>
            <a:chOff x="558558" y="2165218"/>
            <a:chExt cx="2234936" cy="1445781"/>
          </a:xfrm>
        </p:grpSpPr>
        <p:pic>
          <p:nvPicPr>
            <p:cNvPr id="13" name="Immagine 12" descr="Immagine che contiene disegnando&#10;&#10;Descrizione generata automaticamente">
              <a:extLst>
                <a:ext uri="{FF2B5EF4-FFF2-40B4-BE49-F238E27FC236}">
                  <a16:creationId xmlns:a16="http://schemas.microsoft.com/office/drawing/2014/main" id="{EAB814F2-4C3A-6349-82F6-BEA311DB4E4B}"/>
                </a:ext>
              </a:extLst>
            </p:cNvPr>
            <p:cNvPicPr>
              <a:picLocks noChangeAspect="1"/>
            </p:cNvPicPr>
            <p:nvPr/>
          </p:nvPicPr>
          <p:blipFill rotWithShape="1">
            <a:blip r:embed="rId2"/>
            <a:srcRect t="10074" r="79266" b="11145"/>
            <a:stretch/>
          </p:blipFill>
          <p:spPr>
            <a:xfrm>
              <a:off x="588179" y="2165218"/>
              <a:ext cx="584616" cy="777450"/>
            </a:xfrm>
            <a:prstGeom prst="rect">
              <a:avLst/>
            </a:prstGeom>
          </p:spPr>
        </p:pic>
        <p:pic>
          <p:nvPicPr>
            <p:cNvPr id="14" name="Immagine 13" descr="Immagine che contiene disegnando&#10;&#10;Descrizione generata automaticamente">
              <a:extLst>
                <a:ext uri="{FF2B5EF4-FFF2-40B4-BE49-F238E27FC236}">
                  <a16:creationId xmlns:a16="http://schemas.microsoft.com/office/drawing/2014/main" id="{3D3125B7-F37B-B34C-A76E-BDAD54E03AFD}"/>
                </a:ext>
              </a:extLst>
            </p:cNvPr>
            <p:cNvPicPr>
              <a:picLocks noChangeAspect="1"/>
            </p:cNvPicPr>
            <p:nvPr/>
          </p:nvPicPr>
          <p:blipFill rotWithShape="1">
            <a:blip r:embed="rId2"/>
            <a:srcRect l="20734" t="10074" b="11145"/>
            <a:stretch/>
          </p:blipFill>
          <p:spPr>
            <a:xfrm>
              <a:off x="558558" y="2833549"/>
              <a:ext cx="2234936" cy="777450"/>
            </a:xfrm>
            <a:prstGeom prst="rect">
              <a:avLst/>
            </a:prstGeom>
          </p:spPr>
        </p:pic>
      </p:grpSp>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3"/>
          <a:srcRect l="-2" t="15891" r="63144"/>
          <a:stretch/>
        </p:blipFill>
        <p:spPr>
          <a:xfrm>
            <a:off x="-87415" y="4482060"/>
            <a:ext cx="3675015" cy="2420911"/>
          </a:xfrm>
          <a:prstGeom prst="rect">
            <a:avLst/>
          </a:prstGeom>
        </p:spPr>
      </p:pic>
    </p:spTree>
    <p:extLst>
      <p:ext uri="{BB962C8B-B14F-4D97-AF65-F5344CB8AC3E}">
        <p14:creationId xmlns:p14="http://schemas.microsoft.com/office/powerpoint/2010/main" val="84426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Google Shape;91;p2">
            <a:extLst>
              <a:ext uri="{FF2B5EF4-FFF2-40B4-BE49-F238E27FC236}">
                <a16:creationId xmlns:a16="http://schemas.microsoft.com/office/drawing/2014/main" id="{165A3ABD-0F8B-8E4D-9F63-D08D3F39EDBC}"/>
              </a:ext>
            </a:extLst>
          </p:cNvPr>
          <p:cNvSpPr txBox="1">
            <a:spLocks/>
          </p:cNvSpPr>
          <p:nvPr/>
        </p:nvSpPr>
        <p:spPr>
          <a:xfrm>
            <a:off x="3965246" y="1576541"/>
            <a:ext cx="7724046" cy="4573688"/>
          </a:xfrm>
          <a:prstGeom prst="rect">
            <a:avLst/>
          </a:prstGeom>
        </p:spPr>
        <p:txBody>
          <a:bodyPr vert="horz" wrap="square" lIns="0" tIns="0" rIns="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50000"/>
              </a:lnSpc>
              <a:buSzPts val="1600"/>
            </a:pPr>
            <a:r>
              <a:rPr lang="it-IT" sz="1800" dirty="0">
                <a:solidFill>
                  <a:srgbClr val="00456E"/>
                </a:solidFill>
                <a:latin typeface="Bodoni Egyptian Pro Regular" panose="02000000000000000000" pitchFamily="2" charset="77"/>
                <a:sym typeface="Calibri" pitchFamily="34" charset="0"/>
              </a:rPr>
              <a:t>Aprire una </a:t>
            </a:r>
            <a:r>
              <a:rPr lang="it-IT" sz="1800" b="1" dirty="0">
                <a:solidFill>
                  <a:srgbClr val="00456E"/>
                </a:solidFill>
                <a:latin typeface="Bodoni Egyptian Pro Regular" panose="02000000000000000000" pitchFamily="2" charset="77"/>
                <a:sym typeface="Calibri" pitchFamily="34" charset="0"/>
              </a:rPr>
              <a:t>rete di sportelli (Uffici di Prossimità)</a:t>
            </a:r>
            <a:r>
              <a:rPr lang="it-IT" sz="1800" dirty="0">
                <a:solidFill>
                  <a:srgbClr val="00456E"/>
                </a:solidFill>
                <a:latin typeface="Bodoni Egyptian Pro Regular" panose="02000000000000000000" pitchFamily="2" charset="77"/>
                <a:sym typeface="Calibri" pitchFamily="34" charset="0"/>
              </a:rPr>
              <a:t>,</a:t>
            </a:r>
            <a:r>
              <a:rPr lang="it-IT" sz="1800" b="1" dirty="0">
                <a:solidFill>
                  <a:srgbClr val="00456E"/>
                </a:solidFill>
                <a:latin typeface="Bodoni Egyptian Pro Regular" panose="02000000000000000000" pitchFamily="2" charset="77"/>
                <a:sym typeface="Calibri" pitchFamily="34" charset="0"/>
              </a:rPr>
              <a:t> gestiti da personale dei Comuni che riduca le distanze tra cittadini e uffici giudiziari</a:t>
            </a:r>
            <a:r>
              <a:rPr lang="it-IT" sz="1800" dirty="0">
                <a:solidFill>
                  <a:srgbClr val="00456E"/>
                </a:solidFill>
                <a:latin typeface="Bodoni Egyptian Pro Regular" panose="02000000000000000000" pitchFamily="2" charset="77"/>
                <a:sym typeface="Calibri" pitchFamily="34" charset="0"/>
              </a:rPr>
              <a:t>. Il progetto consentirà ai cittadini di non recarsi più nei tribunali per tutte le pratiche che non necessitano dell’assistenza di un legale, con considerevoli vantaggi per quanti risiedono in territori periferici e, dunque, hanno difficoltà ad accedere agli uffici giudiziari.</a:t>
            </a:r>
          </a:p>
          <a:p>
            <a:pPr algn="just">
              <a:lnSpc>
                <a:spcPct val="150000"/>
              </a:lnSpc>
              <a:buSzPts val="1600"/>
            </a:pPr>
            <a:endParaRPr lang="it-IT" sz="1800" dirty="0">
              <a:solidFill>
                <a:srgbClr val="00456E"/>
              </a:solidFill>
              <a:latin typeface="Bodoni Egyptian Pro Regular" panose="02000000000000000000" pitchFamily="2" charset="77"/>
              <a:sym typeface="Calibri" pitchFamily="34" charset="0"/>
            </a:endParaRPr>
          </a:p>
          <a:p>
            <a:pPr algn="just">
              <a:lnSpc>
                <a:spcPct val="150000"/>
              </a:lnSpc>
              <a:buSzPts val="1600"/>
            </a:pPr>
            <a:r>
              <a:rPr lang="it-IT" sz="1800" dirty="0">
                <a:solidFill>
                  <a:srgbClr val="00456E"/>
                </a:solidFill>
                <a:latin typeface="Bodoni Egyptian Pro Regular" panose="02000000000000000000" pitchFamily="2" charset="77"/>
                <a:sym typeface="Calibri" pitchFamily="34" charset="0"/>
              </a:rPr>
              <a:t>L’“Ufficio di prossimità” renderà possibile al cittadino ricevere informazioni e consulenza sugli </a:t>
            </a:r>
            <a:r>
              <a:rPr lang="it-IT" sz="1800" b="1" dirty="0">
                <a:solidFill>
                  <a:srgbClr val="00456E"/>
                </a:solidFill>
                <a:latin typeface="Bodoni Egyptian Pro Regular" panose="02000000000000000000" pitchFamily="2" charset="77"/>
                <a:sym typeface="Calibri" pitchFamily="34" charset="0"/>
              </a:rPr>
              <a:t>istituti di protezione giuridica, </a:t>
            </a:r>
            <a:r>
              <a:rPr lang="it-IT" sz="1800" dirty="0">
                <a:solidFill>
                  <a:srgbClr val="00456E"/>
                </a:solidFill>
                <a:latin typeface="Bodoni Egyptian Pro Regular" panose="02000000000000000000" pitchFamily="2" charset="77"/>
                <a:sym typeface="Calibri" pitchFamily="34" charset="0"/>
              </a:rPr>
              <a:t>tra i quali è compresa la Volontaria Giurisdizione cui sovente il cittadino si trova a dover ricorrere (ad esempio per le tutele, per atti e autorizzazioni di varia tipologia riguardanti minori e incapaci, per le amministrazioni di sostegno, per pratiche connesse agli atti notarili, ecc.). </a:t>
            </a:r>
          </a:p>
        </p:txBody>
      </p:sp>
      <p:sp>
        <p:nvSpPr>
          <p:cNvPr id="10" name="Google Shape;93;p2">
            <a:extLst>
              <a:ext uri="{FF2B5EF4-FFF2-40B4-BE49-F238E27FC236}">
                <a16:creationId xmlns:a16="http://schemas.microsoft.com/office/drawing/2014/main" id="{41C6100E-4A4B-7C4F-98FC-F98E88A90F31}"/>
              </a:ext>
            </a:extLst>
          </p:cNvPr>
          <p:cNvSpPr txBox="1">
            <a:spLocks noChangeArrowheads="1"/>
          </p:cNvSpPr>
          <p:nvPr/>
        </p:nvSpPr>
        <p:spPr bwMode="auto">
          <a:xfrm>
            <a:off x="3927423" y="982308"/>
            <a:ext cx="3870377" cy="404813"/>
          </a:xfrm>
          <a:prstGeom prst="rect">
            <a:avLst/>
          </a:prstGeom>
          <a:noFill/>
          <a:ln w="9525">
            <a:noFill/>
            <a:miter lim="800000"/>
            <a:headEnd/>
            <a:tailEnd/>
          </a:ln>
        </p:spPr>
        <p:txBody>
          <a:bodyPr lIns="0" tIns="0" rIns="0" bIns="0"/>
          <a:lstStyle/>
          <a:p>
            <a:pPr>
              <a:lnSpc>
                <a:spcPct val="80000"/>
              </a:lnSpc>
              <a:buClr>
                <a:srgbClr val="000000"/>
              </a:buClr>
              <a:buSzPts val="4100"/>
              <a:buFont typeface="Arial" charset="0"/>
              <a:buNone/>
            </a:pPr>
            <a:r>
              <a:rPr lang="it-IT" sz="2400" b="1" dirty="0">
                <a:solidFill>
                  <a:srgbClr val="00456E"/>
                </a:solidFill>
                <a:latin typeface="Montserrat" pitchFamily="2" charset="77"/>
                <a:sym typeface="Calibri" pitchFamily="34" charset="0"/>
              </a:rPr>
              <a:t>COSA SI PROPONE (1/2)</a:t>
            </a:r>
          </a:p>
        </p:txBody>
      </p:sp>
      <p:sp>
        <p:nvSpPr>
          <p:cNvPr id="2" name="Rettangolo 1">
            <a:extLst>
              <a:ext uri="{FF2B5EF4-FFF2-40B4-BE49-F238E27FC236}">
                <a16:creationId xmlns:a16="http://schemas.microsoft.com/office/drawing/2014/main" id="{EBC1ACF8-D363-F649-A1C4-032A379A3C45}"/>
              </a:ext>
            </a:extLst>
          </p:cNvPr>
          <p:cNvSpPr/>
          <p:nvPr/>
        </p:nvSpPr>
        <p:spPr>
          <a:xfrm>
            <a:off x="-84165" y="-361950"/>
            <a:ext cx="3675015" cy="7486650"/>
          </a:xfrm>
          <a:prstGeom prst="rect">
            <a:avLst/>
          </a:prstGeom>
          <a:solidFill>
            <a:srgbClr val="00456E"/>
          </a:solidFill>
          <a:ln>
            <a:solidFill>
              <a:srgbClr val="0045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2" name="Gruppo 11">
            <a:extLst>
              <a:ext uri="{FF2B5EF4-FFF2-40B4-BE49-F238E27FC236}">
                <a16:creationId xmlns:a16="http://schemas.microsoft.com/office/drawing/2014/main" id="{405E8CA4-2372-D94F-BB4D-B2D954D5E1A4}"/>
              </a:ext>
            </a:extLst>
          </p:cNvPr>
          <p:cNvGrpSpPr/>
          <p:nvPr/>
        </p:nvGrpSpPr>
        <p:grpSpPr>
          <a:xfrm>
            <a:off x="502708" y="529821"/>
            <a:ext cx="2853792" cy="1846120"/>
            <a:chOff x="558558" y="2165218"/>
            <a:chExt cx="2234936" cy="1445781"/>
          </a:xfrm>
        </p:grpSpPr>
        <p:pic>
          <p:nvPicPr>
            <p:cNvPr id="13" name="Immagine 12" descr="Immagine che contiene disegnando&#10;&#10;Descrizione generata automaticamente">
              <a:extLst>
                <a:ext uri="{FF2B5EF4-FFF2-40B4-BE49-F238E27FC236}">
                  <a16:creationId xmlns:a16="http://schemas.microsoft.com/office/drawing/2014/main" id="{EAB814F2-4C3A-6349-82F6-BEA311DB4E4B}"/>
                </a:ext>
              </a:extLst>
            </p:cNvPr>
            <p:cNvPicPr>
              <a:picLocks noChangeAspect="1"/>
            </p:cNvPicPr>
            <p:nvPr/>
          </p:nvPicPr>
          <p:blipFill rotWithShape="1">
            <a:blip r:embed="rId2"/>
            <a:srcRect t="10074" r="79266" b="11145"/>
            <a:stretch/>
          </p:blipFill>
          <p:spPr>
            <a:xfrm>
              <a:off x="588179" y="2165218"/>
              <a:ext cx="584616" cy="777450"/>
            </a:xfrm>
            <a:prstGeom prst="rect">
              <a:avLst/>
            </a:prstGeom>
          </p:spPr>
        </p:pic>
        <p:pic>
          <p:nvPicPr>
            <p:cNvPr id="14" name="Immagine 13" descr="Immagine che contiene disegnando&#10;&#10;Descrizione generata automaticamente">
              <a:extLst>
                <a:ext uri="{FF2B5EF4-FFF2-40B4-BE49-F238E27FC236}">
                  <a16:creationId xmlns:a16="http://schemas.microsoft.com/office/drawing/2014/main" id="{3D3125B7-F37B-B34C-A76E-BDAD54E03AFD}"/>
                </a:ext>
              </a:extLst>
            </p:cNvPr>
            <p:cNvPicPr>
              <a:picLocks noChangeAspect="1"/>
            </p:cNvPicPr>
            <p:nvPr/>
          </p:nvPicPr>
          <p:blipFill rotWithShape="1">
            <a:blip r:embed="rId2"/>
            <a:srcRect l="20734" t="10074" b="11145"/>
            <a:stretch/>
          </p:blipFill>
          <p:spPr>
            <a:xfrm>
              <a:off x="558558" y="2833549"/>
              <a:ext cx="2234936" cy="777450"/>
            </a:xfrm>
            <a:prstGeom prst="rect">
              <a:avLst/>
            </a:prstGeom>
          </p:spPr>
        </p:pic>
      </p:grpSp>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3"/>
          <a:srcRect l="-2" t="15891" r="63144"/>
          <a:stretch/>
        </p:blipFill>
        <p:spPr>
          <a:xfrm>
            <a:off x="-87415" y="4482060"/>
            <a:ext cx="3675015" cy="2420911"/>
          </a:xfrm>
          <a:prstGeom prst="rect">
            <a:avLst/>
          </a:prstGeom>
        </p:spPr>
      </p:pic>
    </p:spTree>
    <p:extLst>
      <p:ext uri="{BB962C8B-B14F-4D97-AF65-F5344CB8AC3E}">
        <p14:creationId xmlns:p14="http://schemas.microsoft.com/office/powerpoint/2010/main" val="1158556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Google Shape;91;p2">
            <a:extLst>
              <a:ext uri="{FF2B5EF4-FFF2-40B4-BE49-F238E27FC236}">
                <a16:creationId xmlns:a16="http://schemas.microsoft.com/office/drawing/2014/main" id="{165A3ABD-0F8B-8E4D-9F63-D08D3F39EDBC}"/>
              </a:ext>
            </a:extLst>
          </p:cNvPr>
          <p:cNvSpPr txBox="1">
            <a:spLocks/>
          </p:cNvSpPr>
          <p:nvPr/>
        </p:nvSpPr>
        <p:spPr>
          <a:xfrm>
            <a:off x="4059625" y="1877473"/>
            <a:ext cx="7724046" cy="2870273"/>
          </a:xfrm>
          <a:prstGeom prst="rect">
            <a:avLst/>
          </a:prstGeom>
        </p:spPr>
        <p:txBody>
          <a:bodyPr vert="horz" wrap="square" lIns="0" tIns="0" rIns="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buSzPts val="1600"/>
            </a:pPr>
            <a:r>
              <a:rPr lang="it-IT" sz="1800" dirty="0">
                <a:solidFill>
                  <a:srgbClr val="00456E"/>
                </a:solidFill>
                <a:latin typeface="Bodoni Egyptian Pro Regular" panose="02000000000000000000" pitchFamily="2" charset="77"/>
                <a:sym typeface="Calibri" pitchFamily="34" charset="0"/>
              </a:rPr>
              <a:t>Gli sportelli consentiranno ad esempio:</a:t>
            </a:r>
          </a:p>
          <a:p>
            <a:pPr marL="285750" indent="-285750">
              <a:lnSpc>
                <a:spcPct val="15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di </a:t>
            </a:r>
            <a:r>
              <a:rPr lang="it-IT" sz="1800" b="1" dirty="0">
                <a:solidFill>
                  <a:srgbClr val="00456E"/>
                </a:solidFill>
                <a:latin typeface="Bodoni Egyptian Pro Regular" panose="02000000000000000000" pitchFamily="2" charset="77"/>
                <a:sym typeface="Calibri" pitchFamily="34" charset="0"/>
              </a:rPr>
              <a:t>orientare e informare</a:t>
            </a:r>
            <a:r>
              <a:rPr lang="it-IT" sz="1800" dirty="0">
                <a:solidFill>
                  <a:srgbClr val="00456E"/>
                </a:solidFill>
                <a:latin typeface="Bodoni Egyptian Pro Regular" panose="02000000000000000000" pitchFamily="2" charset="77"/>
                <a:sym typeface="Calibri" pitchFamily="34" charset="0"/>
              </a:rPr>
              <a:t> il cittadino anche con la distribuzione di materiale</a:t>
            </a:r>
          </a:p>
          <a:p>
            <a:pPr marL="285750" indent="-285750">
              <a:lnSpc>
                <a:spcPct val="15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di </a:t>
            </a:r>
            <a:r>
              <a:rPr lang="it-IT" sz="1800" b="1" dirty="0">
                <a:solidFill>
                  <a:srgbClr val="00456E"/>
                </a:solidFill>
                <a:latin typeface="Bodoni Egyptian Pro Regular" panose="02000000000000000000" pitchFamily="2" charset="77"/>
                <a:sym typeface="Calibri" pitchFamily="34" charset="0"/>
              </a:rPr>
              <a:t>distribuire la modulistica </a:t>
            </a:r>
            <a:r>
              <a:rPr lang="it-IT" sz="1800" dirty="0">
                <a:solidFill>
                  <a:srgbClr val="00456E"/>
                </a:solidFill>
                <a:latin typeface="Bodoni Egyptian Pro Regular" panose="02000000000000000000" pitchFamily="2" charset="77"/>
                <a:sym typeface="Calibri" pitchFamily="34" charset="0"/>
              </a:rPr>
              <a:t>adottata dagli uffici giudiziari</a:t>
            </a:r>
          </a:p>
          <a:p>
            <a:pPr marL="285750" indent="-285750">
              <a:lnSpc>
                <a:spcPct val="15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di </a:t>
            </a:r>
            <a:r>
              <a:rPr lang="it-IT" sz="1800" b="1" dirty="0">
                <a:solidFill>
                  <a:srgbClr val="00456E"/>
                </a:solidFill>
                <a:latin typeface="Bodoni Egyptian Pro Regular" panose="02000000000000000000" pitchFamily="2" charset="77"/>
                <a:sym typeface="Calibri" pitchFamily="34" charset="0"/>
              </a:rPr>
              <a:t>supportare la predisposizione di atti </a:t>
            </a:r>
            <a:r>
              <a:rPr lang="it-IT" sz="1800" dirty="0">
                <a:solidFill>
                  <a:srgbClr val="00456E"/>
                </a:solidFill>
                <a:latin typeface="Bodoni Egyptian Pro Regular" panose="02000000000000000000" pitchFamily="2" charset="77"/>
                <a:sym typeface="Calibri" pitchFamily="34" charset="0"/>
              </a:rPr>
              <a:t>che non necessitano dell’ausilio di un legale</a:t>
            </a:r>
          </a:p>
          <a:p>
            <a:pPr marL="285750" indent="-285750">
              <a:lnSpc>
                <a:spcPct val="15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di </a:t>
            </a:r>
            <a:r>
              <a:rPr lang="it-IT" sz="1800" b="1" dirty="0">
                <a:solidFill>
                  <a:srgbClr val="00456E"/>
                </a:solidFill>
                <a:latin typeface="Bodoni Egyptian Pro Regular" panose="02000000000000000000" pitchFamily="2" charset="77"/>
                <a:sym typeface="Calibri" pitchFamily="34" charset="0"/>
              </a:rPr>
              <a:t>inviare atti telematici </a:t>
            </a:r>
            <a:r>
              <a:rPr lang="it-IT" sz="1800" dirty="0">
                <a:solidFill>
                  <a:srgbClr val="00456E"/>
                </a:solidFill>
                <a:latin typeface="Bodoni Egyptian Pro Regular" panose="02000000000000000000" pitchFamily="2" charset="77"/>
                <a:sym typeface="Calibri" pitchFamily="34" charset="0"/>
              </a:rPr>
              <a:t>agli uffici giudiziari</a:t>
            </a:r>
          </a:p>
          <a:p>
            <a:pPr>
              <a:lnSpc>
                <a:spcPct val="150000"/>
              </a:lnSpc>
              <a:buSzPts val="1600"/>
              <a:buFont typeface="Calibri" pitchFamily="34" charset="0"/>
              <a:buNone/>
            </a:pPr>
            <a:endParaRPr lang="it-IT" sz="1600" dirty="0">
              <a:solidFill>
                <a:srgbClr val="00456E"/>
              </a:solidFill>
              <a:latin typeface="Bodoni Egyptian Pro Regular" panose="02000000000000000000" pitchFamily="2" charset="77"/>
              <a:sym typeface="Calibri" pitchFamily="34" charset="0"/>
            </a:endParaRPr>
          </a:p>
        </p:txBody>
      </p:sp>
      <p:sp>
        <p:nvSpPr>
          <p:cNvPr id="10" name="Google Shape;93;p2">
            <a:extLst>
              <a:ext uri="{FF2B5EF4-FFF2-40B4-BE49-F238E27FC236}">
                <a16:creationId xmlns:a16="http://schemas.microsoft.com/office/drawing/2014/main" id="{41C6100E-4A4B-7C4F-98FC-F98E88A90F31}"/>
              </a:ext>
            </a:extLst>
          </p:cNvPr>
          <p:cNvSpPr txBox="1">
            <a:spLocks noChangeArrowheads="1"/>
          </p:cNvSpPr>
          <p:nvPr/>
        </p:nvSpPr>
        <p:spPr bwMode="auto">
          <a:xfrm>
            <a:off x="3927423" y="982308"/>
            <a:ext cx="3218444" cy="404813"/>
          </a:xfrm>
          <a:prstGeom prst="rect">
            <a:avLst/>
          </a:prstGeom>
          <a:noFill/>
          <a:ln w="9525">
            <a:noFill/>
            <a:miter lim="800000"/>
            <a:headEnd/>
            <a:tailEnd/>
          </a:ln>
        </p:spPr>
        <p:txBody>
          <a:bodyPr lIns="0" tIns="0" rIns="0" bIns="0"/>
          <a:lstStyle/>
          <a:p>
            <a:pPr>
              <a:lnSpc>
                <a:spcPct val="80000"/>
              </a:lnSpc>
              <a:buClr>
                <a:srgbClr val="000000"/>
              </a:buClr>
              <a:buSzPts val="4100"/>
              <a:buFont typeface="Arial" charset="0"/>
              <a:buNone/>
            </a:pPr>
            <a:r>
              <a:rPr lang="it-IT" sz="2400" b="1" dirty="0">
                <a:solidFill>
                  <a:srgbClr val="00456E"/>
                </a:solidFill>
                <a:latin typeface="Montserrat" pitchFamily="2" charset="77"/>
                <a:sym typeface="Calibri" pitchFamily="34" charset="0"/>
              </a:rPr>
              <a:t>COSA SI PROPONE (2/2)</a:t>
            </a:r>
          </a:p>
        </p:txBody>
      </p:sp>
      <p:sp>
        <p:nvSpPr>
          <p:cNvPr id="2" name="Rettangolo 1">
            <a:extLst>
              <a:ext uri="{FF2B5EF4-FFF2-40B4-BE49-F238E27FC236}">
                <a16:creationId xmlns:a16="http://schemas.microsoft.com/office/drawing/2014/main" id="{EBC1ACF8-D363-F649-A1C4-032A379A3C45}"/>
              </a:ext>
            </a:extLst>
          </p:cNvPr>
          <p:cNvSpPr/>
          <p:nvPr/>
        </p:nvSpPr>
        <p:spPr>
          <a:xfrm>
            <a:off x="-84165" y="-361950"/>
            <a:ext cx="3675015" cy="7486650"/>
          </a:xfrm>
          <a:prstGeom prst="rect">
            <a:avLst/>
          </a:prstGeom>
          <a:solidFill>
            <a:srgbClr val="00456E"/>
          </a:solidFill>
          <a:ln>
            <a:solidFill>
              <a:srgbClr val="0045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2" name="Gruppo 11">
            <a:extLst>
              <a:ext uri="{FF2B5EF4-FFF2-40B4-BE49-F238E27FC236}">
                <a16:creationId xmlns:a16="http://schemas.microsoft.com/office/drawing/2014/main" id="{405E8CA4-2372-D94F-BB4D-B2D954D5E1A4}"/>
              </a:ext>
            </a:extLst>
          </p:cNvPr>
          <p:cNvGrpSpPr/>
          <p:nvPr/>
        </p:nvGrpSpPr>
        <p:grpSpPr>
          <a:xfrm>
            <a:off x="502708" y="529821"/>
            <a:ext cx="2853792" cy="1846120"/>
            <a:chOff x="558558" y="2165218"/>
            <a:chExt cx="2234936" cy="1445781"/>
          </a:xfrm>
        </p:grpSpPr>
        <p:pic>
          <p:nvPicPr>
            <p:cNvPr id="13" name="Immagine 12" descr="Immagine che contiene disegnando&#10;&#10;Descrizione generata automaticamente">
              <a:extLst>
                <a:ext uri="{FF2B5EF4-FFF2-40B4-BE49-F238E27FC236}">
                  <a16:creationId xmlns:a16="http://schemas.microsoft.com/office/drawing/2014/main" id="{EAB814F2-4C3A-6349-82F6-BEA311DB4E4B}"/>
                </a:ext>
              </a:extLst>
            </p:cNvPr>
            <p:cNvPicPr>
              <a:picLocks noChangeAspect="1"/>
            </p:cNvPicPr>
            <p:nvPr/>
          </p:nvPicPr>
          <p:blipFill rotWithShape="1">
            <a:blip r:embed="rId2"/>
            <a:srcRect t="10074" r="79266" b="11145"/>
            <a:stretch/>
          </p:blipFill>
          <p:spPr>
            <a:xfrm>
              <a:off x="588179" y="2165218"/>
              <a:ext cx="584616" cy="777450"/>
            </a:xfrm>
            <a:prstGeom prst="rect">
              <a:avLst/>
            </a:prstGeom>
          </p:spPr>
        </p:pic>
        <p:pic>
          <p:nvPicPr>
            <p:cNvPr id="14" name="Immagine 13" descr="Immagine che contiene disegnando&#10;&#10;Descrizione generata automaticamente">
              <a:extLst>
                <a:ext uri="{FF2B5EF4-FFF2-40B4-BE49-F238E27FC236}">
                  <a16:creationId xmlns:a16="http://schemas.microsoft.com/office/drawing/2014/main" id="{3D3125B7-F37B-B34C-A76E-BDAD54E03AFD}"/>
                </a:ext>
              </a:extLst>
            </p:cNvPr>
            <p:cNvPicPr>
              <a:picLocks noChangeAspect="1"/>
            </p:cNvPicPr>
            <p:nvPr/>
          </p:nvPicPr>
          <p:blipFill rotWithShape="1">
            <a:blip r:embed="rId2"/>
            <a:srcRect l="20734" t="10074" b="11145"/>
            <a:stretch/>
          </p:blipFill>
          <p:spPr>
            <a:xfrm>
              <a:off x="558558" y="2833549"/>
              <a:ext cx="2234936" cy="777450"/>
            </a:xfrm>
            <a:prstGeom prst="rect">
              <a:avLst/>
            </a:prstGeom>
          </p:spPr>
        </p:pic>
      </p:grpSp>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3"/>
          <a:srcRect l="-2" t="15891" r="63144"/>
          <a:stretch/>
        </p:blipFill>
        <p:spPr>
          <a:xfrm>
            <a:off x="-87415" y="4482060"/>
            <a:ext cx="3675015" cy="2420911"/>
          </a:xfrm>
          <a:prstGeom prst="rect">
            <a:avLst/>
          </a:prstGeom>
        </p:spPr>
      </p:pic>
    </p:spTree>
    <p:extLst>
      <p:ext uri="{BB962C8B-B14F-4D97-AF65-F5344CB8AC3E}">
        <p14:creationId xmlns:p14="http://schemas.microsoft.com/office/powerpoint/2010/main" val="3221816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Google Shape;91;p2">
            <a:extLst>
              <a:ext uri="{FF2B5EF4-FFF2-40B4-BE49-F238E27FC236}">
                <a16:creationId xmlns:a16="http://schemas.microsoft.com/office/drawing/2014/main" id="{165A3ABD-0F8B-8E4D-9F63-D08D3F39EDBC}"/>
              </a:ext>
            </a:extLst>
          </p:cNvPr>
          <p:cNvSpPr txBox="1">
            <a:spLocks/>
          </p:cNvSpPr>
          <p:nvPr/>
        </p:nvSpPr>
        <p:spPr>
          <a:xfrm>
            <a:off x="3810000" y="1046113"/>
            <a:ext cx="8288867" cy="6078587"/>
          </a:xfrm>
          <a:prstGeom prst="rect">
            <a:avLst/>
          </a:prstGeom>
        </p:spPr>
        <p:txBody>
          <a:bodyPr vert="horz" wrap="square" lIns="0" tIns="0" rIns="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buSzPts val="1600"/>
            </a:pPr>
            <a:r>
              <a:rPr lang="it-IT" sz="1800" dirty="0">
                <a:solidFill>
                  <a:srgbClr val="00456E"/>
                </a:solidFill>
                <a:latin typeface="Bodoni Egyptian Pro Regular" panose="02000000000000000000" pitchFamily="2" charset="77"/>
                <a:sym typeface="Calibri" pitchFamily="34" charset="0"/>
              </a:rPr>
              <a:t>Il budget assegnato a Regione Lombardia è pari a </a:t>
            </a:r>
            <a:r>
              <a:rPr lang="it-IT" sz="1800" b="1" dirty="0">
                <a:solidFill>
                  <a:srgbClr val="00456E"/>
                </a:solidFill>
                <a:latin typeface="Bodoni Egyptian Pro Regular" panose="02000000000000000000" pitchFamily="2" charset="77"/>
                <a:sym typeface="Calibri" pitchFamily="34" charset="0"/>
              </a:rPr>
              <a:t>3,27 milioni di euro</a:t>
            </a:r>
          </a:p>
          <a:p>
            <a:pPr>
              <a:lnSpc>
                <a:spcPct val="100000"/>
              </a:lnSpc>
              <a:buSzPts val="1600"/>
            </a:pPr>
            <a:endParaRPr lang="it-IT" sz="1800" b="1" dirty="0">
              <a:solidFill>
                <a:srgbClr val="00456E"/>
              </a:solidFill>
              <a:latin typeface="Bodoni Egyptian Pro Regular" panose="02000000000000000000" pitchFamily="2" charset="77"/>
              <a:sym typeface="Calibri" pitchFamily="34" charset="0"/>
            </a:endParaRPr>
          </a:p>
          <a:p>
            <a:pPr>
              <a:lnSpc>
                <a:spcPct val="100000"/>
              </a:lnSpc>
              <a:buSzPts val="1600"/>
            </a:pPr>
            <a:r>
              <a:rPr lang="it-IT" sz="1800" dirty="0">
                <a:solidFill>
                  <a:srgbClr val="00456E"/>
                </a:solidFill>
                <a:latin typeface="Bodoni Egyptian Pro Regular" panose="02000000000000000000" pitchFamily="2" charset="77"/>
                <a:sym typeface="Calibri" pitchFamily="34" charset="0"/>
              </a:rPr>
              <a:t>Le </a:t>
            </a:r>
            <a:r>
              <a:rPr lang="it-IT" sz="1800" b="1" dirty="0">
                <a:solidFill>
                  <a:srgbClr val="00456E"/>
                </a:solidFill>
                <a:latin typeface="Bodoni Egyptian Pro Regular" panose="02000000000000000000" pitchFamily="2" charset="77"/>
                <a:sym typeface="Calibri" pitchFamily="34" charset="0"/>
              </a:rPr>
              <a:t>attività in capo a Regione Lombardia </a:t>
            </a:r>
            <a:r>
              <a:rPr lang="it-IT" sz="1800" dirty="0">
                <a:solidFill>
                  <a:srgbClr val="00456E"/>
                </a:solidFill>
                <a:latin typeface="Bodoni Egyptian Pro Regular" panose="02000000000000000000" pitchFamily="2" charset="77"/>
                <a:sym typeface="Calibri" pitchFamily="34" charset="0"/>
              </a:rPr>
              <a:t>sono le seguenti:</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Formazione del personale del Comune </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Infrastrutturazione informatica e digitalizzazione dei fascicoli pregressi pendenti</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Acquisto di arredi </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Comunicazione</a:t>
            </a:r>
          </a:p>
          <a:p>
            <a:pPr>
              <a:lnSpc>
                <a:spcPct val="100000"/>
              </a:lnSpc>
              <a:buSzPts val="1600"/>
            </a:pPr>
            <a:endParaRPr lang="it-IT" sz="1800" dirty="0">
              <a:solidFill>
                <a:srgbClr val="00456E"/>
              </a:solidFill>
              <a:latin typeface="Bodoni Egyptian Pro Regular" panose="02000000000000000000" pitchFamily="2" charset="77"/>
              <a:sym typeface="Calibri" pitchFamily="34" charset="0"/>
            </a:endParaRPr>
          </a:p>
          <a:p>
            <a:pPr>
              <a:lnSpc>
                <a:spcPct val="100000"/>
              </a:lnSpc>
              <a:buSzPts val="1600"/>
            </a:pPr>
            <a:r>
              <a:rPr lang="it-IT" sz="1800" b="1" dirty="0">
                <a:solidFill>
                  <a:srgbClr val="00456E"/>
                </a:solidFill>
                <a:latin typeface="Bodoni Egyptian Pro Regular" panose="02000000000000000000" pitchFamily="2" charset="77"/>
                <a:sym typeface="Calibri" pitchFamily="34" charset="0"/>
              </a:rPr>
              <a:t>I COMUNI sono coinvolti nel progetto: </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Mettendo  a disposizione gli spazi e il personale per la gestione dell’Ufficio di prossimità</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Facendo partecipare il personale assegnato all’</a:t>
            </a:r>
            <a:r>
              <a:rPr lang="it-IT" sz="1800" dirty="0" err="1">
                <a:solidFill>
                  <a:srgbClr val="00456E"/>
                </a:solidFill>
                <a:latin typeface="Bodoni Egyptian Pro Regular" panose="02000000000000000000" pitchFamily="2" charset="77"/>
                <a:sym typeface="Calibri" pitchFamily="34" charset="0"/>
              </a:rPr>
              <a:t>UdP</a:t>
            </a:r>
            <a:r>
              <a:rPr lang="it-IT" sz="1800" dirty="0">
                <a:solidFill>
                  <a:srgbClr val="00456E"/>
                </a:solidFill>
                <a:latin typeface="Bodoni Egyptian Pro Regular" panose="02000000000000000000" pitchFamily="2" charset="77"/>
                <a:sym typeface="Calibri" pitchFamily="34" charset="0"/>
              </a:rPr>
              <a:t> alle attività formative organizzate da Regione</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Garantendo un’apertura dello sportello ipotizzata in 1/2 giorni settimanali</a:t>
            </a:r>
          </a:p>
          <a:p>
            <a:pPr>
              <a:lnSpc>
                <a:spcPct val="100000"/>
              </a:lnSpc>
              <a:buSzPts val="1600"/>
            </a:pPr>
            <a:endParaRPr lang="it-IT" sz="1800" dirty="0">
              <a:solidFill>
                <a:srgbClr val="00456E"/>
              </a:solidFill>
              <a:latin typeface="Bodoni Egyptian Pro Regular" panose="02000000000000000000" pitchFamily="2" charset="77"/>
              <a:sym typeface="Calibri" pitchFamily="34" charset="0"/>
            </a:endParaRPr>
          </a:p>
          <a:p>
            <a:pPr>
              <a:lnSpc>
                <a:spcPct val="100000"/>
              </a:lnSpc>
              <a:buSzPts val="1600"/>
            </a:pPr>
            <a:r>
              <a:rPr lang="it-IT" sz="1800" dirty="0">
                <a:solidFill>
                  <a:srgbClr val="00456E"/>
                </a:solidFill>
                <a:latin typeface="Bodoni Egyptian Pro Regular" panose="02000000000000000000" pitchFamily="2" charset="77"/>
                <a:sym typeface="Calibri" pitchFamily="34" charset="0"/>
              </a:rPr>
              <a:t>I </a:t>
            </a:r>
            <a:r>
              <a:rPr lang="it-IT" sz="1800" b="1" dirty="0">
                <a:solidFill>
                  <a:srgbClr val="00456E"/>
                </a:solidFill>
                <a:latin typeface="Bodoni Egyptian Pro Regular" panose="02000000000000000000" pitchFamily="2" charset="77"/>
                <a:sym typeface="Calibri" pitchFamily="34" charset="0"/>
              </a:rPr>
              <a:t>TRIBUNALI sono coinvolti nel progetto</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Collaborando con gli </a:t>
            </a:r>
            <a:r>
              <a:rPr lang="it-IT" sz="1800" dirty="0" err="1">
                <a:solidFill>
                  <a:srgbClr val="00456E"/>
                </a:solidFill>
                <a:latin typeface="Bodoni Egyptian Pro Regular" panose="02000000000000000000" pitchFamily="2" charset="77"/>
                <a:sym typeface="Calibri" pitchFamily="34" charset="0"/>
              </a:rPr>
              <a:t>UdP</a:t>
            </a:r>
            <a:r>
              <a:rPr lang="it-IT" sz="1800" dirty="0">
                <a:solidFill>
                  <a:srgbClr val="00456E"/>
                </a:solidFill>
                <a:latin typeface="Bodoni Egyptian Pro Regular" panose="02000000000000000000" pitchFamily="2" charset="77"/>
                <a:sym typeface="Calibri" pitchFamily="34" charset="0"/>
              </a:rPr>
              <a:t> e con Regione per le attività di propria competenza (accompagnamento operativo);</a:t>
            </a:r>
          </a:p>
          <a:p>
            <a:pPr marL="285750" indent="-285750">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Mettendo a disposizione i fascicoli pregressi in materia di volontaria giurisdizione che dovranno essere oggetti di digitalizzazione</a:t>
            </a:r>
            <a:br>
              <a:rPr lang="it-IT" sz="1600" dirty="0">
                <a:solidFill>
                  <a:srgbClr val="00456E"/>
                </a:solidFill>
                <a:latin typeface="Bodoni Egyptian Pro Regular" panose="02000000000000000000" pitchFamily="2" charset="77"/>
                <a:sym typeface="Calibri" pitchFamily="34" charset="0"/>
              </a:rPr>
            </a:br>
            <a:br>
              <a:rPr lang="it-IT" sz="1600" dirty="0">
                <a:solidFill>
                  <a:srgbClr val="00456E"/>
                </a:solidFill>
                <a:latin typeface="Bodoni Egyptian Pro Regular" panose="02000000000000000000" pitchFamily="2" charset="77"/>
                <a:sym typeface="Calibri" pitchFamily="34" charset="0"/>
              </a:rPr>
            </a:br>
            <a:endParaRPr lang="it-IT" sz="1600" dirty="0">
              <a:solidFill>
                <a:srgbClr val="00456E"/>
              </a:solidFill>
              <a:latin typeface="Bodoni Egyptian Pro Regular" panose="02000000000000000000" pitchFamily="2" charset="77"/>
              <a:sym typeface="Calibri" pitchFamily="34" charset="0"/>
            </a:endParaRPr>
          </a:p>
        </p:txBody>
      </p:sp>
      <p:sp>
        <p:nvSpPr>
          <p:cNvPr id="10" name="Google Shape;93;p2">
            <a:extLst>
              <a:ext uri="{FF2B5EF4-FFF2-40B4-BE49-F238E27FC236}">
                <a16:creationId xmlns:a16="http://schemas.microsoft.com/office/drawing/2014/main" id="{41C6100E-4A4B-7C4F-98FC-F98E88A90F31}"/>
              </a:ext>
            </a:extLst>
          </p:cNvPr>
          <p:cNvSpPr txBox="1">
            <a:spLocks noChangeArrowheads="1"/>
          </p:cNvSpPr>
          <p:nvPr/>
        </p:nvSpPr>
        <p:spPr bwMode="auto">
          <a:xfrm>
            <a:off x="3927422" y="405838"/>
            <a:ext cx="8027511" cy="540240"/>
          </a:xfrm>
          <a:prstGeom prst="rect">
            <a:avLst/>
          </a:prstGeom>
          <a:noFill/>
          <a:ln w="9525">
            <a:noFill/>
            <a:miter lim="800000"/>
            <a:headEnd/>
            <a:tailEnd/>
          </a:ln>
        </p:spPr>
        <p:txBody>
          <a:bodyPr lIns="0" tIns="0" rIns="0" bIns="0"/>
          <a:lstStyle/>
          <a:p>
            <a:pPr>
              <a:lnSpc>
                <a:spcPct val="80000"/>
              </a:lnSpc>
              <a:buClr>
                <a:srgbClr val="000000"/>
              </a:buClr>
              <a:buSzPts val="4100"/>
              <a:buFont typeface="Arial" charset="0"/>
              <a:buNone/>
            </a:pPr>
            <a:r>
              <a:rPr lang="it-IT" sz="2400" b="1" dirty="0">
                <a:solidFill>
                  <a:srgbClr val="00456E"/>
                </a:solidFill>
                <a:latin typeface="Montserrat" pitchFamily="2" charset="77"/>
                <a:sym typeface="Calibri" pitchFamily="34" charset="0"/>
              </a:rPr>
              <a:t>IL PROGETTO UFFICI DI PROSSIMITA’ PER REGIONE LOMBARDIA</a:t>
            </a:r>
          </a:p>
        </p:txBody>
      </p:sp>
      <p:sp>
        <p:nvSpPr>
          <p:cNvPr id="2" name="Rettangolo 1">
            <a:extLst>
              <a:ext uri="{FF2B5EF4-FFF2-40B4-BE49-F238E27FC236}">
                <a16:creationId xmlns:a16="http://schemas.microsoft.com/office/drawing/2014/main" id="{EBC1ACF8-D363-F649-A1C4-032A379A3C45}"/>
              </a:ext>
            </a:extLst>
          </p:cNvPr>
          <p:cNvSpPr/>
          <p:nvPr/>
        </p:nvSpPr>
        <p:spPr>
          <a:xfrm>
            <a:off x="-84165" y="-361950"/>
            <a:ext cx="3675015" cy="7486650"/>
          </a:xfrm>
          <a:prstGeom prst="rect">
            <a:avLst/>
          </a:prstGeom>
          <a:solidFill>
            <a:srgbClr val="00456E"/>
          </a:solidFill>
          <a:ln>
            <a:solidFill>
              <a:srgbClr val="0045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2" name="Gruppo 11">
            <a:extLst>
              <a:ext uri="{FF2B5EF4-FFF2-40B4-BE49-F238E27FC236}">
                <a16:creationId xmlns:a16="http://schemas.microsoft.com/office/drawing/2014/main" id="{405E8CA4-2372-D94F-BB4D-B2D954D5E1A4}"/>
              </a:ext>
            </a:extLst>
          </p:cNvPr>
          <p:cNvGrpSpPr/>
          <p:nvPr/>
        </p:nvGrpSpPr>
        <p:grpSpPr>
          <a:xfrm>
            <a:off x="502708" y="529821"/>
            <a:ext cx="2853792" cy="1846120"/>
            <a:chOff x="558558" y="2165218"/>
            <a:chExt cx="2234936" cy="1445781"/>
          </a:xfrm>
        </p:grpSpPr>
        <p:pic>
          <p:nvPicPr>
            <p:cNvPr id="13" name="Immagine 12" descr="Immagine che contiene disegnando&#10;&#10;Descrizione generata automaticamente">
              <a:extLst>
                <a:ext uri="{FF2B5EF4-FFF2-40B4-BE49-F238E27FC236}">
                  <a16:creationId xmlns:a16="http://schemas.microsoft.com/office/drawing/2014/main" id="{EAB814F2-4C3A-6349-82F6-BEA311DB4E4B}"/>
                </a:ext>
              </a:extLst>
            </p:cNvPr>
            <p:cNvPicPr>
              <a:picLocks noChangeAspect="1"/>
            </p:cNvPicPr>
            <p:nvPr/>
          </p:nvPicPr>
          <p:blipFill rotWithShape="1">
            <a:blip r:embed="rId2"/>
            <a:srcRect t="10074" r="79266" b="11145"/>
            <a:stretch/>
          </p:blipFill>
          <p:spPr>
            <a:xfrm>
              <a:off x="588179" y="2165218"/>
              <a:ext cx="584616" cy="777450"/>
            </a:xfrm>
            <a:prstGeom prst="rect">
              <a:avLst/>
            </a:prstGeom>
          </p:spPr>
        </p:pic>
        <p:pic>
          <p:nvPicPr>
            <p:cNvPr id="14" name="Immagine 13" descr="Immagine che contiene disegnando&#10;&#10;Descrizione generata automaticamente">
              <a:extLst>
                <a:ext uri="{FF2B5EF4-FFF2-40B4-BE49-F238E27FC236}">
                  <a16:creationId xmlns:a16="http://schemas.microsoft.com/office/drawing/2014/main" id="{3D3125B7-F37B-B34C-A76E-BDAD54E03AFD}"/>
                </a:ext>
              </a:extLst>
            </p:cNvPr>
            <p:cNvPicPr>
              <a:picLocks noChangeAspect="1"/>
            </p:cNvPicPr>
            <p:nvPr/>
          </p:nvPicPr>
          <p:blipFill rotWithShape="1">
            <a:blip r:embed="rId2"/>
            <a:srcRect l="20734" t="10074" b="11145"/>
            <a:stretch/>
          </p:blipFill>
          <p:spPr>
            <a:xfrm>
              <a:off x="558558" y="2833549"/>
              <a:ext cx="2234936" cy="777450"/>
            </a:xfrm>
            <a:prstGeom prst="rect">
              <a:avLst/>
            </a:prstGeom>
          </p:spPr>
        </p:pic>
      </p:grpSp>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3"/>
          <a:srcRect l="-2" t="15891" r="63144"/>
          <a:stretch/>
        </p:blipFill>
        <p:spPr>
          <a:xfrm>
            <a:off x="-87415" y="4482060"/>
            <a:ext cx="3675015" cy="2420911"/>
          </a:xfrm>
          <a:prstGeom prst="rect">
            <a:avLst/>
          </a:prstGeom>
        </p:spPr>
      </p:pic>
    </p:spTree>
    <p:extLst>
      <p:ext uri="{BB962C8B-B14F-4D97-AF65-F5344CB8AC3E}">
        <p14:creationId xmlns:p14="http://schemas.microsoft.com/office/powerpoint/2010/main" val="2341534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Google Shape;91;p2">
            <a:extLst>
              <a:ext uri="{FF2B5EF4-FFF2-40B4-BE49-F238E27FC236}">
                <a16:creationId xmlns:a16="http://schemas.microsoft.com/office/drawing/2014/main" id="{165A3ABD-0F8B-8E4D-9F63-D08D3F39EDBC}"/>
              </a:ext>
            </a:extLst>
          </p:cNvPr>
          <p:cNvSpPr txBox="1">
            <a:spLocks/>
          </p:cNvSpPr>
          <p:nvPr/>
        </p:nvSpPr>
        <p:spPr>
          <a:xfrm>
            <a:off x="3697280" y="946078"/>
            <a:ext cx="8288867" cy="6294031"/>
          </a:xfrm>
          <a:prstGeom prst="rect">
            <a:avLst/>
          </a:prstGeom>
        </p:spPr>
        <p:txBody>
          <a:bodyPr vert="horz" wrap="square" lIns="0" tIns="0" rIns="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buSzPts val="1600"/>
            </a:pPr>
            <a:endParaRPr lang="it-IT" sz="1800" dirty="0">
              <a:solidFill>
                <a:srgbClr val="00456E"/>
              </a:solidFill>
              <a:latin typeface="Bodoni Egyptian Pro Regular" panose="02000000000000000000" pitchFamily="2" charset="77"/>
              <a:sym typeface="Calibri" pitchFamily="34" charset="0"/>
            </a:endParaRPr>
          </a:p>
          <a:p>
            <a:pPr marL="285750" indent="-285750">
              <a:lnSpc>
                <a:spcPct val="100000"/>
              </a:lnSpc>
              <a:buSzPts val="1600"/>
              <a:buFont typeface="Wingdings" panose="05000000000000000000" pitchFamily="2" charset="2"/>
              <a:buChar char="Ø"/>
            </a:pPr>
            <a:r>
              <a:rPr lang="it-IT" sz="1800" b="1" dirty="0">
                <a:solidFill>
                  <a:srgbClr val="00456E"/>
                </a:solidFill>
                <a:latin typeface="Bodoni Egyptian Pro Regular" panose="02000000000000000000" pitchFamily="2" charset="77"/>
                <a:sym typeface="Calibri" pitchFamily="34" charset="0"/>
              </a:rPr>
              <a:t>LA SEDE DELL’UFFICIO E I REQUISITI DI ACCESSIBILITÀ (Scheda 5 Toolkit Piemonte)</a:t>
            </a:r>
          </a:p>
          <a:p>
            <a:pPr>
              <a:lnSpc>
                <a:spcPct val="100000"/>
              </a:lnSpc>
              <a:buSzPts val="1600"/>
            </a:pPr>
            <a:br>
              <a:rPr lang="it-IT" sz="1600" dirty="0">
                <a:solidFill>
                  <a:srgbClr val="00456E"/>
                </a:solidFill>
                <a:latin typeface="Bodoni Egyptian Pro Regular" panose="02000000000000000000" pitchFamily="2" charset="77"/>
                <a:sym typeface="Calibri" pitchFamily="34" charset="0"/>
              </a:rPr>
            </a:br>
            <a:r>
              <a:rPr lang="it-IT" sz="1600" dirty="0">
                <a:solidFill>
                  <a:srgbClr val="00456E"/>
                </a:solidFill>
                <a:latin typeface="Bodoni Egyptian Pro Regular" panose="02000000000000000000" pitchFamily="2" charset="77"/>
                <a:sym typeface="Calibri" pitchFamily="34" charset="0"/>
              </a:rPr>
              <a:t>L’Ufficio di Prossimità deve essere collocato in un </a:t>
            </a:r>
            <a:r>
              <a:rPr lang="it-IT" sz="1600" b="1" dirty="0">
                <a:solidFill>
                  <a:srgbClr val="00456E"/>
                </a:solidFill>
                <a:latin typeface="Bodoni Egyptian Pro Regular" panose="02000000000000000000" pitchFamily="2" charset="77"/>
                <a:sym typeface="Calibri" pitchFamily="34" charset="0"/>
              </a:rPr>
              <a:t>luogo riconoscibile</a:t>
            </a:r>
            <a:r>
              <a:rPr lang="it-IT" sz="1600" dirty="0">
                <a:solidFill>
                  <a:srgbClr val="00456E"/>
                </a:solidFill>
                <a:latin typeface="Bodoni Egyptian Pro Regular" panose="02000000000000000000" pitchFamily="2" charset="77"/>
                <a:sym typeface="Calibri" pitchFamily="34" charset="0"/>
              </a:rPr>
              <a:t>, grazie alla segnaletica che verrà predisposta, e </a:t>
            </a:r>
            <a:r>
              <a:rPr lang="it-IT" sz="1600" b="1" dirty="0">
                <a:solidFill>
                  <a:srgbClr val="00456E"/>
                </a:solidFill>
                <a:latin typeface="Bodoni Egyptian Pro Regular" panose="02000000000000000000" pitchFamily="2" charset="77"/>
                <a:sym typeface="Calibri" pitchFamily="34" charset="0"/>
              </a:rPr>
              <a:t>accessibile</a:t>
            </a:r>
            <a:r>
              <a:rPr lang="it-IT" sz="1600" dirty="0">
                <a:solidFill>
                  <a:srgbClr val="00456E"/>
                </a:solidFill>
                <a:latin typeface="Bodoni Egyptian Pro Regular" panose="02000000000000000000" pitchFamily="2" charset="77"/>
                <a:sym typeface="Calibri" pitchFamily="34" charset="0"/>
              </a:rPr>
              <a:t>, anche per chi viene da fuori Comune e per i soggetti diversamente abili. </a:t>
            </a:r>
          </a:p>
          <a:p>
            <a:pPr>
              <a:lnSpc>
                <a:spcPct val="100000"/>
              </a:lnSpc>
              <a:buSzPts val="1600"/>
            </a:pPr>
            <a:endParaRPr lang="it-IT" sz="1600" dirty="0">
              <a:solidFill>
                <a:srgbClr val="00456E"/>
              </a:solidFill>
              <a:latin typeface="Bodoni Egyptian Pro Regular" panose="02000000000000000000" pitchFamily="2" charset="77"/>
              <a:sym typeface="Calibri" pitchFamily="34" charset="0"/>
            </a:endParaRPr>
          </a:p>
          <a:p>
            <a:pPr>
              <a:lnSpc>
                <a:spcPct val="100000"/>
              </a:lnSpc>
              <a:buSzPts val="1600"/>
            </a:pPr>
            <a:r>
              <a:rPr lang="it-IT" sz="1600" dirty="0">
                <a:solidFill>
                  <a:srgbClr val="00456E"/>
                </a:solidFill>
                <a:latin typeface="Bodoni Egyptian Pro Regular" panose="02000000000000000000" pitchFamily="2" charset="77"/>
                <a:sym typeface="Calibri" pitchFamily="34" charset="0"/>
              </a:rPr>
              <a:t>Non necessariamente deve essere individuata la sede principale del comune, ma possono </a:t>
            </a:r>
          </a:p>
          <a:p>
            <a:pPr>
              <a:lnSpc>
                <a:spcPct val="100000"/>
              </a:lnSpc>
              <a:buSzPts val="1600"/>
            </a:pPr>
            <a:r>
              <a:rPr lang="it-IT" sz="1600" dirty="0">
                <a:solidFill>
                  <a:srgbClr val="00456E"/>
                </a:solidFill>
                <a:latin typeface="Bodoni Egyptian Pro Regular" panose="02000000000000000000" pitchFamily="2" charset="77"/>
                <a:sym typeface="Calibri" pitchFamily="34" charset="0"/>
              </a:rPr>
              <a:t>essere considerate soluzioni alternative qualora garantiscano una migliore esperienza di servizio.</a:t>
            </a:r>
          </a:p>
          <a:p>
            <a:pPr>
              <a:lnSpc>
                <a:spcPct val="100000"/>
              </a:lnSpc>
              <a:buSzPts val="1600"/>
            </a:pPr>
            <a:endParaRPr lang="it-IT" sz="1600" dirty="0">
              <a:solidFill>
                <a:srgbClr val="00456E"/>
              </a:solidFill>
              <a:latin typeface="Bodoni Egyptian Pro Regular" panose="02000000000000000000" pitchFamily="2" charset="77"/>
              <a:sym typeface="Calibri" pitchFamily="34" charset="0"/>
            </a:endParaRPr>
          </a:p>
          <a:p>
            <a:pPr>
              <a:lnSpc>
                <a:spcPct val="100000"/>
              </a:lnSpc>
              <a:buSzPts val="1600"/>
            </a:pPr>
            <a:r>
              <a:rPr lang="it-IT" sz="1600" dirty="0">
                <a:solidFill>
                  <a:srgbClr val="00456E"/>
                </a:solidFill>
                <a:latin typeface="Bodoni Egyptian Pro Regular" panose="02000000000000000000" pitchFamily="2" charset="77"/>
                <a:sym typeface="Calibri" pitchFamily="34" charset="0"/>
              </a:rPr>
              <a:t>Nello specifico, va privilegiata una struttura che, oltre ad essere riconoscibile, sia anche facilmente raggiungibile con i mezzi pubblici e privati, e che presenti facilità di parcheggio.</a:t>
            </a:r>
          </a:p>
          <a:p>
            <a:pPr>
              <a:lnSpc>
                <a:spcPct val="100000"/>
              </a:lnSpc>
              <a:buSzPts val="1600"/>
            </a:pPr>
            <a:endParaRPr lang="it-IT" sz="1600" dirty="0">
              <a:solidFill>
                <a:srgbClr val="00456E"/>
              </a:solidFill>
              <a:latin typeface="Bodoni Egyptian Pro Regular" panose="02000000000000000000" pitchFamily="2" charset="77"/>
              <a:sym typeface="Calibri" pitchFamily="34" charset="0"/>
            </a:endParaRPr>
          </a:p>
          <a:p>
            <a:pPr marL="285750" indent="-285750">
              <a:lnSpc>
                <a:spcPct val="100000"/>
              </a:lnSpc>
              <a:buSzPts val="1600"/>
              <a:buFont typeface="Wingdings" panose="05000000000000000000" pitchFamily="2" charset="2"/>
              <a:buChar char="Ø"/>
            </a:pPr>
            <a:r>
              <a:rPr lang="it-IT" sz="1800" b="1" dirty="0">
                <a:solidFill>
                  <a:srgbClr val="00456E"/>
                </a:solidFill>
                <a:latin typeface="Bodoni Egyptian Pro Regular" panose="02000000000000000000" pitchFamily="2" charset="77"/>
                <a:sym typeface="Calibri" pitchFamily="34" charset="0"/>
              </a:rPr>
              <a:t>IL PERSONALE ADDETTO ALL’UFFICIO DI PROSSIMITÀ (Scheda 3 Toolkit Piemonte)</a:t>
            </a:r>
          </a:p>
          <a:p>
            <a:pPr>
              <a:lnSpc>
                <a:spcPct val="100000"/>
              </a:lnSpc>
              <a:buSzPts val="1600"/>
            </a:pPr>
            <a:endParaRPr lang="it-IT" sz="1600" dirty="0">
              <a:solidFill>
                <a:srgbClr val="00456E"/>
              </a:solidFill>
              <a:latin typeface="Bodoni Egyptian Pro Regular" panose="02000000000000000000" pitchFamily="2" charset="77"/>
              <a:sym typeface="Calibri" pitchFamily="34" charset="0"/>
            </a:endParaRPr>
          </a:p>
          <a:p>
            <a:pPr>
              <a:lnSpc>
                <a:spcPct val="100000"/>
              </a:lnSpc>
              <a:buSzPts val="1600"/>
            </a:pPr>
            <a:r>
              <a:rPr lang="it-IT" sz="1600" dirty="0">
                <a:solidFill>
                  <a:srgbClr val="00456E"/>
                </a:solidFill>
                <a:latin typeface="Bodoni Egyptian Pro Regular" panose="02000000000000000000" pitchFamily="2" charset="77"/>
                <a:sym typeface="Calibri" pitchFamily="34" charset="0"/>
              </a:rPr>
              <a:t>Il personale preposto all’Ufficio di Prossimità deve essere composto almeno da </a:t>
            </a:r>
            <a:r>
              <a:rPr lang="it-IT" sz="1600" b="1" dirty="0">
                <a:solidFill>
                  <a:srgbClr val="00456E"/>
                </a:solidFill>
                <a:latin typeface="Bodoni Egyptian Pro Regular" panose="02000000000000000000" pitchFamily="2" charset="77"/>
                <a:sym typeface="Calibri" pitchFamily="34" charset="0"/>
              </a:rPr>
              <a:t>due unità di personale, di livello contrattuale pari a C o D</a:t>
            </a:r>
            <a:r>
              <a:rPr lang="it-IT" sz="1600" dirty="0">
                <a:solidFill>
                  <a:srgbClr val="00456E"/>
                </a:solidFill>
                <a:latin typeface="Bodoni Egyptian Pro Regular" panose="02000000000000000000" pitchFamily="2" charset="77"/>
                <a:sym typeface="Calibri" pitchFamily="34" charset="0"/>
              </a:rPr>
              <a:t>, con ruoli tra loro fungibili o in alternativa complementari. </a:t>
            </a:r>
          </a:p>
          <a:p>
            <a:pPr>
              <a:lnSpc>
                <a:spcPct val="100000"/>
              </a:lnSpc>
              <a:buSzPts val="1600"/>
            </a:pPr>
            <a:endParaRPr lang="it-IT" sz="1600" dirty="0">
              <a:solidFill>
                <a:srgbClr val="00456E"/>
              </a:solidFill>
              <a:latin typeface="Bodoni Egyptian Pro Regular" panose="02000000000000000000" pitchFamily="2" charset="77"/>
              <a:sym typeface="Calibri" pitchFamily="34" charset="0"/>
            </a:endParaRPr>
          </a:p>
          <a:p>
            <a:pPr>
              <a:lnSpc>
                <a:spcPct val="100000"/>
              </a:lnSpc>
              <a:buSzPts val="1600"/>
            </a:pPr>
            <a:r>
              <a:rPr lang="it-IT" sz="1600" dirty="0">
                <a:solidFill>
                  <a:srgbClr val="00456E"/>
                </a:solidFill>
                <a:latin typeface="Bodoni Egyptian Pro Regular" panose="02000000000000000000" pitchFamily="2" charset="77"/>
                <a:sym typeface="Calibri" pitchFamily="34" charset="0"/>
              </a:rPr>
              <a:t>Tale personale è da individuare </a:t>
            </a:r>
            <a:r>
              <a:rPr lang="it-IT" sz="1600" b="1" dirty="0">
                <a:solidFill>
                  <a:srgbClr val="00456E"/>
                </a:solidFill>
                <a:latin typeface="Bodoni Egyptian Pro Regular" panose="02000000000000000000" pitchFamily="2" charset="77"/>
                <a:sym typeface="Calibri" pitchFamily="34" charset="0"/>
              </a:rPr>
              <a:t>nell'ambito della dotazione organica comunale o di altre Amministrazioni con i quali i Comuni abbiano sottoscritto accordi formali e funzionali alla realizzazione del Progetto</a:t>
            </a:r>
            <a:r>
              <a:rPr lang="it-IT" sz="1600" dirty="0">
                <a:solidFill>
                  <a:srgbClr val="00456E"/>
                </a:solidFill>
                <a:latin typeface="Bodoni Egyptian Pro Regular" panose="02000000000000000000" pitchFamily="2" charset="77"/>
                <a:sym typeface="Calibri" pitchFamily="34" charset="0"/>
              </a:rPr>
              <a:t>, assumendosi l’onere dei relativi costi del personale che non potranno essere imputati in alcun modo, anche parzialmente, sul PON.</a:t>
            </a:r>
          </a:p>
          <a:p>
            <a:pPr>
              <a:lnSpc>
                <a:spcPct val="100000"/>
              </a:lnSpc>
              <a:buSzPts val="1600"/>
            </a:pPr>
            <a:endParaRPr lang="it-IT" sz="1600" dirty="0">
              <a:solidFill>
                <a:srgbClr val="00456E"/>
              </a:solidFill>
              <a:latin typeface="Bodoni Egyptian Pro Regular" panose="02000000000000000000" pitchFamily="2" charset="77"/>
              <a:sym typeface="Calibri" pitchFamily="34" charset="0"/>
            </a:endParaRPr>
          </a:p>
          <a:p>
            <a:pPr>
              <a:lnSpc>
                <a:spcPct val="100000"/>
              </a:lnSpc>
              <a:buSzPts val="1600"/>
            </a:pPr>
            <a:endParaRPr lang="it-IT" sz="1600" dirty="0">
              <a:solidFill>
                <a:srgbClr val="00456E"/>
              </a:solidFill>
              <a:latin typeface="Bodoni Egyptian Pro Regular" panose="02000000000000000000" pitchFamily="2" charset="77"/>
              <a:sym typeface="Calibri" pitchFamily="34" charset="0"/>
            </a:endParaRPr>
          </a:p>
        </p:txBody>
      </p:sp>
      <p:sp>
        <p:nvSpPr>
          <p:cNvPr id="10" name="Google Shape;93;p2">
            <a:extLst>
              <a:ext uri="{FF2B5EF4-FFF2-40B4-BE49-F238E27FC236}">
                <a16:creationId xmlns:a16="http://schemas.microsoft.com/office/drawing/2014/main" id="{41C6100E-4A4B-7C4F-98FC-F98E88A90F31}"/>
              </a:ext>
            </a:extLst>
          </p:cNvPr>
          <p:cNvSpPr txBox="1">
            <a:spLocks noChangeArrowheads="1"/>
          </p:cNvSpPr>
          <p:nvPr/>
        </p:nvSpPr>
        <p:spPr bwMode="auto">
          <a:xfrm>
            <a:off x="3927422" y="405838"/>
            <a:ext cx="8027511" cy="540240"/>
          </a:xfrm>
          <a:prstGeom prst="rect">
            <a:avLst/>
          </a:prstGeom>
          <a:noFill/>
          <a:ln w="9525">
            <a:noFill/>
            <a:miter lim="800000"/>
            <a:headEnd/>
            <a:tailEnd/>
          </a:ln>
        </p:spPr>
        <p:txBody>
          <a:bodyPr lIns="0" tIns="0" rIns="0" bIns="0"/>
          <a:lstStyle/>
          <a:p>
            <a:pPr>
              <a:lnSpc>
                <a:spcPct val="80000"/>
              </a:lnSpc>
              <a:buClr>
                <a:srgbClr val="000000"/>
              </a:buClr>
              <a:buSzPts val="4100"/>
              <a:buFont typeface="Arial" charset="0"/>
              <a:buNone/>
            </a:pPr>
            <a:r>
              <a:rPr lang="it-IT" sz="2400" b="1" dirty="0">
                <a:solidFill>
                  <a:srgbClr val="00456E"/>
                </a:solidFill>
                <a:latin typeface="Montserrat" pitchFamily="2" charset="77"/>
                <a:sym typeface="Calibri" pitchFamily="34" charset="0"/>
              </a:rPr>
              <a:t>IL PROGETTO UFFICI DI PROSSIMITA’ PER REGIONE LOMBARDIA</a:t>
            </a:r>
          </a:p>
        </p:txBody>
      </p:sp>
      <p:sp>
        <p:nvSpPr>
          <p:cNvPr id="2" name="Rettangolo 1">
            <a:extLst>
              <a:ext uri="{FF2B5EF4-FFF2-40B4-BE49-F238E27FC236}">
                <a16:creationId xmlns:a16="http://schemas.microsoft.com/office/drawing/2014/main" id="{EBC1ACF8-D363-F649-A1C4-032A379A3C45}"/>
              </a:ext>
            </a:extLst>
          </p:cNvPr>
          <p:cNvSpPr/>
          <p:nvPr/>
        </p:nvSpPr>
        <p:spPr>
          <a:xfrm>
            <a:off x="-84165" y="-361950"/>
            <a:ext cx="3675015" cy="7486650"/>
          </a:xfrm>
          <a:prstGeom prst="rect">
            <a:avLst/>
          </a:prstGeom>
          <a:solidFill>
            <a:srgbClr val="00456E"/>
          </a:solidFill>
          <a:ln>
            <a:solidFill>
              <a:srgbClr val="0045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2" name="Gruppo 11">
            <a:extLst>
              <a:ext uri="{FF2B5EF4-FFF2-40B4-BE49-F238E27FC236}">
                <a16:creationId xmlns:a16="http://schemas.microsoft.com/office/drawing/2014/main" id="{405E8CA4-2372-D94F-BB4D-B2D954D5E1A4}"/>
              </a:ext>
            </a:extLst>
          </p:cNvPr>
          <p:cNvGrpSpPr/>
          <p:nvPr/>
        </p:nvGrpSpPr>
        <p:grpSpPr>
          <a:xfrm>
            <a:off x="502708" y="529821"/>
            <a:ext cx="2853792" cy="1846120"/>
            <a:chOff x="558558" y="2165218"/>
            <a:chExt cx="2234936" cy="1445781"/>
          </a:xfrm>
        </p:grpSpPr>
        <p:pic>
          <p:nvPicPr>
            <p:cNvPr id="13" name="Immagine 12" descr="Immagine che contiene disegnando&#10;&#10;Descrizione generata automaticamente">
              <a:extLst>
                <a:ext uri="{FF2B5EF4-FFF2-40B4-BE49-F238E27FC236}">
                  <a16:creationId xmlns:a16="http://schemas.microsoft.com/office/drawing/2014/main" id="{EAB814F2-4C3A-6349-82F6-BEA311DB4E4B}"/>
                </a:ext>
              </a:extLst>
            </p:cNvPr>
            <p:cNvPicPr>
              <a:picLocks noChangeAspect="1"/>
            </p:cNvPicPr>
            <p:nvPr/>
          </p:nvPicPr>
          <p:blipFill rotWithShape="1">
            <a:blip r:embed="rId2"/>
            <a:srcRect t="10074" r="79266" b="11145"/>
            <a:stretch/>
          </p:blipFill>
          <p:spPr>
            <a:xfrm>
              <a:off x="588179" y="2165218"/>
              <a:ext cx="584616" cy="777450"/>
            </a:xfrm>
            <a:prstGeom prst="rect">
              <a:avLst/>
            </a:prstGeom>
          </p:spPr>
        </p:pic>
        <p:pic>
          <p:nvPicPr>
            <p:cNvPr id="14" name="Immagine 13" descr="Immagine che contiene disegnando&#10;&#10;Descrizione generata automaticamente">
              <a:extLst>
                <a:ext uri="{FF2B5EF4-FFF2-40B4-BE49-F238E27FC236}">
                  <a16:creationId xmlns:a16="http://schemas.microsoft.com/office/drawing/2014/main" id="{3D3125B7-F37B-B34C-A76E-BDAD54E03AFD}"/>
                </a:ext>
              </a:extLst>
            </p:cNvPr>
            <p:cNvPicPr>
              <a:picLocks noChangeAspect="1"/>
            </p:cNvPicPr>
            <p:nvPr/>
          </p:nvPicPr>
          <p:blipFill rotWithShape="1">
            <a:blip r:embed="rId2"/>
            <a:srcRect l="20734" t="10074" b="11145"/>
            <a:stretch/>
          </p:blipFill>
          <p:spPr>
            <a:xfrm>
              <a:off x="558558" y="2833549"/>
              <a:ext cx="2234936" cy="777450"/>
            </a:xfrm>
            <a:prstGeom prst="rect">
              <a:avLst/>
            </a:prstGeom>
          </p:spPr>
        </p:pic>
      </p:grpSp>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3"/>
          <a:srcRect l="-2" t="15891" r="63144"/>
          <a:stretch/>
        </p:blipFill>
        <p:spPr>
          <a:xfrm>
            <a:off x="-87415" y="4482060"/>
            <a:ext cx="3675015" cy="2420911"/>
          </a:xfrm>
          <a:prstGeom prst="rect">
            <a:avLst/>
          </a:prstGeom>
        </p:spPr>
      </p:pic>
    </p:spTree>
    <p:extLst>
      <p:ext uri="{BB962C8B-B14F-4D97-AF65-F5344CB8AC3E}">
        <p14:creationId xmlns:p14="http://schemas.microsoft.com/office/powerpoint/2010/main" val="3061086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Google Shape;91;p2">
            <a:extLst>
              <a:ext uri="{FF2B5EF4-FFF2-40B4-BE49-F238E27FC236}">
                <a16:creationId xmlns:a16="http://schemas.microsoft.com/office/drawing/2014/main" id="{165A3ABD-0F8B-8E4D-9F63-D08D3F39EDBC}"/>
              </a:ext>
            </a:extLst>
          </p:cNvPr>
          <p:cNvSpPr txBox="1">
            <a:spLocks/>
          </p:cNvSpPr>
          <p:nvPr/>
        </p:nvSpPr>
        <p:spPr>
          <a:xfrm>
            <a:off x="3783488" y="850875"/>
            <a:ext cx="8103711" cy="6386364"/>
          </a:xfrm>
          <a:prstGeom prst="rect">
            <a:avLst/>
          </a:prstGeom>
        </p:spPr>
        <p:txBody>
          <a:bodyPr vert="horz" wrap="square" lIns="0" tIns="0" rIns="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0000"/>
              </a:lnSpc>
              <a:buSzPts val="1600"/>
            </a:pPr>
            <a:r>
              <a:rPr lang="it-IT" sz="1800" dirty="0">
                <a:solidFill>
                  <a:srgbClr val="00456E"/>
                </a:solidFill>
                <a:latin typeface="Bodoni Egyptian Pro Regular" panose="02000000000000000000" pitchFamily="2" charset="77"/>
                <a:sym typeface="Calibri" pitchFamily="34" charset="0"/>
              </a:rPr>
              <a:t>A valle delle tre finestre aperte nel corso dell’anno 2021 sono state raccolte le adesioni di 29 Comuni, singoli o associati, in rappresentanza di 322 Comuni</a:t>
            </a:r>
          </a:p>
          <a:p>
            <a:pPr algn="just">
              <a:lnSpc>
                <a:spcPct val="100000"/>
              </a:lnSpc>
              <a:buSzPts val="1600"/>
            </a:pPr>
            <a:endParaRPr lang="it-IT" sz="1800" dirty="0">
              <a:solidFill>
                <a:srgbClr val="00456E"/>
              </a:solidFill>
              <a:latin typeface="Bodoni Egyptian Pro Regular" panose="02000000000000000000" pitchFamily="2" charset="77"/>
              <a:sym typeface="Calibri" pitchFamily="34" charset="0"/>
            </a:endParaRPr>
          </a:p>
          <a:p>
            <a:pPr algn="just">
              <a:lnSpc>
                <a:spcPct val="100000"/>
              </a:lnSpc>
              <a:buSzPts val="1600"/>
            </a:pPr>
            <a:r>
              <a:rPr lang="it-IT" sz="1800" dirty="0">
                <a:solidFill>
                  <a:srgbClr val="00456E"/>
                </a:solidFill>
                <a:latin typeface="Bodoni Egyptian Pro Regular" panose="02000000000000000000" pitchFamily="2" charset="77"/>
                <a:sym typeface="Calibri" pitchFamily="34" charset="0"/>
              </a:rPr>
              <a:t>Tra gennaio e febbraio saranno sottoscritti i </a:t>
            </a:r>
            <a:r>
              <a:rPr lang="it-IT" sz="1800" b="1" dirty="0">
                <a:solidFill>
                  <a:srgbClr val="00456E"/>
                </a:solidFill>
                <a:latin typeface="Bodoni Egyptian Pro Regular" panose="02000000000000000000" pitchFamily="2" charset="77"/>
                <a:sym typeface="Calibri" pitchFamily="34" charset="0"/>
              </a:rPr>
              <a:t>Protocolli di Intesa </a:t>
            </a:r>
            <a:r>
              <a:rPr lang="it-IT" sz="1800" dirty="0">
                <a:solidFill>
                  <a:srgbClr val="00456E"/>
                </a:solidFill>
                <a:latin typeface="Bodoni Egyptian Pro Regular" panose="02000000000000000000" pitchFamily="2" charset="77"/>
                <a:sym typeface="Calibri" pitchFamily="34" charset="0"/>
              </a:rPr>
              <a:t>tra Regione, Comune e Tribunale di riferimento. A tal fine ai Comuni è stato chiesto di dare indicazioni in merito ai firmatari del  Protocollo. Ad oggi sono pervenute </a:t>
            </a:r>
            <a:r>
              <a:rPr lang="it-IT" sz="1800" b="1" dirty="0">
                <a:solidFill>
                  <a:srgbClr val="00456E"/>
                </a:solidFill>
                <a:latin typeface="Bodoni Egyptian Pro Regular" panose="02000000000000000000" pitchFamily="2" charset="77"/>
                <a:sym typeface="Calibri" pitchFamily="34" charset="0"/>
              </a:rPr>
              <a:t>15 risposte su 29</a:t>
            </a:r>
          </a:p>
          <a:p>
            <a:pPr algn="just">
              <a:lnSpc>
                <a:spcPct val="100000"/>
              </a:lnSpc>
              <a:buSzPts val="1600"/>
            </a:pPr>
            <a:endParaRPr lang="it-IT" sz="1800" dirty="0">
              <a:solidFill>
                <a:srgbClr val="00456E"/>
              </a:solidFill>
              <a:latin typeface="Bodoni Egyptian Pro Regular" panose="02000000000000000000" pitchFamily="2" charset="77"/>
              <a:sym typeface="Calibri" pitchFamily="34" charset="0"/>
            </a:endParaRPr>
          </a:p>
          <a:p>
            <a:pPr algn="just">
              <a:lnSpc>
                <a:spcPct val="100000"/>
              </a:lnSpc>
              <a:buSzPts val="1600"/>
            </a:pPr>
            <a:r>
              <a:rPr lang="it-IT" sz="1800" dirty="0">
                <a:solidFill>
                  <a:srgbClr val="00456E"/>
                </a:solidFill>
                <a:latin typeface="Bodoni Egyptian Pro Regular" panose="02000000000000000000" pitchFamily="2" charset="77"/>
                <a:sym typeface="Calibri" pitchFamily="34" charset="0"/>
              </a:rPr>
              <a:t>A tutti i comuni capofila è stato chiesto di trasmettere la documentazione relativa all’accordo con le altre amministrazioni associate. Ad oggi sono pervenuti </a:t>
            </a:r>
            <a:r>
              <a:rPr lang="it-IT" sz="1800" b="1" dirty="0">
                <a:solidFill>
                  <a:srgbClr val="00456E"/>
                </a:solidFill>
                <a:latin typeface="Bodoni Egyptian Pro Regular" panose="02000000000000000000" pitchFamily="2" charset="77"/>
                <a:sym typeface="Calibri" pitchFamily="34" charset="0"/>
              </a:rPr>
              <a:t>4 documenti su 14</a:t>
            </a:r>
          </a:p>
          <a:p>
            <a:pPr algn="just">
              <a:lnSpc>
                <a:spcPct val="100000"/>
              </a:lnSpc>
              <a:buSzPts val="1600"/>
            </a:pPr>
            <a:endParaRPr lang="it-IT" sz="1800" dirty="0">
              <a:solidFill>
                <a:srgbClr val="00456E"/>
              </a:solidFill>
              <a:latin typeface="Bodoni Egyptian Pro Regular" panose="02000000000000000000" pitchFamily="2" charset="77"/>
              <a:sym typeface="Calibri" pitchFamily="34" charset="0"/>
            </a:endParaRPr>
          </a:p>
          <a:p>
            <a:pPr algn="just">
              <a:lnSpc>
                <a:spcPct val="100000"/>
              </a:lnSpc>
              <a:buSzPts val="1600"/>
            </a:pPr>
            <a:r>
              <a:rPr lang="it-IT" sz="1800" dirty="0">
                <a:solidFill>
                  <a:srgbClr val="00456E"/>
                </a:solidFill>
                <a:latin typeface="Bodoni Egyptian Pro Regular" panose="02000000000000000000" pitchFamily="2" charset="77"/>
                <a:sym typeface="Calibri" pitchFamily="34" charset="0"/>
              </a:rPr>
              <a:t>Ai Comuni è stato chiesto di trasmettere il proprio </a:t>
            </a:r>
            <a:r>
              <a:rPr lang="it-IT" sz="1800" b="1" dirty="0">
                <a:solidFill>
                  <a:srgbClr val="00456E"/>
                </a:solidFill>
                <a:latin typeface="Bodoni Egyptian Pro Regular" panose="02000000000000000000" pitchFamily="2" charset="77"/>
                <a:sym typeface="Calibri" pitchFamily="34" charset="0"/>
              </a:rPr>
              <a:t>fabbisogno in termini di arredi, e dotazioni tecnologiche</a:t>
            </a:r>
            <a:r>
              <a:rPr lang="it-IT" sz="1800" dirty="0">
                <a:solidFill>
                  <a:srgbClr val="00456E"/>
                </a:solidFill>
                <a:latin typeface="Bodoni Egyptian Pro Regular" panose="02000000000000000000" pitchFamily="2" charset="77"/>
                <a:sym typeface="Calibri" pitchFamily="34" charset="0"/>
              </a:rPr>
              <a:t>. Tale richiesta è funzionale al dimensionamento della procedura d’acquisto che dovrà esperire Regione. Ad oggi sono pervenute </a:t>
            </a:r>
            <a:r>
              <a:rPr lang="it-IT" sz="1800" b="1" dirty="0">
                <a:solidFill>
                  <a:srgbClr val="00456E"/>
                </a:solidFill>
                <a:latin typeface="Bodoni Egyptian Pro Regular" panose="02000000000000000000" pitchFamily="2" charset="77"/>
                <a:sym typeface="Calibri" pitchFamily="34" charset="0"/>
              </a:rPr>
              <a:t>16 risposte su 29.</a:t>
            </a:r>
            <a:endParaRPr lang="it-IT" sz="1800" dirty="0">
              <a:solidFill>
                <a:srgbClr val="00456E"/>
              </a:solidFill>
              <a:latin typeface="Bodoni Egyptian Pro Regular" panose="02000000000000000000" pitchFamily="2" charset="77"/>
              <a:sym typeface="Calibri" pitchFamily="34" charset="0"/>
            </a:endParaRPr>
          </a:p>
          <a:p>
            <a:pPr algn="just">
              <a:lnSpc>
                <a:spcPct val="100000"/>
              </a:lnSpc>
              <a:buSzPts val="1600"/>
            </a:pPr>
            <a:endParaRPr lang="it-IT" sz="1800" dirty="0">
              <a:solidFill>
                <a:srgbClr val="00456E"/>
              </a:solidFill>
              <a:latin typeface="Bodoni Egyptian Pro Regular" panose="02000000000000000000" pitchFamily="2" charset="77"/>
              <a:sym typeface="Calibri" pitchFamily="34" charset="0"/>
            </a:endParaRPr>
          </a:p>
          <a:p>
            <a:pPr algn="just">
              <a:lnSpc>
                <a:spcPct val="100000"/>
              </a:lnSpc>
              <a:buSzPts val="1600"/>
            </a:pPr>
            <a:r>
              <a:rPr lang="it-IT" sz="1800" dirty="0">
                <a:solidFill>
                  <a:srgbClr val="00456E"/>
                </a:solidFill>
                <a:latin typeface="Bodoni Egyptian Pro Regular" panose="02000000000000000000" pitchFamily="2" charset="77"/>
                <a:sym typeface="Calibri" pitchFamily="34" charset="0"/>
              </a:rPr>
              <a:t>Regione Lombardia </a:t>
            </a:r>
            <a:r>
              <a:rPr lang="it-IT" sz="1800" b="1" dirty="0">
                <a:solidFill>
                  <a:srgbClr val="00456E"/>
                </a:solidFill>
                <a:latin typeface="Bodoni Egyptian Pro Regular" panose="02000000000000000000" pitchFamily="2" charset="77"/>
                <a:sym typeface="Calibri" pitchFamily="34" charset="0"/>
              </a:rPr>
              <a:t>ha inoltre attivato le procedure per:</a:t>
            </a:r>
          </a:p>
          <a:p>
            <a:pPr marL="285750" indent="-285750" algn="just">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conferire l’incarico per la digitalizzazione dei fascicoli pregressi (entro gennaio/febbraio 2022)</a:t>
            </a:r>
          </a:p>
          <a:p>
            <a:pPr marL="285750" indent="-285750" algn="just">
              <a:lnSpc>
                <a:spcPct val="100000"/>
              </a:lnSpc>
              <a:buSzPts val="160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conferire l’incarico per le attività di formazione destinata al personale degli </a:t>
            </a:r>
            <a:r>
              <a:rPr lang="it-IT" sz="1800" dirty="0" err="1">
                <a:solidFill>
                  <a:srgbClr val="00456E"/>
                </a:solidFill>
                <a:latin typeface="Bodoni Egyptian Pro Regular" panose="02000000000000000000" pitchFamily="2" charset="77"/>
                <a:sym typeface="Calibri" pitchFamily="34" charset="0"/>
              </a:rPr>
              <a:t>UdP</a:t>
            </a:r>
            <a:endParaRPr lang="it-IT" sz="1800" dirty="0">
              <a:solidFill>
                <a:srgbClr val="00456E"/>
              </a:solidFill>
              <a:latin typeface="Bodoni Egyptian Pro Regular" panose="02000000000000000000" pitchFamily="2" charset="77"/>
              <a:sym typeface="Calibri" pitchFamily="34" charset="0"/>
            </a:endParaRPr>
          </a:p>
          <a:p>
            <a:pPr>
              <a:lnSpc>
                <a:spcPct val="100000"/>
              </a:lnSpc>
              <a:buSzPts val="1600"/>
            </a:pPr>
            <a:endParaRPr lang="it-IT" sz="1800" dirty="0">
              <a:solidFill>
                <a:srgbClr val="00456E"/>
              </a:solidFill>
              <a:latin typeface="Bodoni Egyptian Pro Regular" panose="02000000000000000000" pitchFamily="2" charset="77"/>
              <a:sym typeface="Calibri" pitchFamily="34" charset="0"/>
            </a:endParaRPr>
          </a:p>
          <a:p>
            <a:pPr>
              <a:lnSpc>
                <a:spcPct val="100000"/>
              </a:lnSpc>
              <a:buSzPts val="1600"/>
            </a:pPr>
            <a:br>
              <a:rPr lang="it-IT" sz="1800" dirty="0">
                <a:solidFill>
                  <a:srgbClr val="00456E"/>
                </a:solidFill>
                <a:latin typeface="Bodoni Egyptian Pro Regular" panose="02000000000000000000" pitchFamily="2" charset="77"/>
                <a:sym typeface="Calibri" pitchFamily="34" charset="0"/>
              </a:rPr>
            </a:br>
            <a:endParaRPr lang="it-IT" sz="1600" dirty="0">
              <a:solidFill>
                <a:srgbClr val="00456E"/>
              </a:solidFill>
              <a:latin typeface="Bodoni Egyptian Pro Regular" panose="02000000000000000000" pitchFamily="2" charset="77"/>
              <a:sym typeface="Calibri" pitchFamily="34" charset="0"/>
            </a:endParaRPr>
          </a:p>
        </p:txBody>
      </p:sp>
      <p:sp>
        <p:nvSpPr>
          <p:cNvPr id="10" name="Google Shape;93;p2">
            <a:extLst>
              <a:ext uri="{FF2B5EF4-FFF2-40B4-BE49-F238E27FC236}">
                <a16:creationId xmlns:a16="http://schemas.microsoft.com/office/drawing/2014/main" id="{41C6100E-4A4B-7C4F-98FC-F98E88A90F31}"/>
              </a:ext>
            </a:extLst>
          </p:cNvPr>
          <p:cNvSpPr txBox="1">
            <a:spLocks noChangeArrowheads="1"/>
          </p:cNvSpPr>
          <p:nvPr/>
        </p:nvSpPr>
        <p:spPr bwMode="auto">
          <a:xfrm>
            <a:off x="3927422" y="367403"/>
            <a:ext cx="8027511" cy="540240"/>
          </a:xfrm>
          <a:prstGeom prst="rect">
            <a:avLst/>
          </a:prstGeom>
          <a:noFill/>
          <a:ln w="9525">
            <a:noFill/>
            <a:miter lim="800000"/>
            <a:headEnd/>
            <a:tailEnd/>
          </a:ln>
        </p:spPr>
        <p:txBody>
          <a:bodyPr lIns="0" tIns="0" rIns="0" bIns="0"/>
          <a:lstStyle/>
          <a:p>
            <a:pPr>
              <a:lnSpc>
                <a:spcPct val="80000"/>
              </a:lnSpc>
              <a:buClr>
                <a:srgbClr val="000000"/>
              </a:buClr>
              <a:buSzPts val="4100"/>
              <a:buFont typeface="Arial" charset="0"/>
              <a:buNone/>
            </a:pPr>
            <a:r>
              <a:rPr lang="it-IT" sz="2400" b="1" dirty="0">
                <a:solidFill>
                  <a:srgbClr val="00456E"/>
                </a:solidFill>
                <a:latin typeface="Montserrat" pitchFamily="2" charset="77"/>
                <a:sym typeface="Calibri" pitchFamily="34" charset="0"/>
              </a:rPr>
              <a:t>STATO DI ATTUAZIONE DEL PROGETTO</a:t>
            </a:r>
          </a:p>
        </p:txBody>
      </p:sp>
      <p:sp>
        <p:nvSpPr>
          <p:cNvPr id="2" name="Rettangolo 1">
            <a:extLst>
              <a:ext uri="{FF2B5EF4-FFF2-40B4-BE49-F238E27FC236}">
                <a16:creationId xmlns:a16="http://schemas.microsoft.com/office/drawing/2014/main" id="{EBC1ACF8-D363-F649-A1C4-032A379A3C45}"/>
              </a:ext>
            </a:extLst>
          </p:cNvPr>
          <p:cNvSpPr/>
          <p:nvPr/>
        </p:nvSpPr>
        <p:spPr>
          <a:xfrm>
            <a:off x="-84165" y="-361950"/>
            <a:ext cx="3675015" cy="7486650"/>
          </a:xfrm>
          <a:prstGeom prst="rect">
            <a:avLst/>
          </a:prstGeom>
          <a:solidFill>
            <a:srgbClr val="00456E"/>
          </a:solidFill>
          <a:ln>
            <a:solidFill>
              <a:srgbClr val="0045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2" name="Gruppo 11">
            <a:extLst>
              <a:ext uri="{FF2B5EF4-FFF2-40B4-BE49-F238E27FC236}">
                <a16:creationId xmlns:a16="http://schemas.microsoft.com/office/drawing/2014/main" id="{405E8CA4-2372-D94F-BB4D-B2D954D5E1A4}"/>
              </a:ext>
            </a:extLst>
          </p:cNvPr>
          <p:cNvGrpSpPr/>
          <p:nvPr/>
        </p:nvGrpSpPr>
        <p:grpSpPr>
          <a:xfrm>
            <a:off x="502708" y="529821"/>
            <a:ext cx="2853792" cy="1846120"/>
            <a:chOff x="558558" y="2165218"/>
            <a:chExt cx="2234936" cy="1445781"/>
          </a:xfrm>
        </p:grpSpPr>
        <p:pic>
          <p:nvPicPr>
            <p:cNvPr id="13" name="Immagine 12" descr="Immagine che contiene disegnando&#10;&#10;Descrizione generata automaticamente">
              <a:extLst>
                <a:ext uri="{FF2B5EF4-FFF2-40B4-BE49-F238E27FC236}">
                  <a16:creationId xmlns:a16="http://schemas.microsoft.com/office/drawing/2014/main" id="{EAB814F2-4C3A-6349-82F6-BEA311DB4E4B}"/>
                </a:ext>
              </a:extLst>
            </p:cNvPr>
            <p:cNvPicPr>
              <a:picLocks noChangeAspect="1"/>
            </p:cNvPicPr>
            <p:nvPr/>
          </p:nvPicPr>
          <p:blipFill rotWithShape="1">
            <a:blip r:embed="rId2"/>
            <a:srcRect t="10074" r="79266" b="11145"/>
            <a:stretch/>
          </p:blipFill>
          <p:spPr>
            <a:xfrm>
              <a:off x="588179" y="2165218"/>
              <a:ext cx="584616" cy="777450"/>
            </a:xfrm>
            <a:prstGeom prst="rect">
              <a:avLst/>
            </a:prstGeom>
          </p:spPr>
        </p:pic>
        <p:pic>
          <p:nvPicPr>
            <p:cNvPr id="14" name="Immagine 13" descr="Immagine che contiene disegnando&#10;&#10;Descrizione generata automaticamente">
              <a:extLst>
                <a:ext uri="{FF2B5EF4-FFF2-40B4-BE49-F238E27FC236}">
                  <a16:creationId xmlns:a16="http://schemas.microsoft.com/office/drawing/2014/main" id="{3D3125B7-F37B-B34C-A76E-BDAD54E03AFD}"/>
                </a:ext>
              </a:extLst>
            </p:cNvPr>
            <p:cNvPicPr>
              <a:picLocks noChangeAspect="1"/>
            </p:cNvPicPr>
            <p:nvPr/>
          </p:nvPicPr>
          <p:blipFill rotWithShape="1">
            <a:blip r:embed="rId2"/>
            <a:srcRect l="20734" t="10074" b="11145"/>
            <a:stretch/>
          </p:blipFill>
          <p:spPr>
            <a:xfrm>
              <a:off x="558558" y="2833549"/>
              <a:ext cx="2234936" cy="777450"/>
            </a:xfrm>
            <a:prstGeom prst="rect">
              <a:avLst/>
            </a:prstGeom>
          </p:spPr>
        </p:pic>
      </p:grpSp>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3"/>
          <a:srcRect l="-2" t="15891" r="63144"/>
          <a:stretch/>
        </p:blipFill>
        <p:spPr>
          <a:xfrm>
            <a:off x="-87415" y="4482060"/>
            <a:ext cx="3675015" cy="2420911"/>
          </a:xfrm>
          <a:prstGeom prst="rect">
            <a:avLst/>
          </a:prstGeom>
        </p:spPr>
      </p:pic>
    </p:spTree>
    <p:extLst>
      <p:ext uri="{BB962C8B-B14F-4D97-AF65-F5344CB8AC3E}">
        <p14:creationId xmlns:p14="http://schemas.microsoft.com/office/powerpoint/2010/main" val="170448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Google Shape;91;p2">
            <a:extLst>
              <a:ext uri="{FF2B5EF4-FFF2-40B4-BE49-F238E27FC236}">
                <a16:creationId xmlns:a16="http://schemas.microsoft.com/office/drawing/2014/main" id="{165A3ABD-0F8B-8E4D-9F63-D08D3F39EDBC}"/>
              </a:ext>
            </a:extLst>
          </p:cNvPr>
          <p:cNvSpPr txBox="1">
            <a:spLocks/>
          </p:cNvSpPr>
          <p:nvPr/>
        </p:nvSpPr>
        <p:spPr>
          <a:xfrm>
            <a:off x="3924172" y="1043115"/>
            <a:ext cx="8027510" cy="5113964"/>
          </a:xfrm>
          <a:prstGeom prst="rect">
            <a:avLst/>
          </a:prstGeom>
        </p:spPr>
        <p:txBody>
          <a:bodyPr vert="horz" wrap="square" lIns="0" tIns="0" rIns="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1800" b="1" dirty="0">
                <a:solidFill>
                  <a:srgbClr val="00456E"/>
                </a:solidFill>
                <a:latin typeface="Bodoni Egyptian Pro Regular" panose="02000000000000000000" pitchFamily="2" charset="77"/>
                <a:sym typeface="Calibri" pitchFamily="34" charset="0"/>
              </a:rPr>
              <a:t>Successivamente alla stipula dei Protocolli d’Intesa </a:t>
            </a:r>
            <a:r>
              <a:rPr lang="it-IT" sz="1800" dirty="0">
                <a:solidFill>
                  <a:srgbClr val="00456E"/>
                </a:solidFill>
                <a:latin typeface="Bodoni Egyptian Pro Regular" panose="02000000000000000000" pitchFamily="2" charset="77"/>
                <a:sym typeface="Calibri" pitchFamily="34" charset="0"/>
              </a:rPr>
              <a:t>tra Regione, Comuni e Tribunali:</a:t>
            </a:r>
          </a:p>
          <a:p>
            <a:endParaRPr lang="it-IT" sz="1800" dirty="0">
              <a:solidFill>
                <a:srgbClr val="00456E"/>
              </a:solidFill>
              <a:latin typeface="Bodoni Egyptian Pro Regular" panose="02000000000000000000" pitchFamily="2" charset="77"/>
              <a:sym typeface="Calibri" pitchFamily="34" charset="0"/>
            </a:endParaRPr>
          </a:p>
          <a:p>
            <a:pPr marL="285750" indent="-285750">
              <a:buFont typeface="Wingdings" panose="05000000000000000000" pitchFamily="2" charset="2"/>
              <a:buChar char="Ø"/>
            </a:pPr>
            <a:r>
              <a:rPr lang="it-IT" sz="1800" dirty="0">
                <a:solidFill>
                  <a:srgbClr val="00456E"/>
                </a:solidFill>
                <a:latin typeface="Bodoni Egyptian Pro Regular" panose="02000000000000000000" pitchFamily="2" charset="77"/>
                <a:sym typeface="Calibri" pitchFamily="34" charset="0"/>
              </a:rPr>
              <a:t>gli stessi protocolli verranno trasmessi al Ministero della Giustizia per il monitoraggio mensile</a:t>
            </a:r>
          </a:p>
          <a:p>
            <a:r>
              <a:rPr lang="it-IT" sz="1800" dirty="0">
                <a:solidFill>
                  <a:srgbClr val="00456E"/>
                </a:solidFill>
                <a:latin typeface="Bodoni Egyptian Pro Regular" panose="02000000000000000000" pitchFamily="2" charset="77"/>
                <a:sym typeface="Calibri" pitchFamily="34" charset="0"/>
              </a:rPr>
              <a:t> </a:t>
            </a:r>
          </a:p>
          <a:p>
            <a:pPr marL="285750" indent="-285750">
              <a:buFont typeface="Wingdings" panose="05000000000000000000" pitchFamily="2" charset="2"/>
              <a:buChar char="Ø"/>
            </a:pPr>
            <a:r>
              <a:rPr lang="it-IT" sz="1800" dirty="0">
                <a:solidFill>
                  <a:srgbClr val="00456E"/>
                </a:solidFill>
                <a:latin typeface="Bodoni Egyptian Pro Regular" panose="02000000000000000000" pitchFamily="2" charset="77"/>
              </a:rPr>
              <a:t>verrà costituito un </a:t>
            </a:r>
            <a:r>
              <a:rPr lang="it-IT" sz="1800" b="1" dirty="0">
                <a:solidFill>
                  <a:srgbClr val="00456E"/>
                </a:solidFill>
                <a:latin typeface="Bodoni Egyptian Pro Regular" panose="02000000000000000000" pitchFamily="2" charset="77"/>
              </a:rPr>
              <a:t>Tavolo tecnico regionale</a:t>
            </a:r>
            <a:r>
              <a:rPr lang="it-IT" sz="1800" dirty="0">
                <a:solidFill>
                  <a:srgbClr val="00456E"/>
                </a:solidFill>
                <a:latin typeface="Bodoni Egyptian Pro Regular" panose="02000000000000000000" pitchFamily="2" charset="77"/>
              </a:rPr>
              <a:t>, composto da rappresentanti di Regione, enti territoriali, Uffici giudiziari, con compiti di indirizzo, coordinamento e monitoraggio del progetto regionale e convocata la prima seduta</a:t>
            </a:r>
          </a:p>
          <a:p>
            <a:endParaRPr lang="it-IT" sz="1800" dirty="0">
              <a:solidFill>
                <a:srgbClr val="00456E"/>
              </a:solidFill>
              <a:latin typeface="Bodoni Egyptian Pro Regular" panose="02000000000000000000" pitchFamily="2" charset="77"/>
            </a:endParaRPr>
          </a:p>
          <a:p>
            <a:pPr marL="285750" indent="-285750">
              <a:buFont typeface="Wingdings" panose="05000000000000000000" pitchFamily="2" charset="2"/>
              <a:buChar char="Ø"/>
            </a:pPr>
            <a:r>
              <a:rPr lang="it-IT" sz="1800" dirty="0">
                <a:solidFill>
                  <a:srgbClr val="00456E"/>
                </a:solidFill>
                <a:latin typeface="Bodoni Egyptian Pro Regular" panose="02000000000000000000" pitchFamily="2" charset="77"/>
              </a:rPr>
              <a:t>verranno consegnati gli allestimenti degli uffici in termini di arredi e dotazioni informatiche</a:t>
            </a:r>
          </a:p>
          <a:p>
            <a:pPr marL="285750" indent="-285750">
              <a:buFont typeface="Wingdings" panose="05000000000000000000" pitchFamily="2" charset="2"/>
              <a:buChar char="Ø"/>
            </a:pPr>
            <a:endParaRPr lang="it-IT" sz="1800" dirty="0">
              <a:solidFill>
                <a:srgbClr val="00456E"/>
              </a:solidFill>
              <a:latin typeface="Bodoni Egyptian Pro Regular" panose="02000000000000000000" pitchFamily="2" charset="77"/>
              <a:sym typeface="Calibri" pitchFamily="34" charset="0"/>
            </a:endParaRPr>
          </a:p>
          <a:p>
            <a:pPr marL="285750" indent="-285750">
              <a:buFont typeface="Wingdings" panose="05000000000000000000" pitchFamily="2" charset="2"/>
              <a:buChar char="Ø"/>
            </a:pPr>
            <a:r>
              <a:rPr lang="it-IT" sz="1800" dirty="0">
                <a:solidFill>
                  <a:srgbClr val="00456E"/>
                </a:solidFill>
                <a:latin typeface="Bodoni Egyptian Pro Regular" panose="02000000000000000000" pitchFamily="2" charset="77"/>
              </a:rPr>
              <a:t>verrà avviato il percorso di formazione del personale</a:t>
            </a:r>
            <a:endParaRPr lang="it-IT" sz="1800" dirty="0">
              <a:solidFill>
                <a:srgbClr val="00456E"/>
              </a:solidFill>
              <a:latin typeface="Bodoni Egyptian Pro Regular" panose="02000000000000000000" pitchFamily="2" charset="77"/>
              <a:sym typeface="Calibri" pitchFamily="34" charset="0"/>
            </a:endParaRPr>
          </a:p>
          <a:p>
            <a:endParaRPr lang="it-IT" sz="1800" dirty="0">
              <a:solidFill>
                <a:srgbClr val="00456E"/>
              </a:solidFill>
              <a:latin typeface="Bodoni Egyptian Pro Regular" panose="02000000000000000000" pitchFamily="2" charset="77"/>
            </a:endParaRPr>
          </a:p>
          <a:p>
            <a:pPr marL="285750" indent="-285750">
              <a:buFont typeface="Wingdings" panose="05000000000000000000" pitchFamily="2" charset="2"/>
              <a:buChar char="Ø"/>
            </a:pPr>
            <a:r>
              <a:rPr lang="it-IT" sz="1800" dirty="0">
                <a:solidFill>
                  <a:srgbClr val="00456E"/>
                </a:solidFill>
                <a:latin typeface="Bodoni Egyptian Pro Regular" panose="02000000000000000000" pitchFamily="2" charset="77"/>
              </a:rPr>
              <a:t>verranno calendarizzati gli incontri tra RL e Tribunali presso questi ultimi, per la digitalizzazione dei fascicoli aperti in VG</a:t>
            </a:r>
          </a:p>
          <a:p>
            <a:endParaRPr lang="it-IT" sz="1800" dirty="0">
              <a:solidFill>
                <a:srgbClr val="00456E"/>
              </a:solidFill>
              <a:latin typeface="Bodoni Egyptian Pro Regular" panose="02000000000000000000" pitchFamily="2" charset="77"/>
            </a:endParaRPr>
          </a:p>
          <a:p>
            <a:pPr marL="285750" indent="-285750">
              <a:buFont typeface="Wingdings" panose="05000000000000000000" pitchFamily="2" charset="2"/>
              <a:buChar char="Ø"/>
            </a:pPr>
            <a:r>
              <a:rPr lang="it-IT" sz="1800" dirty="0">
                <a:solidFill>
                  <a:srgbClr val="00456E"/>
                </a:solidFill>
                <a:latin typeface="Bodoni Egyptian Pro Regular" panose="02000000000000000000" pitchFamily="2" charset="77"/>
              </a:rPr>
              <a:t>verrà data attuazione alla strategia di comunicazione</a:t>
            </a:r>
          </a:p>
          <a:p>
            <a:pPr marL="285750" indent="-285750">
              <a:buFont typeface="Wingdings" panose="05000000000000000000" pitchFamily="2" charset="2"/>
              <a:buChar char="Ø"/>
            </a:pPr>
            <a:endParaRPr lang="it-IT" sz="1800" dirty="0">
              <a:solidFill>
                <a:srgbClr val="00456E"/>
              </a:solidFill>
              <a:latin typeface="Bodoni Egyptian Pro Regular" panose="02000000000000000000" pitchFamily="2" charset="77"/>
            </a:endParaRPr>
          </a:p>
          <a:p>
            <a:pPr>
              <a:lnSpc>
                <a:spcPct val="150000"/>
              </a:lnSpc>
              <a:buSzPts val="1600"/>
              <a:buFont typeface="Calibri" pitchFamily="34" charset="0"/>
              <a:buNone/>
            </a:pPr>
            <a:endParaRPr lang="it-IT" sz="1600" dirty="0">
              <a:solidFill>
                <a:srgbClr val="00456E"/>
              </a:solidFill>
              <a:latin typeface="Bodoni Egyptian Pro Regular" panose="02000000000000000000" pitchFamily="2" charset="77"/>
              <a:sym typeface="Calibri" pitchFamily="34" charset="0"/>
            </a:endParaRPr>
          </a:p>
        </p:txBody>
      </p:sp>
      <p:sp>
        <p:nvSpPr>
          <p:cNvPr id="10" name="Google Shape;93;p2">
            <a:extLst>
              <a:ext uri="{FF2B5EF4-FFF2-40B4-BE49-F238E27FC236}">
                <a16:creationId xmlns:a16="http://schemas.microsoft.com/office/drawing/2014/main" id="{41C6100E-4A4B-7C4F-98FC-F98E88A90F31}"/>
              </a:ext>
            </a:extLst>
          </p:cNvPr>
          <p:cNvSpPr txBox="1">
            <a:spLocks noChangeArrowheads="1"/>
          </p:cNvSpPr>
          <p:nvPr/>
        </p:nvSpPr>
        <p:spPr bwMode="auto">
          <a:xfrm>
            <a:off x="3927422" y="502875"/>
            <a:ext cx="8027511" cy="540240"/>
          </a:xfrm>
          <a:prstGeom prst="rect">
            <a:avLst/>
          </a:prstGeom>
          <a:noFill/>
          <a:ln w="9525">
            <a:noFill/>
            <a:miter lim="800000"/>
            <a:headEnd/>
            <a:tailEnd/>
          </a:ln>
        </p:spPr>
        <p:txBody>
          <a:bodyPr lIns="0" tIns="0" rIns="0" bIns="0"/>
          <a:lstStyle/>
          <a:p>
            <a:pPr>
              <a:lnSpc>
                <a:spcPct val="80000"/>
              </a:lnSpc>
              <a:buClr>
                <a:srgbClr val="000000"/>
              </a:buClr>
              <a:buSzPts val="4100"/>
              <a:buFont typeface="Arial" charset="0"/>
              <a:buNone/>
            </a:pPr>
            <a:r>
              <a:rPr lang="it-IT" sz="2400" b="1" dirty="0">
                <a:solidFill>
                  <a:srgbClr val="00456E"/>
                </a:solidFill>
                <a:latin typeface="Montserrat" pitchFamily="2" charset="77"/>
                <a:sym typeface="Calibri" pitchFamily="34" charset="0"/>
              </a:rPr>
              <a:t>I PROSSIMI PASSI </a:t>
            </a:r>
          </a:p>
        </p:txBody>
      </p:sp>
      <p:sp>
        <p:nvSpPr>
          <p:cNvPr id="2" name="Rettangolo 1">
            <a:extLst>
              <a:ext uri="{FF2B5EF4-FFF2-40B4-BE49-F238E27FC236}">
                <a16:creationId xmlns:a16="http://schemas.microsoft.com/office/drawing/2014/main" id="{EBC1ACF8-D363-F649-A1C4-032A379A3C45}"/>
              </a:ext>
            </a:extLst>
          </p:cNvPr>
          <p:cNvSpPr/>
          <p:nvPr/>
        </p:nvSpPr>
        <p:spPr>
          <a:xfrm>
            <a:off x="-84165" y="-361950"/>
            <a:ext cx="3675015" cy="7486650"/>
          </a:xfrm>
          <a:prstGeom prst="rect">
            <a:avLst/>
          </a:prstGeom>
          <a:solidFill>
            <a:srgbClr val="00456E"/>
          </a:solidFill>
          <a:ln>
            <a:solidFill>
              <a:srgbClr val="0045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2" name="Gruppo 11">
            <a:extLst>
              <a:ext uri="{FF2B5EF4-FFF2-40B4-BE49-F238E27FC236}">
                <a16:creationId xmlns:a16="http://schemas.microsoft.com/office/drawing/2014/main" id="{405E8CA4-2372-D94F-BB4D-B2D954D5E1A4}"/>
              </a:ext>
            </a:extLst>
          </p:cNvPr>
          <p:cNvGrpSpPr/>
          <p:nvPr/>
        </p:nvGrpSpPr>
        <p:grpSpPr>
          <a:xfrm>
            <a:off x="502708" y="529821"/>
            <a:ext cx="2853792" cy="1846120"/>
            <a:chOff x="558558" y="2165218"/>
            <a:chExt cx="2234936" cy="1445781"/>
          </a:xfrm>
        </p:grpSpPr>
        <p:pic>
          <p:nvPicPr>
            <p:cNvPr id="13" name="Immagine 12" descr="Immagine che contiene disegnando&#10;&#10;Descrizione generata automaticamente">
              <a:extLst>
                <a:ext uri="{FF2B5EF4-FFF2-40B4-BE49-F238E27FC236}">
                  <a16:creationId xmlns:a16="http://schemas.microsoft.com/office/drawing/2014/main" id="{EAB814F2-4C3A-6349-82F6-BEA311DB4E4B}"/>
                </a:ext>
              </a:extLst>
            </p:cNvPr>
            <p:cNvPicPr>
              <a:picLocks noChangeAspect="1"/>
            </p:cNvPicPr>
            <p:nvPr/>
          </p:nvPicPr>
          <p:blipFill rotWithShape="1">
            <a:blip r:embed="rId2"/>
            <a:srcRect t="10074" r="79266" b="11145"/>
            <a:stretch/>
          </p:blipFill>
          <p:spPr>
            <a:xfrm>
              <a:off x="588179" y="2165218"/>
              <a:ext cx="584616" cy="777450"/>
            </a:xfrm>
            <a:prstGeom prst="rect">
              <a:avLst/>
            </a:prstGeom>
          </p:spPr>
        </p:pic>
        <p:pic>
          <p:nvPicPr>
            <p:cNvPr id="14" name="Immagine 13" descr="Immagine che contiene disegnando&#10;&#10;Descrizione generata automaticamente">
              <a:extLst>
                <a:ext uri="{FF2B5EF4-FFF2-40B4-BE49-F238E27FC236}">
                  <a16:creationId xmlns:a16="http://schemas.microsoft.com/office/drawing/2014/main" id="{3D3125B7-F37B-B34C-A76E-BDAD54E03AFD}"/>
                </a:ext>
              </a:extLst>
            </p:cNvPr>
            <p:cNvPicPr>
              <a:picLocks noChangeAspect="1"/>
            </p:cNvPicPr>
            <p:nvPr/>
          </p:nvPicPr>
          <p:blipFill rotWithShape="1">
            <a:blip r:embed="rId2"/>
            <a:srcRect l="20734" t="10074" b="11145"/>
            <a:stretch/>
          </p:blipFill>
          <p:spPr>
            <a:xfrm>
              <a:off x="558558" y="2833549"/>
              <a:ext cx="2234936" cy="777450"/>
            </a:xfrm>
            <a:prstGeom prst="rect">
              <a:avLst/>
            </a:prstGeom>
          </p:spPr>
        </p:pic>
      </p:grpSp>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3"/>
          <a:srcRect l="-2" t="15891" r="63144"/>
          <a:stretch/>
        </p:blipFill>
        <p:spPr>
          <a:xfrm>
            <a:off x="-87415" y="4482060"/>
            <a:ext cx="3675015" cy="2420911"/>
          </a:xfrm>
          <a:prstGeom prst="rect">
            <a:avLst/>
          </a:prstGeom>
        </p:spPr>
      </p:pic>
      <p:sp>
        <p:nvSpPr>
          <p:cNvPr id="3" name="Rettangolo 2">
            <a:extLst>
              <a:ext uri="{FF2B5EF4-FFF2-40B4-BE49-F238E27FC236}">
                <a16:creationId xmlns:a16="http://schemas.microsoft.com/office/drawing/2014/main" id="{CF4EBCDE-1F87-41CE-A827-930A3DB8AA95}"/>
              </a:ext>
            </a:extLst>
          </p:cNvPr>
          <p:cNvSpPr/>
          <p:nvPr/>
        </p:nvSpPr>
        <p:spPr>
          <a:xfrm>
            <a:off x="3067878" y="2690336"/>
            <a:ext cx="6096000" cy="369332"/>
          </a:xfrm>
          <a:prstGeom prst="rect">
            <a:avLst/>
          </a:prstGeom>
        </p:spPr>
        <p:txBody>
          <a:bodyPr>
            <a:spAutoFit/>
          </a:bodyPr>
          <a:lstStyle/>
          <a:p>
            <a:r>
              <a:rPr lang="it-IT" dirty="0"/>
              <a:t> </a:t>
            </a:r>
          </a:p>
        </p:txBody>
      </p:sp>
    </p:spTree>
    <p:extLst>
      <p:ext uri="{BB962C8B-B14F-4D97-AF65-F5344CB8AC3E}">
        <p14:creationId xmlns:p14="http://schemas.microsoft.com/office/powerpoint/2010/main" val="3147044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Google Shape;91;p2">
            <a:extLst>
              <a:ext uri="{FF2B5EF4-FFF2-40B4-BE49-F238E27FC236}">
                <a16:creationId xmlns:a16="http://schemas.microsoft.com/office/drawing/2014/main" id="{165A3ABD-0F8B-8E4D-9F63-D08D3F39EDBC}"/>
              </a:ext>
            </a:extLst>
          </p:cNvPr>
          <p:cNvSpPr txBox="1">
            <a:spLocks/>
          </p:cNvSpPr>
          <p:nvPr/>
        </p:nvSpPr>
        <p:spPr>
          <a:xfrm>
            <a:off x="3849370" y="838016"/>
            <a:ext cx="8027510" cy="5547929"/>
          </a:xfrm>
          <a:prstGeom prst="rect">
            <a:avLst/>
          </a:prstGeom>
        </p:spPr>
        <p:txBody>
          <a:bodyPr vert="horz" wrap="square" lIns="0" tIns="0" rIns="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buSzPts val="1600"/>
            </a:pPr>
            <a:r>
              <a:rPr lang="it-IT" sz="1600" dirty="0" err="1">
                <a:solidFill>
                  <a:srgbClr val="00456E"/>
                </a:solidFill>
                <a:latin typeface="Bodoni Egyptian Pro Regular" panose="02000000000000000000" pitchFamily="2" charset="77"/>
                <a:sym typeface="Calibri" pitchFamily="34" charset="0"/>
              </a:rPr>
              <a:t>ll</a:t>
            </a:r>
            <a:r>
              <a:rPr lang="it-IT" sz="1600" dirty="0">
                <a:solidFill>
                  <a:srgbClr val="00456E"/>
                </a:solidFill>
                <a:latin typeface="Bodoni Egyptian Pro Regular" panose="02000000000000000000" pitchFamily="2" charset="77"/>
                <a:sym typeface="Calibri" pitchFamily="34" charset="0"/>
              </a:rPr>
              <a:t> programma formativo si focalizzerà su quattro ambiti:   </a:t>
            </a:r>
          </a:p>
          <a:p>
            <a:pPr>
              <a:lnSpc>
                <a:spcPct val="150000"/>
              </a:lnSpc>
              <a:buSzPts val="1600"/>
            </a:pPr>
            <a:r>
              <a:rPr lang="it-IT" sz="1600" dirty="0">
                <a:solidFill>
                  <a:srgbClr val="00456E"/>
                </a:solidFill>
                <a:latin typeface="Bodoni Egyptian Pro Regular" panose="02000000000000000000" pitchFamily="2" charset="77"/>
                <a:sym typeface="Calibri" pitchFamily="34" charset="0"/>
              </a:rPr>
              <a:t>• AMBITO‐0) dedicato alla presentazione del progetto, del percorso, dei rispettivi contenuti e obiettivi;   </a:t>
            </a:r>
          </a:p>
          <a:p>
            <a:pPr>
              <a:lnSpc>
                <a:spcPct val="150000"/>
              </a:lnSpc>
              <a:buSzPts val="1600"/>
            </a:pPr>
            <a:r>
              <a:rPr lang="it-IT" sz="1600" dirty="0">
                <a:solidFill>
                  <a:srgbClr val="00456E"/>
                </a:solidFill>
                <a:latin typeface="Bodoni Egyptian Pro Regular" panose="02000000000000000000" pitchFamily="2" charset="77"/>
                <a:sym typeface="Calibri" pitchFamily="34" charset="0"/>
              </a:rPr>
              <a:t>• AMBITO‐A) dedicato allo sviluppo delle </a:t>
            </a:r>
            <a:r>
              <a:rPr lang="it-IT" sz="1600" u="sng" dirty="0">
                <a:solidFill>
                  <a:srgbClr val="00456E"/>
                </a:solidFill>
                <a:latin typeface="Bodoni Egyptian Pro Regular" panose="02000000000000000000" pitchFamily="2" charset="77"/>
                <a:sym typeface="Calibri" pitchFamily="34" charset="0"/>
              </a:rPr>
              <a:t>competenze giuridiche e organizzativo‐giudiziarie</a:t>
            </a:r>
            <a:r>
              <a:rPr lang="it-IT" sz="1600" dirty="0">
                <a:solidFill>
                  <a:srgbClr val="00456E"/>
                </a:solidFill>
                <a:latin typeface="Bodoni Egyptian Pro Regular" panose="02000000000000000000" pitchFamily="2" charset="77"/>
                <a:sym typeface="Calibri" pitchFamily="34" charset="0"/>
              </a:rPr>
              <a:t>;   </a:t>
            </a:r>
          </a:p>
          <a:p>
            <a:pPr>
              <a:lnSpc>
                <a:spcPct val="150000"/>
              </a:lnSpc>
              <a:buSzPts val="1600"/>
            </a:pPr>
            <a:r>
              <a:rPr lang="it-IT" sz="1600" dirty="0">
                <a:solidFill>
                  <a:srgbClr val="00456E"/>
                </a:solidFill>
                <a:latin typeface="Bodoni Egyptian Pro Regular" panose="02000000000000000000" pitchFamily="2" charset="77"/>
                <a:sym typeface="Calibri" pitchFamily="34" charset="0"/>
              </a:rPr>
              <a:t>• AMBITO‐B) dedicato allo sviluppo delle </a:t>
            </a:r>
            <a:r>
              <a:rPr lang="it-IT" sz="1600" u="sng" dirty="0">
                <a:solidFill>
                  <a:srgbClr val="00456E"/>
                </a:solidFill>
                <a:latin typeface="Bodoni Egyptian Pro Regular" panose="02000000000000000000" pitchFamily="2" charset="77"/>
                <a:sym typeface="Calibri" pitchFamily="34" charset="0"/>
              </a:rPr>
              <a:t>competenze informatico‐giuridiche e giudiziarie</a:t>
            </a:r>
            <a:r>
              <a:rPr lang="it-IT" sz="1600" dirty="0">
                <a:solidFill>
                  <a:srgbClr val="00456E"/>
                </a:solidFill>
                <a:latin typeface="Bodoni Egyptian Pro Regular" panose="02000000000000000000" pitchFamily="2" charset="77"/>
                <a:sym typeface="Calibri" pitchFamily="34" charset="0"/>
              </a:rPr>
              <a:t>;   </a:t>
            </a:r>
          </a:p>
          <a:p>
            <a:pPr>
              <a:lnSpc>
                <a:spcPct val="150000"/>
              </a:lnSpc>
              <a:buSzPts val="1600"/>
            </a:pPr>
            <a:r>
              <a:rPr lang="it-IT" sz="1600" dirty="0">
                <a:solidFill>
                  <a:srgbClr val="00456E"/>
                </a:solidFill>
                <a:latin typeface="Bodoni Egyptian Pro Regular" panose="02000000000000000000" pitchFamily="2" charset="77"/>
                <a:sym typeface="Calibri" pitchFamily="34" charset="0"/>
              </a:rPr>
              <a:t>• AMBITO‐C) dedicato allo sviluppo delle </a:t>
            </a:r>
            <a:r>
              <a:rPr lang="it-IT" sz="1600" u="sng" dirty="0">
                <a:solidFill>
                  <a:srgbClr val="00456E"/>
                </a:solidFill>
                <a:latin typeface="Bodoni Egyptian Pro Regular" panose="02000000000000000000" pitchFamily="2" charset="77"/>
                <a:sym typeface="Calibri" pitchFamily="34" charset="0"/>
              </a:rPr>
              <a:t>competenze comunicativo‐relazionali e di gestione del servizio. </a:t>
            </a:r>
          </a:p>
          <a:p>
            <a:pPr>
              <a:lnSpc>
                <a:spcPct val="150000"/>
              </a:lnSpc>
              <a:buSzPts val="1600"/>
            </a:pPr>
            <a:endParaRPr lang="it-IT" sz="1600" dirty="0">
              <a:solidFill>
                <a:srgbClr val="00456E"/>
              </a:solidFill>
              <a:latin typeface="Bodoni Egyptian Pro Regular" panose="02000000000000000000" pitchFamily="2" charset="77"/>
              <a:sym typeface="Calibri" pitchFamily="34" charset="0"/>
            </a:endParaRPr>
          </a:p>
          <a:p>
            <a:pPr>
              <a:lnSpc>
                <a:spcPct val="150000"/>
              </a:lnSpc>
              <a:buSzPts val="1600"/>
            </a:pPr>
            <a:r>
              <a:rPr lang="it-IT" sz="1600" dirty="0">
                <a:solidFill>
                  <a:srgbClr val="00456E"/>
                </a:solidFill>
                <a:latin typeface="Bodoni Egyptian Pro Regular" panose="02000000000000000000" pitchFamily="2" charset="77"/>
                <a:sym typeface="Calibri" pitchFamily="34" charset="0"/>
              </a:rPr>
              <a:t>I moduli formativi prevedono modalità di intervento differenziate a seconda del contenuto, tra le quali in particolare: </a:t>
            </a:r>
            <a:r>
              <a:rPr lang="it-IT" sz="1600" b="1" dirty="0">
                <a:solidFill>
                  <a:srgbClr val="00456E"/>
                </a:solidFill>
                <a:latin typeface="Bodoni Egyptian Pro Regular" panose="02000000000000000000" pitchFamily="2" charset="77"/>
                <a:sym typeface="Calibri" pitchFamily="34" charset="0"/>
              </a:rPr>
              <a:t>formazione frontale e training on the job</a:t>
            </a:r>
            <a:r>
              <a:rPr lang="it-IT" sz="1600" dirty="0">
                <a:solidFill>
                  <a:srgbClr val="00456E"/>
                </a:solidFill>
                <a:latin typeface="Bodoni Egyptian Pro Regular" panose="02000000000000000000" pitchFamily="2" charset="77"/>
                <a:sym typeface="Calibri" pitchFamily="34" charset="0"/>
              </a:rPr>
              <a:t>, inteso come affiancamento di un esperto. In caso di specifica esigenza o richiesta motivata, tali attività potranno essere erogate da remoto con l’ausilio di apposite piattaforme, come ad esempio Teams e Google </a:t>
            </a:r>
            <a:r>
              <a:rPr lang="it-IT" sz="1600" dirty="0" err="1">
                <a:solidFill>
                  <a:srgbClr val="00456E"/>
                </a:solidFill>
                <a:latin typeface="Bodoni Egyptian Pro Regular" panose="02000000000000000000" pitchFamily="2" charset="77"/>
                <a:sym typeface="Calibri" pitchFamily="34" charset="0"/>
              </a:rPr>
              <a:t>Meet</a:t>
            </a:r>
            <a:r>
              <a:rPr lang="it-IT" sz="1600" dirty="0">
                <a:solidFill>
                  <a:srgbClr val="00456E"/>
                </a:solidFill>
                <a:latin typeface="Bodoni Egyptian Pro Regular" panose="02000000000000000000" pitchFamily="2" charset="77"/>
                <a:sym typeface="Calibri" pitchFamily="34" charset="0"/>
              </a:rPr>
              <a:t>. Alle attività didattiche possono partecipare in compresenza anche addetti dell’ufficio giudiziario impegnati nelle attività di raccordo con gli Uffici di Prossimità.</a:t>
            </a:r>
          </a:p>
          <a:p>
            <a:pPr>
              <a:lnSpc>
                <a:spcPct val="150000"/>
              </a:lnSpc>
              <a:buSzPts val="1600"/>
              <a:buFont typeface="Calibri" pitchFamily="34" charset="0"/>
              <a:buNone/>
            </a:pPr>
            <a:endParaRPr lang="it-IT" sz="1600" dirty="0">
              <a:solidFill>
                <a:srgbClr val="00456E"/>
              </a:solidFill>
              <a:latin typeface="Bodoni Egyptian Pro Regular" panose="02000000000000000000" pitchFamily="2" charset="77"/>
              <a:sym typeface="Calibri" pitchFamily="34" charset="0"/>
            </a:endParaRPr>
          </a:p>
        </p:txBody>
      </p:sp>
      <p:sp>
        <p:nvSpPr>
          <p:cNvPr id="10" name="Google Shape;93;p2">
            <a:extLst>
              <a:ext uri="{FF2B5EF4-FFF2-40B4-BE49-F238E27FC236}">
                <a16:creationId xmlns:a16="http://schemas.microsoft.com/office/drawing/2014/main" id="{41C6100E-4A4B-7C4F-98FC-F98E88A90F31}"/>
              </a:ext>
            </a:extLst>
          </p:cNvPr>
          <p:cNvSpPr txBox="1">
            <a:spLocks noChangeArrowheads="1"/>
          </p:cNvSpPr>
          <p:nvPr/>
        </p:nvSpPr>
        <p:spPr bwMode="auto">
          <a:xfrm>
            <a:off x="3927422" y="502875"/>
            <a:ext cx="8027511" cy="540240"/>
          </a:xfrm>
          <a:prstGeom prst="rect">
            <a:avLst/>
          </a:prstGeom>
          <a:noFill/>
          <a:ln w="9525">
            <a:noFill/>
            <a:miter lim="800000"/>
            <a:headEnd/>
            <a:tailEnd/>
          </a:ln>
        </p:spPr>
        <p:txBody>
          <a:bodyPr lIns="0" tIns="0" rIns="0" bIns="0"/>
          <a:lstStyle/>
          <a:p>
            <a:pPr>
              <a:lnSpc>
                <a:spcPct val="80000"/>
              </a:lnSpc>
              <a:buClr>
                <a:srgbClr val="000000"/>
              </a:buClr>
              <a:buSzPts val="4100"/>
              <a:buFont typeface="Arial" charset="0"/>
              <a:buNone/>
            </a:pPr>
            <a:r>
              <a:rPr lang="it-IT" sz="2400" b="1" dirty="0">
                <a:solidFill>
                  <a:srgbClr val="00456E"/>
                </a:solidFill>
                <a:latin typeface="Montserrat" pitchFamily="2" charset="77"/>
                <a:sym typeface="Calibri" pitchFamily="34" charset="0"/>
              </a:rPr>
              <a:t>LA FORMAZIONE</a:t>
            </a:r>
          </a:p>
        </p:txBody>
      </p:sp>
      <p:sp>
        <p:nvSpPr>
          <p:cNvPr id="2" name="Rettangolo 1">
            <a:extLst>
              <a:ext uri="{FF2B5EF4-FFF2-40B4-BE49-F238E27FC236}">
                <a16:creationId xmlns:a16="http://schemas.microsoft.com/office/drawing/2014/main" id="{EBC1ACF8-D363-F649-A1C4-032A379A3C45}"/>
              </a:ext>
            </a:extLst>
          </p:cNvPr>
          <p:cNvSpPr/>
          <p:nvPr/>
        </p:nvSpPr>
        <p:spPr>
          <a:xfrm>
            <a:off x="-84165" y="-361950"/>
            <a:ext cx="3675015" cy="7486650"/>
          </a:xfrm>
          <a:prstGeom prst="rect">
            <a:avLst/>
          </a:prstGeom>
          <a:solidFill>
            <a:srgbClr val="00456E"/>
          </a:solidFill>
          <a:ln>
            <a:solidFill>
              <a:srgbClr val="0045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2" name="Gruppo 11">
            <a:extLst>
              <a:ext uri="{FF2B5EF4-FFF2-40B4-BE49-F238E27FC236}">
                <a16:creationId xmlns:a16="http://schemas.microsoft.com/office/drawing/2014/main" id="{405E8CA4-2372-D94F-BB4D-B2D954D5E1A4}"/>
              </a:ext>
            </a:extLst>
          </p:cNvPr>
          <p:cNvGrpSpPr/>
          <p:nvPr/>
        </p:nvGrpSpPr>
        <p:grpSpPr>
          <a:xfrm>
            <a:off x="502708" y="529821"/>
            <a:ext cx="2853792" cy="1846120"/>
            <a:chOff x="558558" y="2165218"/>
            <a:chExt cx="2234936" cy="1445781"/>
          </a:xfrm>
        </p:grpSpPr>
        <p:pic>
          <p:nvPicPr>
            <p:cNvPr id="13" name="Immagine 12" descr="Immagine che contiene disegnando&#10;&#10;Descrizione generata automaticamente">
              <a:extLst>
                <a:ext uri="{FF2B5EF4-FFF2-40B4-BE49-F238E27FC236}">
                  <a16:creationId xmlns:a16="http://schemas.microsoft.com/office/drawing/2014/main" id="{EAB814F2-4C3A-6349-82F6-BEA311DB4E4B}"/>
                </a:ext>
              </a:extLst>
            </p:cNvPr>
            <p:cNvPicPr>
              <a:picLocks noChangeAspect="1"/>
            </p:cNvPicPr>
            <p:nvPr/>
          </p:nvPicPr>
          <p:blipFill rotWithShape="1">
            <a:blip r:embed="rId2"/>
            <a:srcRect t="10074" r="79266" b="11145"/>
            <a:stretch/>
          </p:blipFill>
          <p:spPr>
            <a:xfrm>
              <a:off x="588179" y="2165218"/>
              <a:ext cx="584616" cy="777450"/>
            </a:xfrm>
            <a:prstGeom prst="rect">
              <a:avLst/>
            </a:prstGeom>
          </p:spPr>
        </p:pic>
        <p:pic>
          <p:nvPicPr>
            <p:cNvPr id="14" name="Immagine 13" descr="Immagine che contiene disegnando&#10;&#10;Descrizione generata automaticamente">
              <a:extLst>
                <a:ext uri="{FF2B5EF4-FFF2-40B4-BE49-F238E27FC236}">
                  <a16:creationId xmlns:a16="http://schemas.microsoft.com/office/drawing/2014/main" id="{3D3125B7-F37B-B34C-A76E-BDAD54E03AFD}"/>
                </a:ext>
              </a:extLst>
            </p:cNvPr>
            <p:cNvPicPr>
              <a:picLocks noChangeAspect="1"/>
            </p:cNvPicPr>
            <p:nvPr/>
          </p:nvPicPr>
          <p:blipFill rotWithShape="1">
            <a:blip r:embed="rId2"/>
            <a:srcRect l="20734" t="10074" b="11145"/>
            <a:stretch/>
          </p:blipFill>
          <p:spPr>
            <a:xfrm>
              <a:off x="558558" y="2833549"/>
              <a:ext cx="2234936" cy="777450"/>
            </a:xfrm>
            <a:prstGeom prst="rect">
              <a:avLst/>
            </a:prstGeom>
          </p:spPr>
        </p:pic>
      </p:grpSp>
      <p:pic>
        <p:nvPicPr>
          <p:cNvPr id="5" name="Immagine 4" descr="Immagine che contiene uccello&#10;&#10;Descrizione generata automaticamente">
            <a:extLst>
              <a:ext uri="{FF2B5EF4-FFF2-40B4-BE49-F238E27FC236}">
                <a16:creationId xmlns:a16="http://schemas.microsoft.com/office/drawing/2014/main" id="{50783AF8-351C-E04C-A13D-9A83F64916D8}"/>
              </a:ext>
            </a:extLst>
          </p:cNvPr>
          <p:cNvPicPr>
            <a:picLocks noChangeAspect="1"/>
          </p:cNvPicPr>
          <p:nvPr/>
        </p:nvPicPr>
        <p:blipFill rotWithShape="1">
          <a:blip r:embed="rId3"/>
          <a:srcRect l="-2" t="15891" r="63144"/>
          <a:stretch/>
        </p:blipFill>
        <p:spPr>
          <a:xfrm>
            <a:off x="-87415" y="4482060"/>
            <a:ext cx="3675015" cy="2420911"/>
          </a:xfrm>
          <a:prstGeom prst="rect">
            <a:avLst/>
          </a:prstGeom>
        </p:spPr>
      </p:pic>
      <p:sp>
        <p:nvSpPr>
          <p:cNvPr id="3" name="Rettangolo 2">
            <a:extLst>
              <a:ext uri="{FF2B5EF4-FFF2-40B4-BE49-F238E27FC236}">
                <a16:creationId xmlns:a16="http://schemas.microsoft.com/office/drawing/2014/main" id="{CF4EBCDE-1F87-41CE-A827-930A3DB8AA95}"/>
              </a:ext>
            </a:extLst>
          </p:cNvPr>
          <p:cNvSpPr/>
          <p:nvPr/>
        </p:nvSpPr>
        <p:spPr>
          <a:xfrm>
            <a:off x="3067878" y="2690336"/>
            <a:ext cx="6096000" cy="369332"/>
          </a:xfrm>
          <a:prstGeom prst="rect">
            <a:avLst/>
          </a:prstGeom>
        </p:spPr>
        <p:txBody>
          <a:bodyPr>
            <a:spAutoFit/>
          </a:bodyPr>
          <a:lstStyle/>
          <a:p>
            <a:r>
              <a:rPr lang="it-IT" dirty="0"/>
              <a:t> </a:t>
            </a:r>
          </a:p>
        </p:txBody>
      </p:sp>
    </p:spTree>
    <p:extLst>
      <p:ext uri="{BB962C8B-B14F-4D97-AF65-F5344CB8AC3E}">
        <p14:creationId xmlns:p14="http://schemas.microsoft.com/office/powerpoint/2010/main" val="161873474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TotalTime>
  <Words>1179</Words>
  <Application>Microsoft Office PowerPoint</Application>
  <PresentationFormat>Widescreen</PresentationFormat>
  <Paragraphs>108</Paragraphs>
  <Slides>12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12</vt:i4>
      </vt:variant>
    </vt:vector>
  </HeadingPairs>
  <TitlesOfParts>
    <vt:vector size="19" baseType="lpstr">
      <vt:lpstr>Arial</vt:lpstr>
      <vt:lpstr>Bodoni Egyptian Pro Regular</vt:lpstr>
      <vt:lpstr>Calibri</vt:lpstr>
      <vt:lpstr>Calibri Light</vt:lpstr>
      <vt:lpstr>Montserrat</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Federico Ruberti</dc:creator>
  <cp:lastModifiedBy>AMELIA VITA</cp:lastModifiedBy>
  <cp:revision>55</cp:revision>
  <dcterms:created xsi:type="dcterms:W3CDTF">2020-03-31T16:27:36Z</dcterms:created>
  <dcterms:modified xsi:type="dcterms:W3CDTF">2022-01-21T11:41:34Z</dcterms:modified>
</cp:coreProperties>
</file>