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65" r:id="rId5"/>
    <p:sldMasterId id="2147483685" r:id="rId6"/>
  </p:sldMasterIdLst>
  <p:notesMasterIdLst>
    <p:notesMasterId r:id="rId11"/>
  </p:notesMasterIdLst>
  <p:handoutMasterIdLst>
    <p:handoutMasterId r:id="rId12"/>
  </p:handoutMasterIdLst>
  <p:sldIdLst>
    <p:sldId id="257" r:id="rId7"/>
    <p:sldId id="955" r:id="rId8"/>
    <p:sldId id="952" r:id="rId9"/>
    <p:sldId id="953" r:id="rId1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vaghi" initials="sv" lastIdx="1" clrIdx="0">
    <p:extLst>
      <p:ext uri="{19B8F6BF-5375-455C-9EA6-DF929625EA0E}">
        <p15:presenceInfo xmlns:p15="http://schemas.microsoft.com/office/powerpoint/2012/main" userId="c4de224ab46e76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41"/>
    <a:srgbClr val="0000FF"/>
    <a:srgbClr val="12994A"/>
    <a:srgbClr val="FFFFFF"/>
    <a:srgbClr val="D9D9D9"/>
    <a:srgbClr val="F0F8FA"/>
    <a:srgbClr val="5FB5CD"/>
    <a:srgbClr val="F2F2F2"/>
    <a:srgbClr val="72C293"/>
    <a:srgbClr val="3EA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81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11F704-30BB-4DD4-9077-F37B69D8D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47311-19C8-4A49-A4D0-459FE4AC5C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89F81-9ABD-415D-8000-B2FE109F1148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4EB7A-9BE1-4DA9-AE4F-0BAA0CB9A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587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044CD-FE4B-4868-8D75-D0DA5169C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587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9908-7117-4670-B002-D2A11E5EA4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6279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9343C-D0F0-4669-9121-7888FAF3875A}" type="datetimeFigureOut">
              <a:rPr lang="it-IT" smtClean="0"/>
              <a:t>24/01/2022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7125"/>
            <a:ext cx="5438775" cy="39092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587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587"/>
            <a:ext cx="2946400" cy="4970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27D01-6F5B-4FD0-A999-2E25F9B0AB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376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CFBDB3CC-DA0B-4079-80D9-4BCD09900B9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24/01/2022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693920" y="635635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 defTabSz="609585"/>
            <a:fld id="{49BB6CCB-ABA9-DF47-8B77-5ED46CF7886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095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169D3D-413A-4921-A941-7B73A292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94" y="274639"/>
            <a:ext cx="10303613" cy="50723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83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D81CF3D-4062-4E51-9AD9-449697377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194" y="1223203"/>
            <a:ext cx="10302875" cy="4718050"/>
          </a:xfrm>
        </p:spPr>
        <p:txBody>
          <a:bodyPr/>
          <a:lstStyle>
            <a:lvl1pPr algn="just">
              <a:defRPr sz="2000"/>
            </a:lvl1pPr>
            <a:lvl2pPr algn="just">
              <a:defRPr sz="1800"/>
            </a:lvl2pPr>
            <a:lvl3pPr algn="just">
              <a:defRPr sz="1600"/>
            </a:lvl3pPr>
            <a:lvl4pPr algn="just">
              <a:defRPr sz="1400"/>
            </a:lvl4pPr>
            <a:lvl5pPr marL="2438339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108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646464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705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1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715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rgbClr val="64646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092E5B-AD53-40B7-A853-CFB8038A4800}" type="datetime1">
              <a:rPr lang="it-IT" smtClean="0"/>
              <a:t>24/01/2022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263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76599" y="6356365"/>
            <a:ext cx="56398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5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31799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24C7DD9D-83B4-4E29-A1D8-02D892B746EE}" type="datetime1">
              <a:rPr lang="it-IT" noProof="0" smtClean="0"/>
              <a:t>24/01/2022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76599" y="6356365"/>
            <a:ext cx="5639859" cy="365125"/>
          </a:xfrm>
          <a:prstGeom prst="rect">
            <a:avLst/>
          </a:prstGeo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916457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noProof="0" smtClean="0"/>
              <a:pPr/>
              <a:t>‹N›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94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EEC48A-F426-49E3-B452-DCEACA0D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5534-56E0-4086-A8F9-2A929395255E}" type="datetime1">
              <a:rPr lang="it-IT" smtClean="0"/>
              <a:t>24/01/2022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9BEC0C-7833-4753-9916-2195456D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7A8E1-71A7-433B-A7EF-623B4B6D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B7D8-7B4D-4F38-A6D0-019280C01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88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400" y="777600"/>
            <a:ext cx="7320000" cy="860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0400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78091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9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5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1200" y="6323013"/>
            <a:ext cx="4579200" cy="201600"/>
          </a:xfrm>
        </p:spPr>
        <p:txBody>
          <a:bodyPr/>
          <a:lstStyle/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0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0"/>
            <a:ext cx="53904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80808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92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1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609600" y="1039814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0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609600" y="1040400"/>
            <a:ext cx="109728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0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044000"/>
            <a:ext cx="1096739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444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5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8709" y="2405084"/>
            <a:ext cx="12200709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170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097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6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2192" y="3000376"/>
            <a:ext cx="3048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rgbClr val="64646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346" y="5747990"/>
            <a:ext cx="131131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1712" y="777600"/>
            <a:ext cx="7320000" cy="8604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1712" y="1753200"/>
            <a:ext cx="732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gray">
          <a:xfrm>
            <a:off x="3030963" y="2405085"/>
            <a:ext cx="9161037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646464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091" y="4047893"/>
            <a:ext cx="2381045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</p:spTree>
    <p:extLst>
      <p:ext uri="{BB962C8B-B14F-4D97-AF65-F5344CB8AC3E}">
        <p14:creationId xmlns:p14="http://schemas.microsoft.com/office/powerpoint/2010/main" val="16986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00"/>
            <a:ext cx="10972800" cy="469800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31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92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25599"/>
            <a:ext cx="5384800" cy="4698000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1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1"/>
            <a:ext cx="5390400" cy="3945599"/>
          </a:xfr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400">
                <a:solidFill>
                  <a:srgbClr val="646464"/>
                </a:solidFill>
              </a:defRPr>
            </a:lvl2pPr>
            <a:lvl3pPr>
              <a:defRPr sz="2000">
                <a:solidFill>
                  <a:srgbClr val="646464"/>
                </a:solidFill>
              </a:defRPr>
            </a:lvl3pPr>
            <a:lvl4pPr>
              <a:defRPr sz="1800">
                <a:solidFill>
                  <a:srgbClr val="646464"/>
                </a:solidFill>
              </a:defRPr>
            </a:lvl4pPr>
            <a:lvl5pPr>
              <a:defRPr sz="1800">
                <a:solidFill>
                  <a:srgbClr val="6464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25600"/>
            <a:ext cx="5390400" cy="640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rgbClr val="646464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620688"/>
            <a:ext cx="10972800" cy="442800"/>
          </a:xfrm>
        </p:spPr>
        <p:txBody>
          <a:bodyPr/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36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5" y="1025526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rgbClr val="646464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FFDF15E4-1BC6-4612-A8FB-DAAD127D7F7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24/01/2022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49BB6CCB-ABA9-DF47-8B77-5ED46CF7886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609585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646464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</a:rPr>
              <a:pPr/>
              <a:t>‹N›</a:t>
            </a:fld>
            <a:endParaRPr lang="en-GB" sz="1100" dirty="0">
              <a:solidFill>
                <a:srgbClr val="64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646464"/>
                </a:solidFill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Flow chart toolkit</a:t>
            </a:r>
          </a:p>
        </p:txBody>
      </p:sp>
    </p:spTree>
    <p:extLst>
      <p:ext uri="{BB962C8B-B14F-4D97-AF65-F5344CB8AC3E}">
        <p14:creationId xmlns:p14="http://schemas.microsoft.com/office/powerpoint/2010/main" val="272205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rgbClr val="64646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rgbClr val="646464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rgbClr val="646464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rgbClr val="646464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415200"/>
            <a:ext cx="96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‹N›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1131552" y="6450014"/>
            <a:ext cx="450849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9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C54613B-24BF-42F4-898E-7A077E60428D}"/>
              </a:ext>
            </a:extLst>
          </p:cNvPr>
          <p:cNvSpPr txBox="1">
            <a:spLocks/>
          </p:cNvSpPr>
          <p:nvPr/>
        </p:nvSpPr>
        <p:spPr>
          <a:xfrm>
            <a:off x="1420428" y="1532710"/>
            <a:ext cx="9351145" cy="27089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rgbClr val="008341"/>
                </a:solidFill>
              </a:rPr>
              <a:t>Programmazione 2021-2027:</a:t>
            </a:r>
          </a:p>
          <a:p>
            <a:br>
              <a:rPr lang="it-IT" sz="3600" b="1" dirty="0">
                <a:solidFill>
                  <a:srgbClr val="008341"/>
                </a:solidFill>
              </a:rPr>
            </a:br>
            <a:r>
              <a:rPr lang="it-IT" sz="3600" b="1" dirty="0">
                <a:solidFill>
                  <a:srgbClr val="008341"/>
                </a:solidFill>
              </a:rPr>
              <a:t>Seconda Conferenza di Valutazione e Forum pubblico della procedura di VAS del PR FESR</a:t>
            </a:r>
            <a:br>
              <a:rPr lang="it-IT" sz="3600" dirty="0"/>
            </a:br>
            <a:endParaRPr lang="it-IT" sz="24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6B731-BF54-4F7E-9CF5-8BEA2BE60AE0}"/>
              </a:ext>
            </a:extLst>
          </p:cNvPr>
          <p:cNvSpPr txBox="1">
            <a:spLocks/>
          </p:cNvSpPr>
          <p:nvPr/>
        </p:nvSpPr>
        <p:spPr>
          <a:xfrm>
            <a:off x="1587137" y="4983309"/>
            <a:ext cx="9351145" cy="10406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i="1" dirty="0"/>
              <a:t>Milano, 27 gennaio 2022</a:t>
            </a:r>
          </a:p>
        </p:txBody>
      </p:sp>
    </p:spTree>
    <p:extLst>
      <p:ext uri="{BB962C8B-B14F-4D97-AF65-F5344CB8AC3E}">
        <p14:creationId xmlns:p14="http://schemas.microsoft.com/office/powerpoint/2010/main" val="288840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2E4A853-3A7F-423D-9580-E0F23C59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B7D8-7B4D-4F38-A6D0-019280C015F5}" type="slidenum">
              <a:rPr lang="it-IT" smtClean="0"/>
              <a:t>2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472D95E-FDA0-4228-95DE-0FD0DD7241A2}"/>
              </a:ext>
            </a:extLst>
          </p:cNvPr>
          <p:cNvSpPr txBox="1">
            <a:spLocks/>
          </p:cNvSpPr>
          <p:nvPr/>
        </p:nvSpPr>
        <p:spPr>
          <a:xfrm>
            <a:off x="1126836" y="136524"/>
            <a:ext cx="9437257" cy="6605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it-IT" sz="2400" b="1" dirty="0">
                <a:solidFill>
                  <a:srgbClr val="008341"/>
                </a:solidFill>
              </a:rPr>
              <a:t>COME REGISTRARSI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0B312E-495B-4C99-94F1-26F176AA26C6}"/>
              </a:ext>
            </a:extLst>
          </p:cNvPr>
          <p:cNvSpPr txBox="1"/>
          <p:nvPr/>
        </p:nvSpPr>
        <p:spPr>
          <a:xfrm>
            <a:off x="1194794" y="685775"/>
            <a:ext cx="843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Inserire </a:t>
            </a:r>
            <a:r>
              <a:rPr lang="it-IT" b="1" dirty="0">
                <a:solidFill>
                  <a:srgbClr val="008341"/>
                </a:solidFill>
              </a:rPr>
              <a:t>Nome, Cognome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dirty="0"/>
              <a:t>e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>
                <a:solidFill>
                  <a:srgbClr val="008341"/>
                </a:solidFill>
              </a:rPr>
              <a:t>Ente/Società di appartenenza</a:t>
            </a:r>
          </a:p>
          <a:p>
            <a:r>
              <a:rPr lang="it-IT" dirty="0"/>
              <a:t>(qualora siate registrati solo con il nome e cognome, è necessario uscire e rientrare, modificando qui)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1B31B1-8EC0-4FF5-A3D4-F0B8ABA0DB32}"/>
              </a:ext>
            </a:extLst>
          </p:cNvPr>
          <p:cNvSpPr txBox="1"/>
          <p:nvPr/>
        </p:nvSpPr>
        <p:spPr>
          <a:xfrm>
            <a:off x="6283354" y="2144110"/>
            <a:ext cx="245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72770F3-BA08-4FD2-8C57-BA85BCABF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>
          <a:xfrm>
            <a:off x="1575689" y="1694140"/>
            <a:ext cx="9040621" cy="4519897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720C26AC-F4F5-4C28-AE66-57C34D9BB384}"/>
              </a:ext>
            </a:extLst>
          </p:cNvPr>
          <p:cNvSpPr/>
          <p:nvPr/>
        </p:nvSpPr>
        <p:spPr>
          <a:xfrm>
            <a:off x="1392573" y="1582888"/>
            <a:ext cx="1367406" cy="923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8088AFA-3BCC-4007-96A2-7493423DAF68}"/>
              </a:ext>
            </a:extLst>
          </p:cNvPr>
          <p:cNvCxnSpPr>
            <a:cxnSpLocks/>
          </p:cNvCxnSpPr>
          <p:nvPr/>
        </p:nvCxnSpPr>
        <p:spPr>
          <a:xfrm flipH="1">
            <a:off x="2323751" y="1694140"/>
            <a:ext cx="311477" cy="326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A4C88-22B9-40A1-AF2A-91A205689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046" y="1125890"/>
            <a:ext cx="10759560" cy="467090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14.00 - </a:t>
            </a:r>
            <a:r>
              <a:rPr lang="it-IT" sz="3800" b="1" dirty="0"/>
              <a:t>Introduzione e apertura dei lavori</a:t>
            </a:r>
          </a:p>
          <a:p>
            <a:pPr marL="533386" lvl="1" indent="0">
              <a:buNone/>
            </a:pPr>
            <a:r>
              <a:rPr lang="it-IT" sz="2900" i="1" dirty="0"/>
              <a:t>Sabrina Sammuri, DG Presidenza – Direttore Attuazione del programma del Presidente e promozione socio-economica correlata alle olimpiadi 2026</a:t>
            </a:r>
          </a:p>
          <a:p>
            <a:pPr>
              <a:buFont typeface="Wingdings" panose="05000000000000000000" pitchFamily="2" charset="2"/>
              <a:buChar char="q"/>
            </a:pP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14.10 - </a:t>
            </a:r>
            <a:r>
              <a:rPr lang="it-IT" sz="3800" b="1" dirty="0"/>
              <a:t>Il Programma Regionale FESR 2021-2027</a:t>
            </a:r>
            <a:endParaRPr lang="it-IT" sz="3800" dirty="0"/>
          </a:p>
          <a:p>
            <a:pPr marL="533386" lvl="1" indent="0">
              <a:buNone/>
            </a:pPr>
            <a:r>
              <a:rPr lang="it-IT" sz="2900" i="1" dirty="0"/>
              <a:t>Federica Marzuoli, DG Presidenza - Programmazione e relazioni esterne, Struttura Coordinamento Programmazione Comunitaria e Gestione Fondo Sviluppo e Coesione – Autorità procedente</a:t>
            </a:r>
          </a:p>
          <a:p>
            <a:endParaRPr lang="it-IT" sz="22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14.30 - </a:t>
            </a:r>
            <a:r>
              <a:rPr lang="it-IT" sz="3800" b="1" dirty="0"/>
              <a:t>La valutazione ambientale del PR FESR 2021-2027</a:t>
            </a:r>
          </a:p>
          <a:p>
            <a:pPr marL="533386" lvl="1" indent="0">
              <a:buNone/>
            </a:pPr>
            <a:r>
              <a:rPr lang="it-IT" sz="2900" i="1" dirty="0"/>
              <a:t>Lucia Paolini, DG Territorio e Protezione Civile, Struttura Giuridico per il Territorio e VAS - Autorità competente per la VAS </a:t>
            </a:r>
          </a:p>
          <a:p>
            <a:endParaRPr lang="it-IT" sz="22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14.50 - </a:t>
            </a:r>
            <a:r>
              <a:rPr lang="it-IT" sz="3800" b="1" dirty="0"/>
              <a:t>Il Rapporto Ambientale del PR FESR 2021-2027</a:t>
            </a:r>
            <a:endParaRPr lang="it-IT" sz="3800" dirty="0"/>
          </a:p>
          <a:p>
            <a:pPr marL="533386" lvl="1" indent="0">
              <a:buNone/>
            </a:pPr>
            <a:r>
              <a:rPr lang="it-IT" sz="2900" i="1" dirty="0"/>
              <a:t>Silvia Vaghi – Elena Conte, </a:t>
            </a:r>
            <a:r>
              <a:rPr lang="it-IT" sz="2900" i="1" dirty="0" err="1"/>
              <a:t>Poliedra</a:t>
            </a:r>
            <a:r>
              <a:rPr lang="it-IT" sz="2900" i="1" dirty="0"/>
              <a:t> – Centro di servizio e consulenza del Politecnico di Milano su pianificazione ambientale e territoriale</a:t>
            </a:r>
          </a:p>
          <a:p>
            <a:endParaRPr lang="it-IT" sz="22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15.10 Pausa lavori </a:t>
            </a:r>
            <a:r>
              <a:rPr lang="it-IT" sz="2900" i="1" dirty="0"/>
              <a:t>(durante e prima della pausa verranno raccolte osservazioni tramite la chat della videoconferenza)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15.20 </a:t>
            </a:r>
            <a:r>
              <a:rPr lang="it-IT" sz="3800" b="1" dirty="0"/>
              <a:t>- Conferenza di Valutazione </a:t>
            </a:r>
            <a:r>
              <a:rPr lang="it-IT" sz="3800" dirty="0"/>
              <a:t>- primo riscontro alle osservazioni </a:t>
            </a:r>
            <a:r>
              <a:rPr lang="it-IT" sz="2900" dirty="0"/>
              <a:t>(</a:t>
            </a:r>
            <a:r>
              <a:rPr lang="it-IT" sz="2900" i="1" dirty="0"/>
              <a:t>Soggetti competenti in materia ambientale e degli Enti Territorialmente interessati</a:t>
            </a:r>
            <a:r>
              <a:rPr lang="it-IT" sz="2900" dirty="0"/>
              <a:t>)</a:t>
            </a:r>
          </a:p>
          <a:p>
            <a:endParaRPr lang="it-IT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15:55 - </a:t>
            </a:r>
            <a:r>
              <a:rPr lang="it-IT" sz="3800" b="1" dirty="0"/>
              <a:t>Forum pubblico </a:t>
            </a:r>
            <a:r>
              <a:rPr lang="it-IT" sz="3800" dirty="0"/>
              <a:t>- primo riscontro alle osservazioni </a:t>
            </a:r>
            <a:r>
              <a:rPr lang="it-IT" sz="2900" i="1" dirty="0"/>
              <a:t>(Pubblico interessato)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2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3800" dirty="0"/>
              <a:t>16.30 - </a:t>
            </a:r>
            <a:r>
              <a:rPr lang="it-IT" sz="3800" b="1" dirty="0"/>
              <a:t>Conclusione dei lavori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9F2112E-2F90-4F79-9D98-F76B5E9B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ctr"/>
            <a:fld id="{49BB6CCB-ABA9-DF47-8B77-5ED46CF7886A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D0FC46A-5838-47A9-A560-714E8A344322}"/>
              </a:ext>
            </a:extLst>
          </p:cNvPr>
          <p:cNvSpPr txBox="1">
            <a:spLocks/>
          </p:cNvSpPr>
          <p:nvPr/>
        </p:nvSpPr>
        <p:spPr>
          <a:xfrm>
            <a:off x="1126836" y="269485"/>
            <a:ext cx="9437257" cy="6605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it-IT" sz="2400" b="1" dirty="0">
                <a:solidFill>
                  <a:srgbClr val="008341"/>
                </a:solidFill>
              </a:rPr>
              <a:t>PROGRAMMA DEI LAVORI</a:t>
            </a:r>
          </a:p>
        </p:txBody>
      </p:sp>
    </p:spTree>
    <p:extLst>
      <p:ext uri="{BB962C8B-B14F-4D97-AF65-F5344CB8AC3E}">
        <p14:creationId xmlns:p14="http://schemas.microsoft.com/office/powerpoint/2010/main" val="300578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A4C88-22B9-40A1-AF2A-91A205689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046" y="1125889"/>
            <a:ext cx="10855354" cy="57321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Durante l’evento scrivere domande e/o prenotare interventi utilizzando </a:t>
            </a:r>
            <a:r>
              <a:rPr lang="it-IT" sz="1800" b="1" dirty="0">
                <a:solidFill>
                  <a:srgbClr val="008341"/>
                </a:solidFill>
              </a:rPr>
              <a:t>la chat in basso a destra (nel campo «In» selezionare la voce «tutti»)</a:t>
            </a:r>
            <a:endParaRPr lang="it-IT" sz="1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Per gli interventi prenotati indicare se riguardano  </a:t>
            </a:r>
            <a:r>
              <a:rPr lang="it-IT" sz="1800" b="1" dirty="0">
                <a:solidFill>
                  <a:srgbClr val="008341"/>
                </a:solidFill>
              </a:rPr>
              <a:t>principalmente</a:t>
            </a:r>
            <a:r>
              <a:rPr lang="it-IT" sz="18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Le direttrici strategiche del PR FESR  2021-27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I contenuti del Rapporto Ambientale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/>
              <a:t>La procedura definita per il percorso Programma / VAS </a:t>
            </a:r>
          </a:p>
          <a:p>
            <a:pPr marL="609585" lvl="1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/>
              <a:t>Tutti i contributi  saranno  presi in considerazione nella procedura di VAS e ne sarà dato </a:t>
            </a:r>
            <a:r>
              <a:rPr lang="it-IT" sz="1800" b="1" dirty="0">
                <a:solidFill>
                  <a:srgbClr val="008341"/>
                </a:solidFill>
              </a:rPr>
              <a:t>riscontro </a:t>
            </a:r>
            <a:r>
              <a:rPr lang="it-IT" sz="1800" dirty="0"/>
              <a:t>nell’ambito della stesura finale del </a:t>
            </a:r>
            <a:r>
              <a:rPr lang="it-IT" sz="1800" b="1" dirty="0">
                <a:solidFill>
                  <a:srgbClr val="008341"/>
                </a:solidFill>
              </a:rPr>
              <a:t>Rapporto Ambientale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solidFill>
                  <a:prstClr val="black"/>
                </a:solidFill>
              </a:rPr>
              <a:t>E’ comunque possibile presentare osservazioni scritte fino a </a:t>
            </a:r>
            <a:r>
              <a:rPr lang="it-IT" sz="1800" b="1" dirty="0">
                <a:solidFill>
                  <a:srgbClr val="008341"/>
                </a:solidFill>
              </a:rPr>
              <a:t>lunedì 31 gennaio 2022 </a:t>
            </a:r>
            <a:r>
              <a:rPr lang="it-IT" sz="1800" dirty="0">
                <a:solidFill>
                  <a:prstClr val="black"/>
                </a:solidFill>
              </a:rPr>
              <a:t>all’indirizzo PEC </a:t>
            </a:r>
            <a:r>
              <a:rPr lang="it-IT" sz="1800" b="1" dirty="0">
                <a:solidFill>
                  <a:prstClr val="black"/>
                </a:solidFill>
              </a:rPr>
              <a:t>presidenza@pec.regione.lombardia.it</a:t>
            </a:r>
            <a:r>
              <a:rPr lang="it-IT" sz="1800" dirty="0">
                <a:solidFill>
                  <a:prstClr val="black"/>
                </a:solidFill>
              </a:rPr>
              <a:t> e all’indirizzo </a:t>
            </a:r>
            <a:r>
              <a:rPr lang="it-IT" sz="1800" b="1" dirty="0">
                <a:solidFill>
                  <a:prstClr val="black"/>
                </a:solidFill>
              </a:rPr>
              <a:t>VAS_POR_FESR@regione.lombardia.it</a:t>
            </a:r>
          </a:p>
          <a:p>
            <a:pPr marL="609585" lvl="1" indent="0">
              <a:buNone/>
            </a:pPr>
            <a:endParaRPr lang="it-IT" sz="5500" dirty="0"/>
          </a:p>
          <a:p>
            <a:pPr>
              <a:buFont typeface="Wingdings" panose="05000000000000000000" pitchFamily="2" charset="2"/>
              <a:buChar char="q"/>
            </a:pPr>
            <a:endParaRPr lang="it-IT" sz="3300" dirty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9F2112E-2F90-4F79-9D98-F76B5E9B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ctr"/>
            <a:fld id="{49BB6CCB-ABA9-DF47-8B77-5ED46CF7886A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D0FC46A-5838-47A9-A560-714E8A344322}"/>
              </a:ext>
            </a:extLst>
          </p:cNvPr>
          <p:cNvSpPr txBox="1">
            <a:spLocks/>
          </p:cNvSpPr>
          <p:nvPr/>
        </p:nvSpPr>
        <p:spPr>
          <a:xfrm>
            <a:off x="1126836" y="269485"/>
            <a:ext cx="9437257" cy="66050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it-IT" sz="2400" b="1" dirty="0">
                <a:solidFill>
                  <a:srgbClr val="008341"/>
                </a:solidFill>
              </a:rPr>
              <a:t>COME FARE INTERVENTI</a:t>
            </a:r>
          </a:p>
        </p:txBody>
      </p:sp>
    </p:spTree>
    <p:extLst>
      <p:ext uri="{BB962C8B-B14F-4D97-AF65-F5344CB8AC3E}">
        <p14:creationId xmlns:p14="http://schemas.microsoft.com/office/powerpoint/2010/main" val="203640959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Y_regular_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1_EY_regular_presentation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710BC44AE004C86E5380C8FE23A98" ma:contentTypeVersion="13" ma:contentTypeDescription="Create a new document." ma:contentTypeScope="" ma:versionID="ebb73871edad806d9e9c49ed02322ad9">
  <xsd:schema xmlns:xsd="http://www.w3.org/2001/XMLSchema" xmlns:xs="http://www.w3.org/2001/XMLSchema" xmlns:p="http://schemas.microsoft.com/office/2006/metadata/properties" xmlns:ns3="22600976-5e91-4b51-8f45-66ebcfdee0df" xmlns:ns4="50426afc-9f3e-4d18-9d94-3dd617ae4704" targetNamespace="http://schemas.microsoft.com/office/2006/metadata/properties" ma:root="true" ma:fieldsID="0f7f5f7801323cd4a7a36399bbf7e7cd" ns3:_="" ns4:_="">
    <xsd:import namespace="22600976-5e91-4b51-8f45-66ebcfdee0df"/>
    <xsd:import namespace="50426afc-9f3e-4d18-9d94-3dd617ae47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00976-5e91-4b51-8f45-66ebcfdee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26afc-9f3e-4d18-9d94-3dd617ae47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B7B10B-7A69-4600-BB1D-28D8402C403D}">
  <ds:schemaRefs>
    <ds:schemaRef ds:uri="http://purl.org/dc/terms/"/>
    <ds:schemaRef ds:uri="http://schemas.openxmlformats.org/package/2006/metadata/core-properties"/>
    <ds:schemaRef ds:uri="http://purl.org/dc/dcmitype/"/>
    <ds:schemaRef ds:uri="50426afc-9f3e-4d18-9d94-3dd617ae470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22600976-5e91-4b51-8f45-66ebcfdee0d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0C2650-0717-4A67-8804-57DF35AA1B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6751D5-1EAF-4BBD-9223-DF0B1697E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00976-5e91-4b51-8f45-66ebcfdee0df"/>
    <ds:schemaRef ds:uri="50426afc-9f3e-4d18-9d94-3dd617ae4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6899</TotalTime>
  <Words>360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Wingdings</vt:lpstr>
      <vt:lpstr>1_Tema di Office</vt:lpstr>
      <vt:lpstr>EY_regular_presentation_2010</vt:lpstr>
      <vt:lpstr>1_EY_regular_presentation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-</dc:creator>
  <cp:lastModifiedBy>Fabio Raoul Cremascoli</cp:lastModifiedBy>
  <cp:revision>367</cp:revision>
  <cp:lastPrinted>2022-01-17T11:23:52Z</cp:lastPrinted>
  <dcterms:created xsi:type="dcterms:W3CDTF">2020-07-14T07:18:23Z</dcterms:created>
  <dcterms:modified xsi:type="dcterms:W3CDTF">2022-01-24T13:19:07Z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0x010100F15710BC44AE004C86E5380C8FE23A98</vt:lpwstr>
  </property>
</Properties>
</file>