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84" r:id="rId6"/>
    <p:sldId id="273" r:id="rId7"/>
    <p:sldId id="722" r:id="rId8"/>
    <p:sldId id="280" r:id="rId9"/>
    <p:sldId id="271" r:id="rId10"/>
    <p:sldId id="726" r:id="rId11"/>
    <p:sldId id="727" r:id="rId12"/>
    <p:sldId id="728" r:id="rId13"/>
    <p:sldId id="270" r:id="rId14"/>
    <p:sldId id="274" r:id="rId15"/>
    <p:sldId id="272" r:id="rId16"/>
    <p:sldId id="725" r:id="rId17"/>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86" d="100"/>
          <a:sy n="86" d="100"/>
        </p:scale>
        <p:origin x="4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63C06286-8ACB-4A6B-9653-AD49EBEEBBAA}" type="datetimeFigureOut">
              <a:rPr lang="it-IT" smtClean="0"/>
              <a:t>04/02/2022</a:t>
            </a:fld>
            <a:endParaRPr lang="it-IT"/>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74D54436-910A-45DC-9048-735CA0557482}" type="slidenum">
              <a:rPr lang="it-IT" smtClean="0"/>
              <a:t>‹#›</a:t>
            </a:fld>
            <a:endParaRPr lang="it-IT"/>
          </a:p>
        </p:txBody>
      </p:sp>
    </p:spTree>
    <p:extLst>
      <p:ext uri="{BB962C8B-B14F-4D97-AF65-F5344CB8AC3E}">
        <p14:creationId xmlns:p14="http://schemas.microsoft.com/office/powerpoint/2010/main" val="110559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63C06286-8ACB-4A6B-9653-AD49EBEEBBAA}" type="datetimeFigureOut">
              <a:rPr lang="it-IT" smtClean="0"/>
              <a:t>04/02/2022</a:t>
            </a:fld>
            <a:endParaRPr lang="it-IT"/>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74D54436-910A-45DC-9048-735CA0557482}" type="slidenum">
              <a:rPr lang="it-IT" smtClean="0"/>
              <a:t>‹#›</a:t>
            </a:fld>
            <a:endParaRPr lang="it-IT"/>
          </a:p>
        </p:txBody>
      </p:sp>
    </p:spTree>
    <p:extLst>
      <p:ext uri="{BB962C8B-B14F-4D97-AF65-F5344CB8AC3E}">
        <p14:creationId xmlns:p14="http://schemas.microsoft.com/office/powerpoint/2010/main" val="359833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63C06286-8ACB-4A6B-9653-AD49EBEEBBAA}" type="datetimeFigureOut">
              <a:rPr lang="it-IT" smtClean="0"/>
              <a:t>04/02/2022</a:t>
            </a:fld>
            <a:endParaRPr lang="it-IT"/>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74D54436-910A-45DC-9048-735CA0557482}" type="slidenum">
              <a:rPr lang="it-IT" smtClean="0"/>
              <a:t>‹#›</a:t>
            </a:fld>
            <a:endParaRPr lang="it-IT"/>
          </a:p>
        </p:txBody>
      </p:sp>
    </p:spTree>
    <p:extLst>
      <p:ext uri="{BB962C8B-B14F-4D97-AF65-F5344CB8AC3E}">
        <p14:creationId xmlns:p14="http://schemas.microsoft.com/office/powerpoint/2010/main" val="1071530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63C06286-8ACB-4A6B-9653-AD49EBEEBBAA}" type="datetimeFigureOut">
              <a:rPr lang="it-IT" smtClean="0"/>
              <a:t>04/02/2022</a:t>
            </a:fld>
            <a:endParaRPr lang="it-IT"/>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74D54436-910A-45DC-9048-735CA0557482}" type="slidenum">
              <a:rPr lang="it-IT" smtClean="0"/>
              <a:t>‹#›</a:t>
            </a:fld>
            <a:endParaRPr lang="it-IT"/>
          </a:p>
        </p:txBody>
      </p:sp>
    </p:spTree>
    <p:extLst>
      <p:ext uri="{BB962C8B-B14F-4D97-AF65-F5344CB8AC3E}">
        <p14:creationId xmlns:p14="http://schemas.microsoft.com/office/powerpoint/2010/main" val="1273712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63C06286-8ACB-4A6B-9653-AD49EBEEBBAA}" type="datetimeFigureOut">
              <a:rPr lang="it-IT" smtClean="0"/>
              <a:t>04/02/2022</a:t>
            </a:fld>
            <a:endParaRPr lang="it-IT"/>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74D54436-910A-45DC-9048-735CA0557482}" type="slidenum">
              <a:rPr lang="it-IT" smtClean="0"/>
              <a:t>‹#›</a:t>
            </a:fld>
            <a:endParaRPr lang="it-IT"/>
          </a:p>
        </p:txBody>
      </p:sp>
    </p:spTree>
    <p:extLst>
      <p:ext uri="{BB962C8B-B14F-4D97-AF65-F5344CB8AC3E}">
        <p14:creationId xmlns:p14="http://schemas.microsoft.com/office/powerpoint/2010/main" val="1730730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63C06286-8ACB-4A6B-9653-AD49EBEEBBAA}" type="datetimeFigureOut">
              <a:rPr lang="it-IT" smtClean="0"/>
              <a:t>04/02/2022</a:t>
            </a:fld>
            <a:endParaRPr lang="it-IT"/>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74D54436-910A-45DC-9048-735CA0557482}" type="slidenum">
              <a:rPr lang="it-IT" smtClean="0"/>
              <a:t>‹#›</a:t>
            </a:fld>
            <a:endParaRPr lang="it-IT"/>
          </a:p>
        </p:txBody>
      </p:sp>
    </p:spTree>
    <p:extLst>
      <p:ext uri="{BB962C8B-B14F-4D97-AF65-F5344CB8AC3E}">
        <p14:creationId xmlns:p14="http://schemas.microsoft.com/office/powerpoint/2010/main" val="428187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63C06286-8ACB-4A6B-9653-AD49EBEEBBAA}" type="datetimeFigureOut">
              <a:rPr lang="it-IT" smtClean="0"/>
              <a:t>04/02/2022</a:t>
            </a:fld>
            <a:endParaRPr lang="it-IT"/>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it-IT"/>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74D54436-910A-45DC-9048-735CA0557482}" type="slidenum">
              <a:rPr lang="it-IT" smtClean="0"/>
              <a:t>‹#›</a:t>
            </a:fld>
            <a:endParaRPr lang="it-IT"/>
          </a:p>
        </p:txBody>
      </p:sp>
    </p:spTree>
    <p:extLst>
      <p:ext uri="{BB962C8B-B14F-4D97-AF65-F5344CB8AC3E}">
        <p14:creationId xmlns:p14="http://schemas.microsoft.com/office/powerpoint/2010/main" val="2864110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63C06286-8ACB-4A6B-9653-AD49EBEEBBAA}" type="datetimeFigureOut">
              <a:rPr lang="it-IT" smtClean="0"/>
              <a:t>04/02/2022</a:t>
            </a:fld>
            <a:endParaRPr lang="it-IT"/>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74D54436-910A-45DC-9048-735CA0557482}" type="slidenum">
              <a:rPr lang="it-IT" smtClean="0"/>
              <a:t>‹#›</a:t>
            </a:fld>
            <a:endParaRPr lang="it-IT"/>
          </a:p>
        </p:txBody>
      </p:sp>
    </p:spTree>
    <p:extLst>
      <p:ext uri="{BB962C8B-B14F-4D97-AF65-F5344CB8AC3E}">
        <p14:creationId xmlns:p14="http://schemas.microsoft.com/office/powerpoint/2010/main" val="3049243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63C06286-8ACB-4A6B-9653-AD49EBEEBBAA}" type="datetimeFigureOut">
              <a:rPr lang="it-IT" smtClean="0"/>
              <a:t>04/02/2022</a:t>
            </a:fld>
            <a:endParaRPr lang="it-IT"/>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it-IT"/>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74D54436-910A-45DC-9048-735CA0557482}" type="slidenum">
              <a:rPr lang="it-IT" smtClean="0"/>
              <a:t>‹#›</a:t>
            </a:fld>
            <a:endParaRPr lang="it-IT"/>
          </a:p>
        </p:txBody>
      </p:sp>
    </p:spTree>
    <p:extLst>
      <p:ext uri="{BB962C8B-B14F-4D97-AF65-F5344CB8AC3E}">
        <p14:creationId xmlns:p14="http://schemas.microsoft.com/office/powerpoint/2010/main" val="11296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63C06286-8ACB-4A6B-9653-AD49EBEEBBAA}" type="datetimeFigureOut">
              <a:rPr lang="it-IT" smtClean="0"/>
              <a:t>04/02/2022</a:t>
            </a:fld>
            <a:endParaRPr lang="it-IT"/>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74D54436-910A-45DC-9048-735CA0557482}" type="slidenum">
              <a:rPr lang="it-IT" smtClean="0"/>
              <a:t>‹#›</a:t>
            </a:fld>
            <a:endParaRPr lang="it-IT"/>
          </a:p>
        </p:txBody>
      </p:sp>
    </p:spTree>
    <p:extLst>
      <p:ext uri="{BB962C8B-B14F-4D97-AF65-F5344CB8AC3E}">
        <p14:creationId xmlns:p14="http://schemas.microsoft.com/office/powerpoint/2010/main" val="1865405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63C06286-8ACB-4A6B-9653-AD49EBEEBBAA}" type="datetimeFigureOut">
              <a:rPr lang="it-IT" smtClean="0"/>
              <a:t>04/02/2022</a:t>
            </a:fld>
            <a:endParaRPr lang="it-IT"/>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74D54436-910A-45DC-9048-735CA0557482}" type="slidenum">
              <a:rPr lang="it-IT" smtClean="0"/>
              <a:t>‹#›</a:t>
            </a:fld>
            <a:endParaRPr lang="it-IT"/>
          </a:p>
        </p:txBody>
      </p:sp>
    </p:spTree>
    <p:extLst>
      <p:ext uri="{BB962C8B-B14F-4D97-AF65-F5344CB8AC3E}">
        <p14:creationId xmlns:p14="http://schemas.microsoft.com/office/powerpoint/2010/main" val="426629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dirty="0"/>
              <a:t>Fare clic per modificare lo stile del titolo</a:t>
            </a:r>
            <a:endParaRPr lang="en-US" dirty="0"/>
          </a:p>
        </p:txBody>
      </p:sp>
      <p:sp>
        <p:nvSpPr>
          <p:cNvPr id="3" name="Text Placeholder 2"/>
          <p:cNvSpPr>
            <a:spLocks noGrp="1"/>
          </p:cNvSpPr>
          <p:nvPr>
            <p:ph type="body" idx="1"/>
          </p:nvPr>
        </p:nvSpPr>
        <p:spPr>
          <a:xfrm>
            <a:off x="838200" y="1825625"/>
            <a:ext cx="10515600" cy="3819395"/>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pic>
        <p:nvPicPr>
          <p:cNvPr id="10" name="Immagine 9"/>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71670" y="5779957"/>
            <a:ext cx="3228975" cy="1000125"/>
          </a:xfrm>
          <a:prstGeom prst="rect">
            <a:avLst/>
          </a:prstGeom>
        </p:spPr>
      </p:pic>
      <p:pic>
        <p:nvPicPr>
          <p:cNvPr id="11" name="Immagine 10"/>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704253" y="5715642"/>
            <a:ext cx="2633760" cy="1128754"/>
          </a:xfrm>
          <a:prstGeom prst="rect">
            <a:avLst/>
          </a:prstGeom>
        </p:spPr>
      </p:pic>
      <p:pic>
        <p:nvPicPr>
          <p:cNvPr id="16" name="Immagine 15"/>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6572217" y="5779957"/>
            <a:ext cx="1641475" cy="885190"/>
          </a:xfrm>
          <a:prstGeom prst="rect">
            <a:avLst/>
          </a:prstGeom>
          <a:noFill/>
          <a:ln>
            <a:noFill/>
          </a:ln>
        </p:spPr>
      </p:pic>
      <p:pic>
        <p:nvPicPr>
          <p:cNvPr id="12" name="Immagine 11"/>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8447896" y="5797605"/>
            <a:ext cx="3277574" cy="964827"/>
          </a:xfrm>
          <a:prstGeom prst="rect">
            <a:avLst/>
          </a:prstGeom>
        </p:spPr>
      </p:pic>
    </p:spTree>
    <p:extLst>
      <p:ext uri="{BB962C8B-B14F-4D97-AF65-F5344CB8AC3E}">
        <p14:creationId xmlns:p14="http://schemas.microsoft.com/office/powerpoint/2010/main" val="33363057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9B26AC26-B62C-483D-9AF6-DFDBADBBA89D}"/>
              </a:ext>
            </a:extLst>
          </p:cNvPr>
          <p:cNvGrpSpPr/>
          <p:nvPr/>
        </p:nvGrpSpPr>
        <p:grpSpPr>
          <a:xfrm>
            <a:off x="0" y="0"/>
            <a:ext cx="6696364" cy="1685479"/>
            <a:chOff x="0" y="0"/>
            <a:chExt cx="6696364" cy="1685479"/>
          </a:xfrm>
        </p:grpSpPr>
        <p:pic>
          <p:nvPicPr>
            <p:cNvPr id="25" name="Picture 4" descr="Ministero della giustizia">
              <a:extLst>
                <a:ext uri="{FF2B5EF4-FFF2-40B4-BE49-F238E27FC236}">
                  <a16:creationId xmlns:a16="http://schemas.microsoft.com/office/drawing/2014/main" id="{B00FC6AF-E62E-4B48-AC01-D7F5E33443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696364" cy="1685479"/>
            </a:xfrm>
            <a:prstGeom prst="rect">
              <a:avLst/>
            </a:prstGeom>
            <a:noFill/>
            <a:extLst>
              <a:ext uri="{909E8E84-426E-40DD-AFC4-6F175D3DCCD1}">
                <a14:hiddenFill xmlns:a14="http://schemas.microsoft.com/office/drawing/2010/main">
                  <a:solidFill>
                    <a:srgbClr val="FFFFFF"/>
                  </a:solidFill>
                </a14:hiddenFill>
              </a:ext>
            </a:extLst>
          </p:spPr>
        </p:pic>
        <p:sp>
          <p:nvSpPr>
            <p:cNvPr id="26" name="Rectangle 25">
              <a:extLst>
                <a:ext uri="{FF2B5EF4-FFF2-40B4-BE49-F238E27FC236}">
                  <a16:creationId xmlns:a16="http://schemas.microsoft.com/office/drawing/2014/main" id="{C50AE9BA-1D91-414A-BB04-92CAACC6B440}"/>
                </a:ext>
              </a:extLst>
            </p:cNvPr>
            <p:cNvSpPr/>
            <p:nvPr/>
          </p:nvSpPr>
          <p:spPr>
            <a:xfrm>
              <a:off x="2105891" y="842739"/>
              <a:ext cx="4313382" cy="5888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32" name="Titolo 1">
            <a:extLst>
              <a:ext uri="{FF2B5EF4-FFF2-40B4-BE49-F238E27FC236}">
                <a16:creationId xmlns:a16="http://schemas.microsoft.com/office/drawing/2014/main" id="{FBDF53F9-0DDF-4231-9717-84F501CB753D}"/>
              </a:ext>
            </a:extLst>
          </p:cNvPr>
          <p:cNvSpPr txBox="1">
            <a:spLocks/>
          </p:cNvSpPr>
          <p:nvPr/>
        </p:nvSpPr>
        <p:spPr>
          <a:xfrm>
            <a:off x="4663439" y="1328748"/>
            <a:ext cx="7491734" cy="675322"/>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6000" b="1" u="none" kern="1200">
                <a:solidFill>
                  <a:schemeClr val="accent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3600" b="1" i="0" u="none" strike="noStrike" kern="1200" cap="none" spc="0" normalizeH="0" baseline="0" noProof="0" dirty="0">
                <a:ln>
                  <a:noFill/>
                </a:ln>
                <a:solidFill>
                  <a:srgbClr val="044598"/>
                </a:solidFill>
                <a:effectLst/>
                <a:uLnTx/>
                <a:uFillTx/>
                <a:latin typeface="Calibri"/>
                <a:ea typeface="+mj-ea"/>
                <a:cs typeface="+mj-cs"/>
              </a:rPr>
              <a:t>PON Governance e Capacità Istituzionale 2014 –2020 </a:t>
            </a:r>
            <a:endParaRPr kumimoji="0" lang="it-IT" sz="3600" b="1" i="0" u="none" strike="noStrike" kern="1200" cap="none" spc="0" normalizeH="0" baseline="0" noProof="0" dirty="0">
              <a:ln>
                <a:noFill/>
              </a:ln>
              <a:solidFill>
                <a:srgbClr val="1DA1A4"/>
              </a:solidFill>
              <a:effectLst/>
              <a:uLnTx/>
              <a:uFillTx/>
              <a:latin typeface="Calibri"/>
              <a:ea typeface="+mj-ea"/>
              <a:cs typeface="+mj-cs"/>
            </a:endParaRPr>
          </a:p>
        </p:txBody>
      </p:sp>
      <p:sp>
        <p:nvSpPr>
          <p:cNvPr id="33" name="Sottotitolo 2">
            <a:extLst>
              <a:ext uri="{FF2B5EF4-FFF2-40B4-BE49-F238E27FC236}">
                <a16:creationId xmlns:a16="http://schemas.microsoft.com/office/drawing/2014/main" id="{4676006C-0221-44E5-8428-7F0344EFF656}"/>
              </a:ext>
            </a:extLst>
          </p:cNvPr>
          <p:cNvSpPr txBox="1">
            <a:spLocks/>
          </p:cNvSpPr>
          <p:nvPr/>
        </p:nvSpPr>
        <p:spPr>
          <a:xfrm>
            <a:off x="4663438" y="3527779"/>
            <a:ext cx="7035501" cy="181946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u="none" kern="1200">
                <a:solidFill>
                  <a:schemeClr val="accent3">
                    <a:lumMod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srgbClr val="044598">
                    <a:lumMod val="75000"/>
                  </a:srgbClr>
                </a:solidFill>
                <a:effectLst/>
                <a:uLnTx/>
                <a:uFillTx/>
                <a:latin typeface="Calibri"/>
                <a:ea typeface="+mn-ea"/>
                <a:cs typeface="+mn-cs"/>
              </a:rPr>
              <a:t>O.I. - Ministero della Giustizia</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srgbClr val="044598">
                    <a:lumMod val="75000"/>
                  </a:srgbClr>
                </a:solidFill>
                <a:effectLst/>
                <a:uLnTx/>
                <a:uFillTx/>
                <a:latin typeface="Calibri"/>
                <a:ea typeface="+mn-ea"/>
                <a:cs typeface="+mn-cs"/>
              </a:rPr>
              <a:t>Direzione Generale per il Coordinamento delle Politiche di Coesione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srgbClr val="044598">
                    <a:lumMod val="75000"/>
                  </a:srgbClr>
                </a:solidFill>
                <a:effectLst/>
                <a:uLnTx/>
                <a:uFillTx/>
                <a:latin typeface="Calibri"/>
                <a:ea typeface="+mn-ea"/>
                <a:cs typeface="+mn-cs"/>
              </a:rPr>
              <a:t>Direttore generale - Dott. Francesco Cottone</a:t>
            </a:r>
          </a:p>
        </p:txBody>
      </p:sp>
      <p:sp>
        <p:nvSpPr>
          <p:cNvPr id="36" name="Rettangolo 3">
            <a:extLst>
              <a:ext uri="{FF2B5EF4-FFF2-40B4-BE49-F238E27FC236}">
                <a16:creationId xmlns:a16="http://schemas.microsoft.com/office/drawing/2014/main" id="{A1D334E4-3CF9-4732-BB85-DF85271B66F9}"/>
              </a:ext>
            </a:extLst>
          </p:cNvPr>
          <p:cNvSpPr/>
          <p:nvPr/>
        </p:nvSpPr>
        <p:spPr>
          <a:xfrm>
            <a:off x="4663438" y="2449684"/>
            <a:ext cx="6523965" cy="632481"/>
          </a:xfrm>
          <a:prstGeom prst="rect">
            <a:avLst/>
          </a:prstGeom>
        </p:spPr>
        <p:txBody>
          <a:bodyPr wrap="square">
            <a:spAutoFit/>
          </a:bodyPr>
          <a:lstStyle/>
          <a:p>
            <a:pPr marL="0" marR="0" lvl="0" indent="0" defTabSz="914400" eaLnBrk="1" fontAlgn="auto" latinLnBrk="0" hangingPunct="1">
              <a:lnSpc>
                <a:spcPct val="90000"/>
              </a:lnSpc>
              <a:spcBef>
                <a:spcPct val="0"/>
              </a:spcBef>
              <a:spcAft>
                <a:spcPts val="0"/>
              </a:spcAft>
              <a:buClrTx/>
              <a:buSzTx/>
              <a:buFontTx/>
              <a:buNone/>
              <a:tabLst/>
              <a:defRPr/>
            </a:pPr>
            <a:r>
              <a:rPr kumimoji="0" lang="it-IT" sz="3900" b="1" i="0" u="none" strike="noStrike" kern="0" cap="none" spc="0" normalizeH="0" baseline="0" noProof="0" dirty="0">
                <a:ln>
                  <a:noFill/>
                </a:ln>
                <a:solidFill>
                  <a:srgbClr val="1DA1A4"/>
                </a:solidFill>
                <a:effectLst/>
                <a:uLnTx/>
                <a:uFillTx/>
              </a:rPr>
              <a:t>Ufficio di Prossimità</a:t>
            </a:r>
          </a:p>
        </p:txBody>
      </p:sp>
    </p:spTree>
    <p:extLst>
      <p:ext uri="{BB962C8B-B14F-4D97-AF65-F5344CB8AC3E}">
        <p14:creationId xmlns:p14="http://schemas.microsoft.com/office/powerpoint/2010/main" val="2270743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id="{1D52A4B8-F8ED-4242-A1CE-D32759B2AB7B}"/>
              </a:ext>
            </a:extLst>
          </p:cNvPr>
          <p:cNvSpPr txBox="1">
            <a:spLocks/>
          </p:cNvSpPr>
          <p:nvPr/>
        </p:nvSpPr>
        <p:spPr>
          <a:xfrm>
            <a:off x="381000" y="365125"/>
            <a:ext cx="10088880" cy="103530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a:lstStyle>
          <a:p>
            <a:pPr marR="0" indent="0" fontAlgn="auto">
              <a:spcAft>
                <a:spcPts val="0"/>
              </a:spcAft>
              <a:buClrTx/>
              <a:buSzTx/>
              <a:tabLst/>
              <a:defRPr/>
            </a:pPr>
            <a:r>
              <a:rPr lang="it-IT" sz="3500" dirty="0">
                <a:solidFill>
                  <a:srgbClr val="044598">
                    <a:lumMod val="75000"/>
                  </a:srgbClr>
                </a:solidFill>
                <a:latin typeface="Calibri"/>
              </a:rPr>
              <a:t>Attori coinvolti nei progetti regionali</a:t>
            </a:r>
          </a:p>
        </p:txBody>
      </p:sp>
      <p:sp>
        <p:nvSpPr>
          <p:cNvPr id="5" name="Segnaposto contenuto 2">
            <a:extLst>
              <a:ext uri="{FF2B5EF4-FFF2-40B4-BE49-F238E27FC236}">
                <a16:creationId xmlns:a16="http://schemas.microsoft.com/office/drawing/2014/main" id="{16E9EE51-868A-47EF-8783-31AA5051F2F2}"/>
              </a:ext>
            </a:extLst>
          </p:cNvPr>
          <p:cNvSpPr>
            <a:spLocks noGrp="1"/>
          </p:cNvSpPr>
          <p:nvPr>
            <p:ph idx="1"/>
          </p:nvPr>
        </p:nvSpPr>
        <p:spPr>
          <a:xfrm>
            <a:off x="780536" y="1657053"/>
            <a:ext cx="10515600" cy="3854062"/>
          </a:xfrm>
        </p:spPr>
        <p:txBody>
          <a:bodyPr>
            <a:normAutofit fontScale="70000" lnSpcReduction="20000"/>
          </a:bodyPr>
          <a:lstStyle/>
          <a:p>
            <a:pPr algn="just">
              <a:lnSpc>
                <a:spcPct val="110000"/>
              </a:lnSpc>
            </a:pPr>
            <a:r>
              <a:rPr lang="it-IT" sz="3300" b="1" dirty="0">
                <a:solidFill>
                  <a:schemeClr val="accent1">
                    <a:lumMod val="50000"/>
                  </a:schemeClr>
                </a:solidFill>
              </a:rPr>
              <a:t>Regioni</a:t>
            </a:r>
            <a:r>
              <a:rPr lang="it-IT" sz="3300" dirty="0">
                <a:solidFill>
                  <a:schemeClr val="accent1">
                    <a:lumMod val="50000"/>
                  </a:schemeClr>
                </a:solidFill>
              </a:rPr>
              <a:t>, in qualità di Soggetti Beneficiari e responsabili dei singoli progetti regionali</a:t>
            </a:r>
          </a:p>
          <a:p>
            <a:pPr algn="just">
              <a:lnSpc>
                <a:spcPct val="110000"/>
              </a:lnSpc>
            </a:pPr>
            <a:r>
              <a:rPr lang="it-IT" sz="3300" b="1" dirty="0">
                <a:solidFill>
                  <a:schemeClr val="accent1">
                    <a:lumMod val="50000"/>
                  </a:schemeClr>
                </a:solidFill>
              </a:rPr>
              <a:t>Tribunali</a:t>
            </a:r>
            <a:r>
              <a:rPr lang="it-IT" sz="3300" dirty="0">
                <a:solidFill>
                  <a:schemeClr val="accent1">
                    <a:lumMod val="50000"/>
                  </a:schemeClr>
                </a:solidFill>
              </a:rPr>
              <a:t>, che rappresentano il collegamento sul territorio del sistema Giustizia  con  gli Uffici di prossimità, per garantire il corretto svolgimento dei servizi giudiziari </a:t>
            </a:r>
          </a:p>
          <a:p>
            <a:pPr algn="just">
              <a:lnSpc>
                <a:spcPct val="110000"/>
              </a:lnSpc>
            </a:pPr>
            <a:r>
              <a:rPr lang="it-IT" sz="3300" b="1" dirty="0">
                <a:solidFill>
                  <a:schemeClr val="accent1">
                    <a:lumMod val="50000"/>
                  </a:schemeClr>
                </a:solidFill>
              </a:rPr>
              <a:t>Comuni</a:t>
            </a:r>
            <a:r>
              <a:rPr lang="it-IT" sz="3300" dirty="0">
                <a:solidFill>
                  <a:schemeClr val="accent1">
                    <a:lumMod val="50000"/>
                  </a:schemeClr>
                </a:solidFill>
              </a:rPr>
              <a:t>, anche in forma associata, che contribuiscono alla realizzazione del progetto per gli aspetti di natura logistica, gestionale e organizzativa, mettendo a disposizione la sede che ospita gli Uffici di prossimità e assegnando il relativo personale coinvolto nell’erogazione del servizio</a:t>
            </a:r>
          </a:p>
          <a:p>
            <a:pPr algn="just">
              <a:lnSpc>
                <a:spcPct val="110000"/>
              </a:lnSpc>
            </a:pPr>
            <a:r>
              <a:rPr lang="it-IT" sz="3300" b="1" dirty="0">
                <a:solidFill>
                  <a:schemeClr val="accent1">
                    <a:lumMod val="50000"/>
                  </a:schemeClr>
                </a:solidFill>
              </a:rPr>
              <a:t>Associazioni professionali e altre Organizzazioni di riferimento</a:t>
            </a:r>
            <a:r>
              <a:rPr lang="it-IT" sz="3300" dirty="0">
                <a:solidFill>
                  <a:schemeClr val="accent1">
                    <a:lumMod val="50000"/>
                  </a:schemeClr>
                </a:solidFill>
              </a:rPr>
              <a:t>, che vengono eventualmente coinvolte nel progetto, per l’implementazione di ulteriori servizi complementari al cittadino </a:t>
            </a:r>
            <a:endParaRPr lang="it-IT" dirty="0">
              <a:solidFill>
                <a:schemeClr val="accent1">
                  <a:lumMod val="50000"/>
                </a:schemeClr>
              </a:solidFill>
            </a:endParaRPr>
          </a:p>
        </p:txBody>
      </p:sp>
    </p:spTree>
    <p:extLst>
      <p:ext uri="{BB962C8B-B14F-4D97-AF65-F5344CB8AC3E}">
        <p14:creationId xmlns:p14="http://schemas.microsoft.com/office/powerpoint/2010/main" val="724553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id="{1D52A4B8-F8ED-4242-A1CE-D32759B2AB7B}"/>
              </a:ext>
            </a:extLst>
          </p:cNvPr>
          <p:cNvSpPr txBox="1">
            <a:spLocks/>
          </p:cNvSpPr>
          <p:nvPr/>
        </p:nvSpPr>
        <p:spPr>
          <a:xfrm>
            <a:off x="381000" y="365125"/>
            <a:ext cx="10088880" cy="1325563"/>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it-IT" dirty="0">
                <a:solidFill>
                  <a:srgbClr val="044598">
                    <a:lumMod val="75000"/>
                  </a:srgbClr>
                </a:solidFill>
                <a:latin typeface="Calibri"/>
              </a:rPr>
              <a:t>Ruolo dei Tribunali nell’ambito dei progetti regionali</a:t>
            </a:r>
            <a:br>
              <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rPr>
            </a:br>
            <a:br>
              <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rPr>
            </a:br>
            <a:endPar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endParaRPr>
          </a:p>
        </p:txBody>
      </p:sp>
      <p:sp>
        <p:nvSpPr>
          <p:cNvPr id="6" name="Rectangle 5">
            <a:extLst>
              <a:ext uri="{FF2B5EF4-FFF2-40B4-BE49-F238E27FC236}">
                <a16:creationId xmlns:a16="http://schemas.microsoft.com/office/drawing/2014/main" id="{190481B7-0967-46F1-B301-458FF5795E80}"/>
              </a:ext>
            </a:extLst>
          </p:cNvPr>
          <p:cNvSpPr/>
          <p:nvPr/>
        </p:nvSpPr>
        <p:spPr>
          <a:xfrm>
            <a:off x="674993" y="1028343"/>
            <a:ext cx="10935116" cy="4801314"/>
          </a:xfrm>
          <a:prstGeom prst="rect">
            <a:avLst/>
          </a:prstGeom>
        </p:spPr>
        <p:txBody>
          <a:bodyPr wrap="square">
            <a:spAutoFit/>
          </a:bodyPr>
          <a:lstStyle/>
          <a:p>
            <a:pPr marL="342900" lvl="0" indent="-342900" algn="just">
              <a:spcBef>
                <a:spcPts val="1200"/>
              </a:spcBef>
              <a:spcAft>
                <a:spcPts val="600"/>
              </a:spcAft>
              <a:buFont typeface="Symbol" panose="05050102010706020507" pitchFamily="18" charset="2"/>
              <a:buChar char=""/>
            </a:pPr>
            <a:r>
              <a:rPr lang="it-IT" sz="2100" b="1" dirty="0">
                <a:solidFill>
                  <a:schemeClr val="accent1">
                    <a:lumMod val="50000"/>
                  </a:schemeClr>
                </a:solidFill>
              </a:rPr>
              <a:t>Sottoscrizione dei protocolli di intesa </a:t>
            </a:r>
            <a:r>
              <a:rPr lang="it-IT" sz="2100" dirty="0">
                <a:solidFill>
                  <a:schemeClr val="accent1">
                    <a:lumMod val="50000"/>
                  </a:schemeClr>
                </a:solidFill>
              </a:rPr>
              <a:t>con Regione, Comuni selezionati e eventuali altri partner</a:t>
            </a:r>
          </a:p>
          <a:p>
            <a:pPr marL="342900" lvl="0" indent="-342900" algn="just">
              <a:spcBef>
                <a:spcPts val="1200"/>
              </a:spcBef>
              <a:spcAft>
                <a:spcPts val="600"/>
              </a:spcAft>
              <a:buFont typeface="Symbol" panose="05050102010706020507" pitchFamily="18" charset="2"/>
              <a:buChar char=""/>
            </a:pPr>
            <a:r>
              <a:rPr lang="it-IT" sz="2100" b="1" dirty="0">
                <a:solidFill>
                  <a:schemeClr val="accent1">
                    <a:lumMod val="50000"/>
                  </a:schemeClr>
                </a:solidFill>
              </a:rPr>
              <a:t>Individuazione del proprio personale </a:t>
            </a:r>
            <a:r>
              <a:rPr lang="it-IT" sz="2100" dirty="0">
                <a:solidFill>
                  <a:schemeClr val="accent1">
                    <a:lumMod val="50000"/>
                  </a:schemeClr>
                </a:solidFill>
              </a:rPr>
              <a:t>da coinvolgere nel progetto e nei percorsi di formazione</a:t>
            </a:r>
          </a:p>
          <a:p>
            <a:pPr marL="342900" indent="-342900" algn="just">
              <a:spcBef>
                <a:spcPts val="1200"/>
              </a:spcBef>
              <a:spcAft>
                <a:spcPts val="600"/>
              </a:spcAft>
              <a:buFont typeface="Symbol" panose="05050102010706020507" pitchFamily="18" charset="2"/>
              <a:buChar char=""/>
            </a:pPr>
            <a:r>
              <a:rPr lang="it-IT" sz="2100" b="1" dirty="0">
                <a:solidFill>
                  <a:schemeClr val="accent1">
                    <a:lumMod val="50000"/>
                  </a:schemeClr>
                </a:solidFill>
              </a:rPr>
              <a:t>Collaborare con gli Uffici di prossimità </a:t>
            </a:r>
            <a:r>
              <a:rPr lang="it-IT" sz="2100" dirty="0">
                <a:solidFill>
                  <a:schemeClr val="accent1">
                    <a:lumMod val="50000"/>
                  </a:schemeClr>
                </a:solidFill>
              </a:rPr>
              <a:t>per le attività di propria competenza, garantendo la </a:t>
            </a:r>
            <a:r>
              <a:rPr lang="it-IT" sz="2100" b="1" dirty="0">
                <a:solidFill>
                  <a:schemeClr val="accent1">
                    <a:lumMod val="50000"/>
                  </a:schemeClr>
                </a:solidFill>
              </a:rPr>
              <a:t>supervisione</a:t>
            </a:r>
            <a:r>
              <a:rPr lang="it-IT" sz="2100" dirty="0">
                <a:solidFill>
                  <a:schemeClr val="accent1">
                    <a:lumMod val="50000"/>
                  </a:schemeClr>
                </a:solidFill>
              </a:rPr>
              <a:t> del proprio personale</a:t>
            </a:r>
          </a:p>
          <a:p>
            <a:pPr marL="342900" indent="-342900" algn="just">
              <a:spcBef>
                <a:spcPts val="1200"/>
              </a:spcBef>
              <a:spcAft>
                <a:spcPts val="600"/>
              </a:spcAft>
              <a:buFont typeface="Symbol" panose="05050102010706020507" pitchFamily="18" charset="2"/>
              <a:buChar char=""/>
            </a:pPr>
            <a:r>
              <a:rPr lang="it-IT" sz="2100" b="1" dirty="0">
                <a:solidFill>
                  <a:schemeClr val="accent1">
                    <a:lumMod val="50000"/>
                  </a:schemeClr>
                </a:solidFill>
              </a:rPr>
              <a:t>Individuare e consentire l’accesso ai fascicoli pregressi </a:t>
            </a:r>
            <a:r>
              <a:rPr lang="it-IT" sz="2100" dirty="0">
                <a:solidFill>
                  <a:schemeClr val="accent1">
                    <a:lumMod val="50000"/>
                  </a:schemeClr>
                </a:solidFill>
              </a:rPr>
              <a:t>in materia di volontaria giurisdizione che dovranno essere oggetto di digitalizzazione</a:t>
            </a:r>
          </a:p>
          <a:p>
            <a:pPr marL="342900" lvl="0" indent="-342900" algn="just">
              <a:spcBef>
                <a:spcPts val="1200"/>
              </a:spcBef>
              <a:spcAft>
                <a:spcPts val="600"/>
              </a:spcAft>
              <a:buFont typeface="Symbol" panose="05050102010706020507" pitchFamily="18" charset="2"/>
              <a:buChar char=""/>
            </a:pPr>
            <a:r>
              <a:rPr lang="it-IT" sz="2100" dirty="0">
                <a:solidFill>
                  <a:schemeClr val="accent1">
                    <a:lumMod val="50000"/>
                  </a:schemeClr>
                </a:solidFill>
              </a:rPr>
              <a:t>Fornire alla Regione ogni altra </a:t>
            </a:r>
            <a:r>
              <a:rPr lang="it-IT" sz="2100" b="1" dirty="0">
                <a:solidFill>
                  <a:schemeClr val="accent1">
                    <a:lumMod val="50000"/>
                  </a:schemeClr>
                </a:solidFill>
              </a:rPr>
              <a:t>indicazione utile per gli acquisti di beni e servizi a proprio favore</a:t>
            </a:r>
            <a:r>
              <a:rPr lang="it-IT" sz="2100" dirty="0">
                <a:solidFill>
                  <a:schemeClr val="accent1">
                    <a:lumMod val="50000"/>
                  </a:schemeClr>
                </a:solidFill>
              </a:rPr>
              <a:t>, prestando massima collaborazione e disponibilità per usufruire dei beni e servizi acquistati</a:t>
            </a:r>
          </a:p>
          <a:p>
            <a:pPr marL="342900" lvl="0" indent="-342900" algn="just">
              <a:spcBef>
                <a:spcPts val="1200"/>
              </a:spcBef>
              <a:spcAft>
                <a:spcPts val="600"/>
              </a:spcAft>
              <a:buFont typeface="Symbol" panose="05050102010706020507" pitchFamily="18" charset="2"/>
              <a:buChar char=""/>
            </a:pPr>
            <a:r>
              <a:rPr lang="it-IT" sz="2100" dirty="0">
                <a:solidFill>
                  <a:schemeClr val="accent1">
                    <a:lumMod val="50000"/>
                  </a:schemeClr>
                </a:solidFill>
              </a:rPr>
              <a:t>Prestare la </a:t>
            </a:r>
            <a:r>
              <a:rPr lang="it-IT" sz="2100" b="1" dirty="0">
                <a:solidFill>
                  <a:schemeClr val="accent1">
                    <a:lumMod val="50000"/>
                  </a:schemeClr>
                </a:solidFill>
              </a:rPr>
              <a:t>massima collaborazione </a:t>
            </a:r>
            <a:r>
              <a:rPr lang="it-IT" sz="2100" dirty="0">
                <a:solidFill>
                  <a:schemeClr val="accent1">
                    <a:lumMod val="50000"/>
                  </a:schemeClr>
                </a:solidFill>
              </a:rPr>
              <a:t>al fine di consentire alla Regione di assolvere ai propri </a:t>
            </a:r>
            <a:r>
              <a:rPr lang="it-IT" sz="2100" b="1" dirty="0">
                <a:solidFill>
                  <a:schemeClr val="accent1">
                    <a:lumMod val="50000"/>
                  </a:schemeClr>
                </a:solidFill>
              </a:rPr>
              <a:t>obblighi in qualità di Beneficiario</a:t>
            </a:r>
          </a:p>
        </p:txBody>
      </p:sp>
    </p:spTree>
    <p:extLst>
      <p:ext uri="{BB962C8B-B14F-4D97-AF65-F5344CB8AC3E}">
        <p14:creationId xmlns:p14="http://schemas.microsoft.com/office/powerpoint/2010/main" val="1921879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id="{1D52A4B8-F8ED-4242-A1CE-D32759B2AB7B}"/>
              </a:ext>
            </a:extLst>
          </p:cNvPr>
          <p:cNvSpPr txBox="1">
            <a:spLocks/>
          </p:cNvSpPr>
          <p:nvPr/>
        </p:nvSpPr>
        <p:spPr>
          <a:xfrm>
            <a:off x="381000" y="365125"/>
            <a:ext cx="10088880" cy="1325563"/>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rPr>
              <a:t>Le linee di intervento dei progetti regionali</a:t>
            </a:r>
            <a:br>
              <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rPr>
            </a:br>
            <a:br>
              <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rPr>
            </a:br>
            <a:endPar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endParaRPr>
          </a:p>
        </p:txBody>
      </p:sp>
      <p:sp>
        <p:nvSpPr>
          <p:cNvPr id="6" name="Rectangle 5">
            <a:extLst>
              <a:ext uri="{FF2B5EF4-FFF2-40B4-BE49-F238E27FC236}">
                <a16:creationId xmlns:a16="http://schemas.microsoft.com/office/drawing/2014/main" id="{190481B7-0967-46F1-B301-458FF5795E80}"/>
              </a:ext>
            </a:extLst>
          </p:cNvPr>
          <p:cNvSpPr/>
          <p:nvPr/>
        </p:nvSpPr>
        <p:spPr>
          <a:xfrm>
            <a:off x="674993" y="1028343"/>
            <a:ext cx="10574897" cy="4801314"/>
          </a:xfrm>
          <a:prstGeom prst="rect">
            <a:avLst/>
          </a:prstGeom>
        </p:spPr>
        <p:txBody>
          <a:bodyPr wrap="square">
            <a:spAutoFit/>
          </a:bodyPr>
          <a:lstStyle/>
          <a:p>
            <a:pPr marL="342900" lvl="0" indent="-342900" algn="just">
              <a:spcBef>
                <a:spcPts val="1200"/>
              </a:spcBef>
              <a:spcAft>
                <a:spcPts val="600"/>
              </a:spcAft>
              <a:buFont typeface="Symbol" panose="05050102010706020507" pitchFamily="18" charset="2"/>
              <a:buChar char=""/>
            </a:pPr>
            <a:r>
              <a:rPr lang="it-IT" sz="2100" b="1" dirty="0">
                <a:solidFill>
                  <a:schemeClr val="accent1">
                    <a:lumMod val="50000"/>
                  </a:schemeClr>
                </a:solidFill>
              </a:rPr>
              <a:t>Selezione dei Comuni </a:t>
            </a:r>
            <a:r>
              <a:rPr lang="it-IT" sz="2100" dirty="0">
                <a:solidFill>
                  <a:schemeClr val="accent1">
                    <a:lumMod val="50000"/>
                  </a:schemeClr>
                </a:solidFill>
              </a:rPr>
              <a:t>tramite manifestazione di interesse e stipula di </a:t>
            </a:r>
            <a:r>
              <a:rPr lang="it-IT" sz="2100" b="1" dirty="0">
                <a:solidFill>
                  <a:schemeClr val="accent1">
                    <a:lumMod val="50000"/>
                  </a:schemeClr>
                </a:solidFill>
              </a:rPr>
              <a:t>protocolli di intesa </a:t>
            </a:r>
            <a:r>
              <a:rPr lang="it-IT" sz="2100" dirty="0">
                <a:solidFill>
                  <a:schemeClr val="accent1">
                    <a:lumMod val="50000"/>
                  </a:schemeClr>
                </a:solidFill>
              </a:rPr>
              <a:t>tra tutti gli attori coinvolti</a:t>
            </a:r>
            <a:endParaRPr lang="it-IT" sz="2100" b="1" dirty="0">
              <a:solidFill>
                <a:schemeClr val="accent1">
                  <a:lumMod val="50000"/>
                </a:schemeClr>
              </a:solidFill>
            </a:endParaRPr>
          </a:p>
          <a:p>
            <a:pPr marL="342900" lvl="0" indent="-342900" algn="just">
              <a:spcBef>
                <a:spcPts val="1200"/>
              </a:spcBef>
              <a:spcAft>
                <a:spcPts val="600"/>
              </a:spcAft>
              <a:buFont typeface="Symbol" panose="05050102010706020507" pitchFamily="18" charset="2"/>
              <a:buChar char=""/>
            </a:pPr>
            <a:r>
              <a:rPr lang="it-IT" sz="2100" b="1" dirty="0">
                <a:solidFill>
                  <a:schemeClr val="accent1">
                    <a:lumMod val="50000"/>
                  </a:schemeClr>
                </a:solidFill>
              </a:rPr>
              <a:t>Allestimento delle sedi </a:t>
            </a:r>
            <a:r>
              <a:rPr lang="it-IT" sz="2100" dirty="0">
                <a:solidFill>
                  <a:schemeClr val="accent1">
                    <a:lumMod val="50000"/>
                  </a:schemeClr>
                </a:solidFill>
              </a:rPr>
              <a:t>mediante l’acquisizione di beni mobili e strumentali e arredi;</a:t>
            </a:r>
          </a:p>
          <a:p>
            <a:pPr marL="342900" lvl="0" indent="-342900" algn="just">
              <a:spcBef>
                <a:spcPts val="1200"/>
              </a:spcBef>
              <a:spcAft>
                <a:spcPts val="600"/>
              </a:spcAft>
              <a:buFont typeface="Symbol" panose="05050102010706020507" pitchFamily="18" charset="2"/>
              <a:buChar char=""/>
            </a:pPr>
            <a:r>
              <a:rPr lang="it-IT" sz="2100" b="1" dirty="0">
                <a:solidFill>
                  <a:schemeClr val="accent1">
                    <a:lumMod val="50000"/>
                  </a:schemeClr>
                </a:solidFill>
              </a:rPr>
              <a:t>Formazione del personale addetto all’Ufficio di prossimità e degli altri soggetti coinvolti  </a:t>
            </a:r>
            <a:r>
              <a:rPr lang="it-IT" sz="2100" dirty="0">
                <a:solidFill>
                  <a:schemeClr val="accent1">
                    <a:lumMod val="50000"/>
                  </a:schemeClr>
                </a:solidFill>
              </a:rPr>
              <a:t>(comprensivo di training on the job), sulla base del modello definito nella fase sperimentale;</a:t>
            </a:r>
          </a:p>
          <a:p>
            <a:pPr marL="342900" lvl="0" indent="-342900" algn="just">
              <a:spcBef>
                <a:spcPts val="1200"/>
              </a:spcBef>
              <a:spcAft>
                <a:spcPts val="600"/>
              </a:spcAft>
              <a:buFont typeface="Symbol" panose="05050102010706020507" pitchFamily="18" charset="2"/>
              <a:buChar char=""/>
            </a:pPr>
            <a:r>
              <a:rPr lang="it-IT" sz="2100" b="1" dirty="0">
                <a:solidFill>
                  <a:schemeClr val="accent1">
                    <a:lumMod val="50000"/>
                  </a:schemeClr>
                </a:solidFill>
              </a:rPr>
              <a:t>Informatizzazione</a:t>
            </a:r>
            <a:r>
              <a:rPr lang="it-IT" sz="2100" dirty="0">
                <a:solidFill>
                  <a:schemeClr val="accent1">
                    <a:lumMod val="50000"/>
                  </a:schemeClr>
                </a:solidFill>
              </a:rPr>
              <a:t> degli Uffici attraverso customizzazione </a:t>
            </a:r>
            <a:r>
              <a:rPr lang="it-IT" sz="2100" b="1" dirty="0">
                <a:solidFill>
                  <a:schemeClr val="accent1">
                    <a:lumMod val="50000"/>
                  </a:schemeClr>
                </a:solidFill>
              </a:rPr>
              <a:t>software</a:t>
            </a:r>
            <a:r>
              <a:rPr lang="it-IT" sz="2100" dirty="0">
                <a:solidFill>
                  <a:schemeClr val="accent1">
                    <a:lumMod val="50000"/>
                  </a:schemeClr>
                </a:solidFill>
              </a:rPr>
              <a:t> trasferiti a seguito della modellizzazione (Redattore atti e Punto di accesso) e servizi di </a:t>
            </a:r>
            <a:r>
              <a:rPr lang="it-IT" sz="2100" b="1" dirty="0">
                <a:solidFill>
                  <a:schemeClr val="accent1">
                    <a:lumMod val="50000"/>
                  </a:schemeClr>
                </a:solidFill>
              </a:rPr>
              <a:t>help desk;</a:t>
            </a:r>
          </a:p>
          <a:p>
            <a:pPr marL="342900" lvl="0" indent="-342900" algn="just">
              <a:spcBef>
                <a:spcPts val="1200"/>
              </a:spcBef>
              <a:spcAft>
                <a:spcPts val="600"/>
              </a:spcAft>
              <a:buFont typeface="Symbol" panose="05050102010706020507" pitchFamily="18" charset="2"/>
              <a:buChar char=""/>
            </a:pPr>
            <a:r>
              <a:rPr lang="it-IT" sz="2100" b="1" dirty="0">
                <a:solidFill>
                  <a:schemeClr val="accent1">
                    <a:lumMod val="50000"/>
                  </a:schemeClr>
                </a:solidFill>
              </a:rPr>
              <a:t>Comunicazione</a:t>
            </a:r>
            <a:r>
              <a:rPr lang="it-IT" sz="2100" dirty="0">
                <a:solidFill>
                  <a:schemeClr val="accent1">
                    <a:lumMod val="50000"/>
                  </a:schemeClr>
                </a:solidFill>
              </a:rPr>
              <a:t> sul territorio regionale  per l’intera durata del progetto, sulla base del modello definito nella fase sperimentale;</a:t>
            </a:r>
          </a:p>
          <a:p>
            <a:pPr marL="342900" lvl="0" indent="-342900" algn="just">
              <a:spcBef>
                <a:spcPts val="1200"/>
              </a:spcBef>
              <a:spcAft>
                <a:spcPts val="600"/>
              </a:spcAft>
              <a:buFont typeface="Symbol" panose="05050102010706020507" pitchFamily="18" charset="2"/>
              <a:buChar char=""/>
            </a:pPr>
            <a:r>
              <a:rPr lang="it-IT" sz="2100" b="1" dirty="0">
                <a:solidFill>
                  <a:schemeClr val="accent1">
                    <a:lumMod val="50000"/>
                  </a:schemeClr>
                </a:solidFill>
              </a:rPr>
              <a:t>Digitalizzazione</a:t>
            </a:r>
            <a:r>
              <a:rPr lang="it-IT" sz="2100" dirty="0">
                <a:solidFill>
                  <a:schemeClr val="accent1">
                    <a:lumMod val="50000"/>
                  </a:schemeClr>
                </a:solidFill>
              </a:rPr>
              <a:t> dei procedimenti pendenti in materia di giurisdizione volontaria a livello regionale necessaria per l’attivazione degli Uffici di Prossimità.</a:t>
            </a:r>
          </a:p>
        </p:txBody>
      </p:sp>
    </p:spTree>
    <p:extLst>
      <p:ext uri="{BB962C8B-B14F-4D97-AF65-F5344CB8AC3E}">
        <p14:creationId xmlns:p14="http://schemas.microsoft.com/office/powerpoint/2010/main" val="3061708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343872" y="148666"/>
            <a:ext cx="11075894" cy="1062681"/>
          </a:xfrm>
        </p:spPr>
        <p:txBody>
          <a:bodyPr>
            <a:normAutofit/>
          </a:bodyPr>
          <a:lstStyle/>
          <a:p>
            <a:pPr>
              <a:defRPr/>
            </a:pPr>
            <a:r>
              <a:rPr lang="it-IT" sz="3400" b="1" dirty="0">
                <a:solidFill>
                  <a:srgbClr val="044598">
                    <a:lumMod val="75000"/>
                  </a:srgbClr>
                </a:solidFill>
                <a:latin typeface="Calibri"/>
              </a:rPr>
              <a:t>Il Progetto UFFICI DI PROSSIMITA’ – Regione LOMBARDIA</a:t>
            </a:r>
          </a:p>
        </p:txBody>
      </p:sp>
      <p:sp>
        <p:nvSpPr>
          <p:cNvPr id="5" name="TextBox 19">
            <a:extLst>
              <a:ext uri="{FF2B5EF4-FFF2-40B4-BE49-F238E27FC236}">
                <a16:creationId xmlns:a16="http://schemas.microsoft.com/office/drawing/2014/main" id="{88542A75-229E-45AC-80C7-1189189FE016}"/>
              </a:ext>
            </a:extLst>
          </p:cNvPr>
          <p:cNvSpPr txBox="1"/>
          <p:nvPr/>
        </p:nvSpPr>
        <p:spPr>
          <a:xfrm>
            <a:off x="490002" y="1054645"/>
            <a:ext cx="3789802" cy="523220"/>
          </a:xfrm>
          <a:prstGeom prst="rect">
            <a:avLst/>
          </a:prstGeom>
          <a:noFill/>
        </p:spPr>
        <p:txBody>
          <a:bodyPr wrap="square" rtlCol="0">
            <a:spAutoFit/>
          </a:bodyPr>
          <a:lstStyle/>
          <a:p>
            <a:r>
              <a:rPr lang="it-IT" sz="28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Anagrafica progetto:   </a:t>
            </a:r>
          </a:p>
        </p:txBody>
      </p:sp>
      <p:sp>
        <p:nvSpPr>
          <p:cNvPr id="6" name="TextBox 4">
            <a:extLst>
              <a:ext uri="{FF2B5EF4-FFF2-40B4-BE49-F238E27FC236}">
                <a16:creationId xmlns:a16="http://schemas.microsoft.com/office/drawing/2014/main" id="{51A89904-55D4-40F1-BF6A-0B73CDB7D477}"/>
              </a:ext>
            </a:extLst>
          </p:cNvPr>
          <p:cNvSpPr txBox="1"/>
          <p:nvPr/>
        </p:nvSpPr>
        <p:spPr>
          <a:xfrm>
            <a:off x="2018259" y="1699982"/>
            <a:ext cx="6533003" cy="461665"/>
          </a:xfrm>
          <a:prstGeom prst="rect">
            <a:avLst/>
          </a:prstGeom>
          <a:noFill/>
        </p:spPr>
        <p:txBody>
          <a:bodyPr wrap="square" rtlCol="0">
            <a:spAutoFit/>
          </a:bodyPr>
          <a:lstStyle/>
          <a:p>
            <a:r>
              <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La Regione </a:t>
            </a:r>
            <a:r>
              <a:rPr lang="it-IT" sz="2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è il soggetto </a:t>
            </a:r>
            <a:r>
              <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beneficiario </a:t>
            </a:r>
            <a:r>
              <a:rPr lang="it-IT" sz="2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del progetto</a:t>
            </a:r>
            <a:r>
              <a:rPr lang="it-IT" sz="2400" dirty="0">
                <a:solidFill>
                  <a:schemeClr val="accent1">
                    <a:lumMod val="75000"/>
                  </a:schemeClr>
                </a:solidFill>
              </a:rPr>
              <a:t>;</a:t>
            </a:r>
            <a:r>
              <a:rPr lang="it-IT" sz="2400" dirty="0"/>
              <a:t>   </a:t>
            </a:r>
          </a:p>
        </p:txBody>
      </p:sp>
      <p:sp>
        <p:nvSpPr>
          <p:cNvPr id="7" name="TextBox 11">
            <a:extLst>
              <a:ext uri="{FF2B5EF4-FFF2-40B4-BE49-F238E27FC236}">
                <a16:creationId xmlns:a16="http://schemas.microsoft.com/office/drawing/2014/main" id="{1613717D-B3DA-4F1C-A7EE-980DDF795104}"/>
              </a:ext>
            </a:extLst>
          </p:cNvPr>
          <p:cNvSpPr txBox="1"/>
          <p:nvPr/>
        </p:nvSpPr>
        <p:spPr>
          <a:xfrm>
            <a:off x="2018259" y="2155626"/>
            <a:ext cx="8483558" cy="461665"/>
          </a:xfrm>
          <a:prstGeom prst="rect">
            <a:avLst/>
          </a:prstGeom>
          <a:noFill/>
        </p:spPr>
        <p:txBody>
          <a:bodyPr wrap="square" rtlCol="0">
            <a:spAutoFit/>
          </a:bodyPr>
          <a:lstStyle/>
          <a:p>
            <a:r>
              <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I Comuni e i Tribunali </a:t>
            </a:r>
            <a:r>
              <a:rPr lang="it-IT" sz="2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sono i </a:t>
            </a:r>
            <a:r>
              <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principali destinatari </a:t>
            </a:r>
            <a:r>
              <a:rPr lang="it-IT" sz="2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degli interventi</a:t>
            </a:r>
            <a:r>
              <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a:t>
            </a:r>
            <a:r>
              <a:rPr lang="it-IT" sz="2400" dirty="0"/>
              <a:t> </a:t>
            </a:r>
          </a:p>
        </p:txBody>
      </p:sp>
      <p:sp>
        <p:nvSpPr>
          <p:cNvPr id="8" name="TextBox 13">
            <a:extLst>
              <a:ext uri="{FF2B5EF4-FFF2-40B4-BE49-F238E27FC236}">
                <a16:creationId xmlns:a16="http://schemas.microsoft.com/office/drawing/2014/main" id="{048C14D0-DB1A-4A1D-B71C-79D33D21AFC4}"/>
              </a:ext>
            </a:extLst>
          </p:cNvPr>
          <p:cNvSpPr txBox="1"/>
          <p:nvPr/>
        </p:nvSpPr>
        <p:spPr>
          <a:xfrm>
            <a:off x="2018259" y="2622516"/>
            <a:ext cx="9147724" cy="487506"/>
          </a:xfrm>
          <a:prstGeom prst="rect">
            <a:avLst/>
          </a:prstGeom>
          <a:noFill/>
        </p:spPr>
        <p:txBody>
          <a:bodyPr wrap="square" rtlCol="0">
            <a:spAutoFit/>
          </a:bodyPr>
          <a:lstStyle/>
          <a:p>
            <a:pPr algn="just">
              <a:lnSpc>
                <a:spcPct val="107000"/>
              </a:lnSpc>
            </a:pPr>
            <a:r>
              <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Budget totale </a:t>
            </a:r>
            <a:r>
              <a:rPr lang="it-IT" sz="2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di progetto assegnato alla Regione</a:t>
            </a:r>
            <a:r>
              <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Euro 3.273.904,99 </a:t>
            </a:r>
          </a:p>
        </p:txBody>
      </p:sp>
      <p:sp>
        <p:nvSpPr>
          <p:cNvPr id="10" name="TextBox 19">
            <a:extLst>
              <a:ext uri="{FF2B5EF4-FFF2-40B4-BE49-F238E27FC236}">
                <a16:creationId xmlns:a16="http://schemas.microsoft.com/office/drawing/2014/main" id="{88542A75-229E-45AC-80C7-1189189FE016}"/>
              </a:ext>
            </a:extLst>
          </p:cNvPr>
          <p:cNvSpPr txBox="1"/>
          <p:nvPr/>
        </p:nvSpPr>
        <p:spPr>
          <a:xfrm>
            <a:off x="490002" y="4115793"/>
            <a:ext cx="3789802" cy="523220"/>
          </a:xfrm>
          <a:prstGeom prst="rect">
            <a:avLst/>
          </a:prstGeom>
          <a:noFill/>
        </p:spPr>
        <p:txBody>
          <a:bodyPr wrap="square" rtlCol="0">
            <a:spAutoFit/>
          </a:bodyPr>
          <a:lstStyle/>
          <a:p>
            <a:r>
              <a:rPr lang="it-IT" sz="28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Step attuativi:</a:t>
            </a:r>
          </a:p>
        </p:txBody>
      </p:sp>
      <p:sp>
        <p:nvSpPr>
          <p:cNvPr id="11" name="Rectangle 2"/>
          <p:cNvSpPr/>
          <p:nvPr/>
        </p:nvSpPr>
        <p:spPr>
          <a:xfrm>
            <a:off x="1492998" y="4639013"/>
            <a:ext cx="9672985" cy="1277850"/>
          </a:xfrm>
          <a:prstGeom prst="rect">
            <a:avLst/>
          </a:prstGeom>
        </p:spPr>
        <p:txBody>
          <a:bodyPr wrap="square">
            <a:spAutoFit/>
          </a:bodyPr>
          <a:lstStyle/>
          <a:p>
            <a:pPr marL="342900" indent="-342900" algn="just">
              <a:lnSpc>
                <a:spcPct val="107000"/>
              </a:lnSpc>
              <a:buFont typeface="Arial" panose="020B0604020202020204" pitchFamily="34" charset="0"/>
              <a:buChar char="•"/>
            </a:pPr>
            <a:r>
              <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Decreto approvazione </a:t>
            </a:r>
            <a:r>
              <a:rPr lang="it-IT" sz="2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del progetto il 3 novembre 2020 </a:t>
            </a:r>
            <a:r>
              <a:rPr lang="it-IT" sz="2400" i="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a:t>
            </a:r>
          </a:p>
          <a:p>
            <a:pPr marL="342900" indent="-342900" algn="just">
              <a:lnSpc>
                <a:spcPct val="107000"/>
              </a:lnSpc>
              <a:buFont typeface="Arial" panose="020B0604020202020204" pitchFamily="34" charset="0"/>
              <a:buChar char="•"/>
            </a:pPr>
            <a:r>
              <a:rPr lang="it-IT" sz="2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Stipula della </a:t>
            </a:r>
            <a:r>
              <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Convenzione </a:t>
            </a:r>
            <a:r>
              <a:rPr lang="it-IT" sz="2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tra OI e beneficiario il 15 dicembre 2020;</a:t>
            </a:r>
          </a:p>
          <a:p>
            <a:pPr marL="342900" indent="-342900" algn="just">
              <a:lnSpc>
                <a:spcPct val="107000"/>
              </a:lnSpc>
              <a:buFont typeface="Arial" panose="020B0604020202020204" pitchFamily="34" charset="0"/>
              <a:buChar char="•"/>
            </a:pPr>
            <a:r>
              <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Avvio attività</a:t>
            </a:r>
            <a:r>
              <a:rPr lang="it-IT" sz="2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progettuali</a:t>
            </a:r>
            <a:r>
              <a:rPr lang="it-IT" sz="2400" i="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endParaRPr lang="it-IT" sz="2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Arrow: Right 14">
            <a:extLst>
              <a:ext uri="{FF2B5EF4-FFF2-40B4-BE49-F238E27FC236}">
                <a16:creationId xmlns:a16="http://schemas.microsoft.com/office/drawing/2014/main" id="{FE2F6576-537A-43E5-A8D4-D982CC6746BB}"/>
              </a:ext>
            </a:extLst>
          </p:cNvPr>
          <p:cNvSpPr/>
          <p:nvPr/>
        </p:nvSpPr>
        <p:spPr>
          <a:xfrm>
            <a:off x="1537908" y="1857923"/>
            <a:ext cx="330506" cy="2093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Arrow: Right 14">
            <a:extLst>
              <a:ext uri="{FF2B5EF4-FFF2-40B4-BE49-F238E27FC236}">
                <a16:creationId xmlns:a16="http://schemas.microsoft.com/office/drawing/2014/main" id="{FE2F6576-537A-43E5-A8D4-D982CC6746BB}"/>
              </a:ext>
            </a:extLst>
          </p:cNvPr>
          <p:cNvSpPr/>
          <p:nvPr/>
        </p:nvSpPr>
        <p:spPr>
          <a:xfrm>
            <a:off x="1534784" y="2331655"/>
            <a:ext cx="330506" cy="2093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Arrow: Right 14">
            <a:extLst>
              <a:ext uri="{FF2B5EF4-FFF2-40B4-BE49-F238E27FC236}">
                <a16:creationId xmlns:a16="http://schemas.microsoft.com/office/drawing/2014/main" id="{FE2F6576-537A-43E5-A8D4-D982CC6746BB}"/>
              </a:ext>
            </a:extLst>
          </p:cNvPr>
          <p:cNvSpPr/>
          <p:nvPr/>
        </p:nvSpPr>
        <p:spPr>
          <a:xfrm>
            <a:off x="1534784" y="2783898"/>
            <a:ext cx="330506" cy="2093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TextBox 13">
            <a:extLst>
              <a:ext uri="{FF2B5EF4-FFF2-40B4-BE49-F238E27FC236}">
                <a16:creationId xmlns:a16="http://schemas.microsoft.com/office/drawing/2014/main" id="{048C14D0-DB1A-4A1D-B71C-79D33D21AFC4}"/>
              </a:ext>
            </a:extLst>
          </p:cNvPr>
          <p:cNvSpPr txBox="1"/>
          <p:nvPr/>
        </p:nvSpPr>
        <p:spPr>
          <a:xfrm>
            <a:off x="2018259" y="3088153"/>
            <a:ext cx="8430785" cy="487506"/>
          </a:xfrm>
          <a:prstGeom prst="rect">
            <a:avLst/>
          </a:prstGeom>
          <a:noFill/>
        </p:spPr>
        <p:txBody>
          <a:bodyPr wrap="square" rtlCol="0">
            <a:spAutoFit/>
          </a:bodyPr>
          <a:lstStyle/>
          <a:p>
            <a:pPr algn="just">
              <a:lnSpc>
                <a:spcPct val="107000"/>
              </a:lnSpc>
            </a:pPr>
            <a:r>
              <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Budget </a:t>
            </a:r>
            <a:r>
              <a:rPr lang="it-IT" sz="2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di progetto per la digitalizzazione:</a:t>
            </a:r>
            <a:r>
              <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Euro 1.063.824,00 </a:t>
            </a:r>
          </a:p>
        </p:txBody>
      </p:sp>
      <p:sp>
        <p:nvSpPr>
          <p:cNvPr id="16" name="TextBox 13">
            <a:extLst>
              <a:ext uri="{FF2B5EF4-FFF2-40B4-BE49-F238E27FC236}">
                <a16:creationId xmlns:a16="http://schemas.microsoft.com/office/drawing/2014/main" id="{048C14D0-DB1A-4A1D-B71C-79D33D21AFC4}"/>
              </a:ext>
            </a:extLst>
          </p:cNvPr>
          <p:cNvSpPr txBox="1"/>
          <p:nvPr/>
        </p:nvSpPr>
        <p:spPr>
          <a:xfrm>
            <a:off x="2044645" y="3587013"/>
            <a:ext cx="8430785" cy="487506"/>
          </a:xfrm>
          <a:prstGeom prst="rect">
            <a:avLst/>
          </a:prstGeom>
          <a:noFill/>
        </p:spPr>
        <p:txBody>
          <a:bodyPr wrap="square" rtlCol="0">
            <a:spAutoFit/>
          </a:bodyPr>
          <a:lstStyle/>
          <a:p>
            <a:pPr algn="just">
              <a:lnSpc>
                <a:spcPct val="107000"/>
              </a:lnSpc>
            </a:pPr>
            <a:r>
              <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Numero </a:t>
            </a:r>
            <a:r>
              <a:rPr lang="it-IT" sz="2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di Uffici di prossimità attivabili</a:t>
            </a:r>
            <a:r>
              <a:rPr lang="it-IT" sz="2400" b="1">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90 </a:t>
            </a:r>
            <a:endParaRPr lang="it-IT"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7" name="Arrow: Right 14">
            <a:extLst>
              <a:ext uri="{FF2B5EF4-FFF2-40B4-BE49-F238E27FC236}">
                <a16:creationId xmlns:a16="http://schemas.microsoft.com/office/drawing/2014/main" id="{FE2F6576-537A-43E5-A8D4-D982CC6746BB}"/>
              </a:ext>
            </a:extLst>
          </p:cNvPr>
          <p:cNvSpPr/>
          <p:nvPr/>
        </p:nvSpPr>
        <p:spPr>
          <a:xfrm>
            <a:off x="1534784" y="3197676"/>
            <a:ext cx="330506" cy="2093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Arrow: Right 14">
            <a:extLst>
              <a:ext uri="{FF2B5EF4-FFF2-40B4-BE49-F238E27FC236}">
                <a16:creationId xmlns:a16="http://schemas.microsoft.com/office/drawing/2014/main" id="{FE2F6576-537A-43E5-A8D4-D982CC6746BB}"/>
              </a:ext>
            </a:extLst>
          </p:cNvPr>
          <p:cNvSpPr/>
          <p:nvPr/>
        </p:nvSpPr>
        <p:spPr>
          <a:xfrm>
            <a:off x="1534784" y="3690859"/>
            <a:ext cx="330506" cy="2093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11875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id="{1D52A4B8-F8ED-4242-A1CE-D32759B2AB7B}"/>
              </a:ext>
            </a:extLst>
          </p:cNvPr>
          <p:cNvSpPr txBox="1">
            <a:spLocks/>
          </p:cNvSpPr>
          <p:nvPr/>
        </p:nvSpPr>
        <p:spPr>
          <a:xfrm>
            <a:off x="403655" y="307191"/>
            <a:ext cx="10266406" cy="79667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a:lstStyle>
          <a:p>
            <a:pPr>
              <a:lnSpc>
                <a:spcPct val="70000"/>
              </a:lnSpc>
              <a:defRPr/>
            </a:pPr>
            <a:r>
              <a:rPr lang="it-IT" sz="3600" dirty="0">
                <a:solidFill>
                  <a:srgbClr val="044598">
                    <a:lumMod val="75000"/>
                  </a:srgbClr>
                </a:solidFill>
                <a:latin typeface="Calibri"/>
              </a:rPr>
              <a:t>Progetto complesso «Ufficio di Prossimità»</a:t>
            </a:r>
          </a:p>
        </p:txBody>
      </p:sp>
      <p:graphicFrame>
        <p:nvGraphicFramePr>
          <p:cNvPr id="17" name="Tabella 13">
            <a:extLst>
              <a:ext uri="{FF2B5EF4-FFF2-40B4-BE49-F238E27FC236}">
                <a16:creationId xmlns:a16="http://schemas.microsoft.com/office/drawing/2014/main" id="{AD785188-09E9-4BD0-A61A-B88B903B99B8}"/>
              </a:ext>
            </a:extLst>
          </p:cNvPr>
          <p:cNvGraphicFramePr>
            <a:graphicFrameLocks noGrp="1"/>
          </p:cNvGraphicFramePr>
          <p:nvPr>
            <p:extLst>
              <p:ext uri="{D42A27DB-BD31-4B8C-83A1-F6EECF244321}">
                <p14:modId xmlns:p14="http://schemas.microsoft.com/office/powerpoint/2010/main" val="3121756940"/>
              </p:ext>
            </p:extLst>
          </p:nvPr>
        </p:nvGraphicFramePr>
        <p:xfrm>
          <a:off x="403655" y="1241668"/>
          <a:ext cx="11186983" cy="4414545"/>
        </p:xfrm>
        <a:graphic>
          <a:graphicData uri="http://schemas.openxmlformats.org/drawingml/2006/table">
            <a:tbl>
              <a:tblPr/>
              <a:tblGrid>
                <a:gridCol w="4365937">
                  <a:extLst>
                    <a:ext uri="{9D8B030D-6E8A-4147-A177-3AD203B41FA5}">
                      <a16:colId xmlns:a16="http://schemas.microsoft.com/office/drawing/2014/main" val="20000"/>
                    </a:ext>
                  </a:extLst>
                </a:gridCol>
                <a:gridCol w="6821046">
                  <a:extLst>
                    <a:ext uri="{9D8B030D-6E8A-4147-A177-3AD203B41FA5}">
                      <a16:colId xmlns:a16="http://schemas.microsoft.com/office/drawing/2014/main" val="20001"/>
                    </a:ext>
                  </a:extLst>
                </a:gridCol>
              </a:tblGrid>
              <a:tr h="244778">
                <a:tc>
                  <a:txBody>
                    <a:bodyPr/>
                    <a:lstStyle>
                      <a:lvl1pPr marL="36513">
                        <a:lnSpc>
                          <a:spcPct val="90000"/>
                        </a:lnSpc>
                        <a:spcBef>
                          <a:spcPts val="1000"/>
                        </a:spcBef>
                        <a:buFont typeface="Arial" panose="020B0604020202020204" pitchFamily="34" charset="0"/>
                        <a:tabLst>
                          <a:tab pos="3059113" algn="ctr"/>
                          <a:tab pos="6119813" algn="r"/>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3059113" algn="ctr"/>
                          <a:tab pos="6119813" algn="r"/>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3059113" algn="ctr"/>
                          <a:tab pos="6119813" algn="r"/>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9pPr>
                    </a:lstStyle>
                    <a:p>
                      <a:pPr marL="36513" marR="0" lvl="0" indent="0" algn="just" defTabSz="914400" rtl="0" eaLnBrk="1" fontAlgn="base" latinLnBrk="0" hangingPunct="1">
                        <a:lnSpc>
                          <a:spcPts val="1213"/>
                        </a:lnSpc>
                        <a:spcBef>
                          <a:spcPts val="600"/>
                        </a:spcBef>
                        <a:spcAft>
                          <a:spcPct val="0"/>
                        </a:spcAft>
                        <a:buClrTx/>
                        <a:buSzTx/>
                        <a:buFontTx/>
                        <a:buNone/>
                        <a:tabLst>
                          <a:tab pos="3059113" algn="ctr"/>
                          <a:tab pos="6119813" algn="r"/>
                        </a:tabLst>
                      </a:pPr>
                      <a:r>
                        <a:rPr kumimoji="0" lang="it-IT" altLang="it-IT" sz="1600" b="1" i="0" u="none" strike="noStrike" cap="none" normalizeH="0" baseline="0" dirty="0">
                          <a:ln>
                            <a:noFill/>
                          </a:ln>
                          <a:solidFill>
                            <a:srgbClr val="262626"/>
                          </a:solidFill>
                          <a:effectLst/>
                          <a:latin typeface="Calibri" panose="020F0502020204030204" pitchFamily="34" charset="0"/>
                        </a:rPr>
                        <a:t>Beneficiari</a:t>
                      </a:r>
                      <a:endParaRPr kumimoji="0" lang="it-IT" altLang="it-IT" sz="1600" b="1" i="0" u="none" strike="noStrike" cap="none" normalizeH="0" baseline="0" dirty="0">
                        <a:ln>
                          <a:noFill/>
                        </a:ln>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DC237"/>
                    </a:solidFill>
                  </a:tcPr>
                </a:tc>
                <a:tc>
                  <a:txBody>
                    <a:bodyPr/>
                    <a:lstStyle>
                      <a:lvl1pPr marL="31750">
                        <a:lnSpc>
                          <a:spcPct val="90000"/>
                        </a:lnSpc>
                        <a:spcBef>
                          <a:spcPts val="1000"/>
                        </a:spcBef>
                        <a:buFont typeface="Arial" panose="020B0604020202020204" pitchFamily="34" charset="0"/>
                        <a:tabLst>
                          <a:tab pos="3059113" algn="ctr"/>
                          <a:tab pos="6119813" algn="r"/>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3059113" algn="ctr"/>
                          <a:tab pos="6119813" algn="r"/>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3059113" algn="ctr"/>
                          <a:tab pos="6119813" algn="r"/>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9pPr>
                    </a:lstStyle>
                    <a:p>
                      <a:pPr marL="0" marR="0" lvl="0" indent="0" algn="just" defTabSz="914400" rtl="0" eaLnBrk="1" fontAlgn="base" latinLnBrk="0" hangingPunct="1">
                        <a:lnSpc>
                          <a:spcPct val="115000"/>
                        </a:lnSpc>
                        <a:spcBef>
                          <a:spcPts val="175"/>
                        </a:spcBef>
                        <a:spcAft>
                          <a:spcPct val="0"/>
                        </a:spcAft>
                        <a:buClrTx/>
                        <a:buSzTx/>
                        <a:buFontTx/>
                        <a:buNone/>
                        <a:tabLst>
                          <a:tab pos="3059113" algn="ctr"/>
                          <a:tab pos="6119813" algn="r"/>
                        </a:tabLst>
                      </a:pPr>
                      <a:r>
                        <a:rPr kumimoji="0" lang="it-IT" altLang="it-IT" sz="1600" b="0" i="0" u="none" strike="noStrike" cap="none" normalizeH="0" baseline="0" dirty="0">
                          <a:ln>
                            <a:noFill/>
                          </a:ln>
                          <a:solidFill>
                            <a:srgbClr val="262626"/>
                          </a:solidFill>
                          <a:effectLst/>
                          <a:latin typeface="Calibri" panose="020F0502020204030204" pitchFamily="34" charset="0"/>
                        </a:rPr>
                        <a:t>Regioni – Ministero della Giustizia</a:t>
                      </a:r>
                      <a:endParaRPr kumimoji="0" lang="it-IT" altLang="it-IT" sz="1600" b="0" i="0" u="none" strike="noStrike" cap="none" normalizeH="0" baseline="0" dirty="0">
                        <a:ln>
                          <a:noFill/>
                        </a:ln>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144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0"/>
                  </a:ext>
                </a:extLst>
              </a:tr>
              <a:tr h="244778">
                <a:tc>
                  <a:txBody>
                    <a:bodyPr/>
                    <a:lstStyle>
                      <a:lvl1pPr marL="36513">
                        <a:lnSpc>
                          <a:spcPct val="90000"/>
                        </a:lnSpc>
                        <a:spcBef>
                          <a:spcPts val="1000"/>
                        </a:spcBef>
                        <a:buFont typeface="Arial" panose="020B0604020202020204" pitchFamily="34" charset="0"/>
                        <a:tabLst>
                          <a:tab pos="3059113" algn="ctr"/>
                          <a:tab pos="6119813" algn="r"/>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3059113" algn="ctr"/>
                          <a:tab pos="6119813" algn="r"/>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3059113" algn="ctr"/>
                          <a:tab pos="6119813" algn="r"/>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9pPr>
                    </a:lstStyle>
                    <a:p>
                      <a:pPr marL="36513" marR="0" lvl="0" indent="0" algn="just" defTabSz="914400" rtl="0" eaLnBrk="1" fontAlgn="base" latinLnBrk="0" hangingPunct="1">
                        <a:lnSpc>
                          <a:spcPts val="1213"/>
                        </a:lnSpc>
                        <a:spcBef>
                          <a:spcPts val="600"/>
                        </a:spcBef>
                        <a:spcAft>
                          <a:spcPct val="0"/>
                        </a:spcAft>
                        <a:buClrTx/>
                        <a:buSzTx/>
                        <a:buFontTx/>
                        <a:buNone/>
                        <a:tabLst>
                          <a:tab pos="3059113" algn="ctr"/>
                          <a:tab pos="6119813" algn="r"/>
                        </a:tabLst>
                      </a:pPr>
                      <a:r>
                        <a:rPr kumimoji="0" lang="it-IT" altLang="it-IT" sz="1600" b="1" i="0" u="none" strike="noStrike" cap="none" normalizeH="0" baseline="0" dirty="0">
                          <a:ln>
                            <a:noFill/>
                          </a:ln>
                          <a:solidFill>
                            <a:srgbClr val="262626"/>
                          </a:solidFill>
                          <a:effectLst/>
                          <a:latin typeface="Calibri" panose="020F0502020204030204" pitchFamily="34" charset="0"/>
                        </a:rPr>
                        <a:t>Costo del progetto</a:t>
                      </a:r>
                      <a:endParaRPr kumimoji="0" lang="it-IT" altLang="it-IT" sz="1600" b="1" i="0" u="none" strike="noStrike" cap="none" normalizeH="0" baseline="0" dirty="0">
                        <a:ln>
                          <a:noFill/>
                        </a:ln>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C237"/>
                    </a:solidFill>
                  </a:tcPr>
                </a:tc>
                <a:tc>
                  <a:txBody>
                    <a:bodyPr/>
                    <a:lstStyle>
                      <a:lvl1pPr marL="31750">
                        <a:lnSpc>
                          <a:spcPct val="90000"/>
                        </a:lnSpc>
                        <a:spcBef>
                          <a:spcPts val="1000"/>
                        </a:spcBef>
                        <a:buFont typeface="Arial" panose="020B0604020202020204" pitchFamily="34" charset="0"/>
                        <a:tabLst>
                          <a:tab pos="3059113" algn="ctr"/>
                          <a:tab pos="6119813" algn="r"/>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3059113" algn="ctr"/>
                          <a:tab pos="6119813" algn="r"/>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3059113" algn="ctr"/>
                          <a:tab pos="6119813" algn="r"/>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9pPr>
                    </a:lstStyle>
                    <a:p>
                      <a:pPr marL="0" marR="0" lvl="0" indent="0" algn="just" defTabSz="914400" rtl="0" eaLnBrk="1" fontAlgn="base" latinLnBrk="0" hangingPunct="1">
                        <a:lnSpc>
                          <a:spcPct val="115000"/>
                        </a:lnSpc>
                        <a:spcBef>
                          <a:spcPts val="100"/>
                        </a:spcBef>
                        <a:spcAft>
                          <a:spcPct val="0"/>
                        </a:spcAft>
                        <a:buClrTx/>
                        <a:buSzTx/>
                        <a:buFontTx/>
                        <a:buNone/>
                        <a:tabLst>
                          <a:tab pos="3059113" algn="ctr"/>
                          <a:tab pos="6119813" algn="r"/>
                        </a:tabLst>
                      </a:pPr>
                      <a:r>
                        <a:rPr kumimoji="0" lang="it-IT" altLang="it-IT"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€ 36.764.941,00</a:t>
                      </a:r>
                    </a:p>
                  </a:txBody>
                  <a:tcPr marL="72000" marR="144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1"/>
                  </a:ext>
                </a:extLst>
              </a:tr>
              <a:tr h="244778">
                <a:tc>
                  <a:txBody>
                    <a:bodyPr/>
                    <a:lstStyle>
                      <a:lvl1pPr marL="36513">
                        <a:lnSpc>
                          <a:spcPct val="90000"/>
                        </a:lnSpc>
                        <a:spcBef>
                          <a:spcPts val="1000"/>
                        </a:spcBef>
                        <a:buFont typeface="Arial" panose="020B0604020202020204" pitchFamily="34" charset="0"/>
                        <a:tabLst>
                          <a:tab pos="3059113" algn="ctr"/>
                          <a:tab pos="6119813" algn="r"/>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3059113" algn="ctr"/>
                          <a:tab pos="6119813" algn="r"/>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3059113" algn="ctr"/>
                          <a:tab pos="6119813" algn="r"/>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9pPr>
                    </a:lstStyle>
                    <a:p>
                      <a:pPr marL="36513" marR="0" lvl="0" indent="0" algn="just" defTabSz="914400" rtl="0" eaLnBrk="1" fontAlgn="base" latinLnBrk="0" hangingPunct="1">
                        <a:lnSpc>
                          <a:spcPct val="115000"/>
                        </a:lnSpc>
                        <a:spcBef>
                          <a:spcPts val="600"/>
                        </a:spcBef>
                        <a:spcAft>
                          <a:spcPct val="0"/>
                        </a:spcAft>
                        <a:buClrTx/>
                        <a:buSzTx/>
                        <a:buFontTx/>
                        <a:buNone/>
                        <a:tabLst>
                          <a:tab pos="3059113" algn="ctr"/>
                          <a:tab pos="6119813" algn="r"/>
                        </a:tabLst>
                      </a:pPr>
                      <a:r>
                        <a:rPr kumimoji="0" lang="it-IT" altLang="it-IT" sz="1600" b="1" i="0" u="none" strike="noStrike" cap="none" normalizeH="0" baseline="0" dirty="0">
                          <a:ln>
                            <a:noFill/>
                          </a:ln>
                          <a:solidFill>
                            <a:srgbClr val="262626"/>
                          </a:solidFill>
                          <a:effectLst/>
                          <a:latin typeface="Calibri" panose="020F0502020204030204" pitchFamily="34" charset="0"/>
                        </a:rPr>
                        <a:t>Durata</a:t>
                      </a:r>
                      <a:endParaRPr kumimoji="0" lang="it-IT" altLang="it-IT" sz="1600" b="1" i="0" u="none" strike="noStrike" cap="none" normalizeH="0" baseline="0" dirty="0">
                        <a:ln>
                          <a:noFill/>
                        </a:ln>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C237"/>
                    </a:solidFill>
                  </a:tcPr>
                </a:tc>
                <a:tc>
                  <a:txBody>
                    <a:bodyPr/>
                    <a:lstStyle>
                      <a:lvl1pPr marL="31750">
                        <a:lnSpc>
                          <a:spcPct val="90000"/>
                        </a:lnSpc>
                        <a:spcBef>
                          <a:spcPts val="1000"/>
                        </a:spcBef>
                        <a:buFont typeface="Arial" panose="020B0604020202020204" pitchFamily="34" charset="0"/>
                        <a:tabLst>
                          <a:tab pos="3059113" algn="ctr"/>
                          <a:tab pos="6119813" algn="r"/>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3059113" algn="ctr"/>
                          <a:tab pos="6119813" algn="r"/>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3059113" algn="ctr"/>
                          <a:tab pos="6119813" algn="r"/>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9pPr>
                    </a:lstStyle>
                    <a:p>
                      <a:pPr marL="0" marR="0" lvl="0" indent="0" algn="just" defTabSz="914400" rtl="0" eaLnBrk="1" fontAlgn="base" latinLnBrk="0" hangingPunct="1">
                        <a:lnSpc>
                          <a:spcPct val="115000"/>
                        </a:lnSpc>
                        <a:spcBef>
                          <a:spcPts val="100"/>
                        </a:spcBef>
                        <a:spcAft>
                          <a:spcPct val="0"/>
                        </a:spcAft>
                        <a:buClrTx/>
                        <a:buSzTx/>
                        <a:buFontTx/>
                        <a:buNone/>
                        <a:tabLst>
                          <a:tab pos="3059113" algn="ctr"/>
                          <a:tab pos="6119813" algn="r"/>
                        </a:tabLst>
                      </a:pPr>
                      <a:r>
                        <a:rPr kumimoji="0" lang="it-IT" altLang="it-IT"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Fino al 2023 </a:t>
                      </a:r>
                    </a:p>
                  </a:txBody>
                  <a:tcPr marL="72000" marR="144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2"/>
                  </a:ext>
                </a:extLst>
              </a:tr>
              <a:tr h="489557">
                <a:tc>
                  <a:txBody>
                    <a:bodyPr/>
                    <a:lstStyle>
                      <a:lvl1pPr marL="36513">
                        <a:lnSpc>
                          <a:spcPct val="90000"/>
                        </a:lnSpc>
                        <a:spcBef>
                          <a:spcPts val="1000"/>
                        </a:spcBef>
                        <a:buFont typeface="Arial" panose="020B0604020202020204" pitchFamily="34" charset="0"/>
                        <a:tabLst>
                          <a:tab pos="3059113" algn="ctr"/>
                          <a:tab pos="6119813" algn="r"/>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3059113" algn="ctr"/>
                          <a:tab pos="6119813" algn="r"/>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3059113" algn="ctr"/>
                          <a:tab pos="6119813" algn="r"/>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9pPr>
                    </a:lstStyle>
                    <a:p>
                      <a:pPr marL="36513" marR="0" lvl="0" indent="0" algn="just" defTabSz="914400" rtl="0" eaLnBrk="1" fontAlgn="base" latinLnBrk="0" hangingPunct="1">
                        <a:lnSpc>
                          <a:spcPts val="1213"/>
                        </a:lnSpc>
                        <a:spcBef>
                          <a:spcPts val="600"/>
                        </a:spcBef>
                        <a:spcAft>
                          <a:spcPct val="0"/>
                        </a:spcAft>
                        <a:buClrTx/>
                        <a:buSzTx/>
                        <a:buFontTx/>
                        <a:buNone/>
                        <a:tabLst>
                          <a:tab pos="3059113" algn="ctr"/>
                          <a:tab pos="6119813" algn="r"/>
                        </a:tabLst>
                      </a:pPr>
                      <a:r>
                        <a:rPr kumimoji="0" lang="it-IT" altLang="it-IT" sz="1600" b="1" i="0" u="none" strike="noStrike" cap="none" normalizeH="0" baseline="0" dirty="0">
                          <a:ln>
                            <a:noFill/>
                          </a:ln>
                          <a:solidFill>
                            <a:srgbClr val="262626"/>
                          </a:solidFill>
                          <a:effectLst/>
                          <a:latin typeface="Calibri" panose="020F0502020204030204" pitchFamily="34" charset="0"/>
                        </a:rPr>
                        <a:t>Destinatari dell’intervento</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C237"/>
                    </a:solidFill>
                  </a:tcPr>
                </a:tc>
                <a:tc>
                  <a:txBody>
                    <a:bodyPr/>
                    <a:lstStyle>
                      <a:lvl1pPr marL="66675">
                        <a:lnSpc>
                          <a:spcPct val="90000"/>
                        </a:lnSpc>
                        <a:spcBef>
                          <a:spcPts val="1000"/>
                        </a:spcBef>
                        <a:buFont typeface="Arial" panose="020B0604020202020204" pitchFamily="34" charset="0"/>
                        <a:tabLst>
                          <a:tab pos="3059113" algn="ctr"/>
                          <a:tab pos="6119813" algn="r"/>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3059113" algn="ctr"/>
                          <a:tab pos="6119813" algn="r"/>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3059113" algn="ctr"/>
                          <a:tab pos="6119813" algn="r"/>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9pPr>
                    </a:lstStyle>
                    <a:p>
                      <a:pPr marL="0" marR="0" lvl="0" indent="0" algn="just" defTabSz="914400" rtl="0" eaLnBrk="1" fontAlgn="base" latinLnBrk="0" hangingPunct="1">
                        <a:lnSpc>
                          <a:spcPct val="115000"/>
                        </a:lnSpc>
                        <a:spcBef>
                          <a:spcPts val="100"/>
                        </a:spcBef>
                        <a:spcAft>
                          <a:spcPct val="0"/>
                        </a:spcAft>
                        <a:buClrTx/>
                        <a:buSzTx/>
                        <a:buFontTx/>
                        <a:buNone/>
                        <a:tabLst>
                          <a:tab pos="3059113" algn="ctr"/>
                          <a:tab pos="6119813" algn="r"/>
                        </a:tabLst>
                      </a:pPr>
                      <a:r>
                        <a:rPr kumimoji="0" lang="it-IT" altLang="it-IT" sz="1600" b="0" i="0" u="none" strike="noStrike" cap="none" normalizeH="0" baseline="0" dirty="0">
                          <a:ln>
                            <a:noFill/>
                          </a:ln>
                          <a:solidFill>
                            <a:srgbClr val="262626"/>
                          </a:solidFill>
                          <a:effectLst/>
                          <a:latin typeface="Calibri" panose="020F0502020204030204" pitchFamily="34" charset="0"/>
                        </a:rPr>
                        <a:t>Amministrazioni comunali – Uffici Giudiziari – ASL – Cittadini/Amministratori di sostegno</a:t>
                      </a:r>
                    </a:p>
                  </a:txBody>
                  <a:tcPr marL="72000" marR="144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3"/>
                  </a:ext>
                </a:extLst>
              </a:tr>
              <a:tr h="574591">
                <a:tc>
                  <a:txBody>
                    <a:bodyPr/>
                    <a:lstStyle>
                      <a:lvl1pPr marL="36513">
                        <a:lnSpc>
                          <a:spcPct val="90000"/>
                        </a:lnSpc>
                        <a:spcBef>
                          <a:spcPts val="1000"/>
                        </a:spcBef>
                        <a:buFont typeface="Arial" panose="020B0604020202020204" pitchFamily="34" charset="0"/>
                        <a:tabLst>
                          <a:tab pos="3059113" algn="ctr"/>
                          <a:tab pos="6119813" algn="r"/>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3059113" algn="ctr"/>
                          <a:tab pos="6119813" algn="r"/>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3059113" algn="ctr"/>
                          <a:tab pos="6119813" algn="r"/>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9pPr>
                    </a:lstStyle>
                    <a:p>
                      <a:pPr marL="36513" marR="0" lvl="0" indent="0" algn="just" defTabSz="914400" rtl="0" eaLnBrk="1" fontAlgn="base" latinLnBrk="0" hangingPunct="1">
                        <a:lnSpc>
                          <a:spcPts val="1213"/>
                        </a:lnSpc>
                        <a:spcBef>
                          <a:spcPts val="600"/>
                        </a:spcBef>
                        <a:spcAft>
                          <a:spcPct val="0"/>
                        </a:spcAft>
                        <a:buClrTx/>
                        <a:buSzTx/>
                        <a:buFontTx/>
                        <a:buNone/>
                        <a:tabLst>
                          <a:tab pos="3059113" algn="ctr"/>
                          <a:tab pos="6119813" algn="r"/>
                        </a:tabLst>
                      </a:pPr>
                      <a:r>
                        <a:rPr kumimoji="0" lang="it-IT" altLang="it-IT" sz="1600" b="1" i="0" u="none" strike="noStrike" cap="none" normalizeH="0" baseline="0" dirty="0">
                          <a:ln>
                            <a:noFill/>
                          </a:ln>
                          <a:solidFill>
                            <a:srgbClr val="262626"/>
                          </a:solidFill>
                          <a:effectLst/>
                          <a:latin typeface="Calibri" panose="020F0502020204030204" pitchFamily="34" charset="0"/>
                        </a:rPr>
                        <a:t>Indicatore di </a:t>
                      </a:r>
                      <a:r>
                        <a:rPr kumimoji="0" lang="it-IT" altLang="it-IT" sz="1600" b="1" i="0" u="none" strike="noStrike" cap="none" normalizeH="0" baseline="0" dirty="0" err="1">
                          <a:ln>
                            <a:noFill/>
                          </a:ln>
                          <a:solidFill>
                            <a:srgbClr val="262626"/>
                          </a:solidFill>
                          <a:effectLst/>
                          <a:latin typeface="Calibri" panose="020F0502020204030204" pitchFamily="34" charset="0"/>
                        </a:rPr>
                        <a:t>Outptut</a:t>
                      </a:r>
                      <a:endParaRPr kumimoji="0" lang="it-IT" altLang="it-IT" sz="1600" b="1" i="0" u="none" strike="noStrike" cap="none" normalizeH="0" baseline="0" dirty="0">
                        <a:ln>
                          <a:noFill/>
                        </a:ln>
                        <a:solidFill>
                          <a:srgbClr val="262626"/>
                        </a:solidFill>
                        <a:effectLst/>
                        <a:latin typeface="Calibri" panose="020F050202020403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C237"/>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dirty="0">
                          <a:ln>
                            <a:noFill/>
                          </a:ln>
                          <a:solidFill>
                            <a:srgbClr val="262626"/>
                          </a:solidFill>
                          <a:effectLst/>
                          <a:latin typeface="Calibri" panose="020F0502020204030204" pitchFamily="34" charset="0"/>
                        </a:rPr>
                        <a:t>7OUT -</a:t>
                      </a:r>
                      <a:r>
                        <a:rPr kumimoji="0" lang="it-IT" altLang="it-IT" sz="1600" b="0" i="0" u="none" strike="noStrike" cap="none" normalizeH="0" baseline="0" dirty="0">
                          <a:ln>
                            <a:noFill/>
                          </a:ln>
                          <a:solidFill>
                            <a:srgbClr val="262626"/>
                          </a:solidFill>
                          <a:effectLst/>
                          <a:latin typeface="Calibri" panose="020F0502020204030204" pitchFamily="34" charset="0"/>
                        </a:rPr>
                        <a:t> Numero di Uffici di Prossimità attivati</a:t>
                      </a:r>
                    </a:p>
                  </a:txBody>
                  <a:tcPr marL="72000" marR="144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4"/>
                  </a:ext>
                </a:extLst>
              </a:tr>
              <a:tr h="573286">
                <a:tc>
                  <a:txBody>
                    <a:bodyPr/>
                    <a:lstStyle>
                      <a:lvl1pPr marL="36513">
                        <a:lnSpc>
                          <a:spcPct val="90000"/>
                        </a:lnSpc>
                        <a:spcBef>
                          <a:spcPts val="1000"/>
                        </a:spcBef>
                        <a:buFont typeface="Arial" panose="020B0604020202020204" pitchFamily="34" charset="0"/>
                        <a:tabLst>
                          <a:tab pos="3059113" algn="ctr"/>
                          <a:tab pos="6119813" algn="r"/>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3059113" algn="ctr"/>
                          <a:tab pos="6119813" algn="r"/>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3059113" algn="ctr"/>
                          <a:tab pos="6119813" algn="r"/>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3059113" algn="ctr"/>
                          <a:tab pos="6119813" algn="r"/>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3059113" algn="ctr"/>
                          <a:tab pos="6119813" algn="r"/>
                        </a:tabLst>
                        <a:defRPr sz="1600">
                          <a:solidFill>
                            <a:schemeClr val="tx1"/>
                          </a:solidFill>
                          <a:latin typeface="Calibri" panose="020F0502020204030204" pitchFamily="34" charset="0"/>
                        </a:defRPr>
                      </a:lvl9pPr>
                    </a:lstStyle>
                    <a:p>
                      <a:pPr marL="36513" marR="0" lvl="0" indent="0" algn="just" defTabSz="914400" rtl="0" eaLnBrk="1" fontAlgn="base" latinLnBrk="0" hangingPunct="1">
                        <a:lnSpc>
                          <a:spcPts val="1213"/>
                        </a:lnSpc>
                        <a:spcBef>
                          <a:spcPts val="600"/>
                        </a:spcBef>
                        <a:spcAft>
                          <a:spcPct val="0"/>
                        </a:spcAft>
                        <a:buClrTx/>
                        <a:buSzTx/>
                        <a:buFontTx/>
                        <a:buNone/>
                        <a:tabLst>
                          <a:tab pos="3059113" algn="ctr"/>
                          <a:tab pos="6119813" algn="r"/>
                        </a:tabLst>
                      </a:pPr>
                      <a:r>
                        <a:rPr kumimoji="0" lang="it-IT" altLang="it-IT" sz="1600" b="1" i="0" u="none" strike="noStrike" cap="none" normalizeH="0" baseline="0" dirty="0">
                          <a:ln>
                            <a:noFill/>
                          </a:ln>
                          <a:solidFill>
                            <a:srgbClr val="262626"/>
                          </a:solidFill>
                          <a:effectLst/>
                          <a:latin typeface="Calibri" panose="020F0502020204030204" pitchFamily="34" charset="0"/>
                        </a:rPr>
                        <a:t>Indicatore di Risultato</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DC237"/>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dirty="0">
                          <a:ln>
                            <a:noFill/>
                          </a:ln>
                          <a:solidFill>
                            <a:srgbClr val="262626"/>
                          </a:solidFill>
                          <a:effectLst/>
                          <a:latin typeface="Calibri" panose="020F0502020204030204" pitchFamily="34" charset="0"/>
                        </a:rPr>
                        <a:t>10RIS –</a:t>
                      </a:r>
                      <a:r>
                        <a:rPr kumimoji="0" lang="it-IT" altLang="it-IT" sz="1600" b="0" i="0" u="none" strike="noStrike" cap="none" normalizeH="0" baseline="0" dirty="0">
                          <a:ln>
                            <a:noFill/>
                          </a:ln>
                          <a:solidFill>
                            <a:srgbClr val="262626"/>
                          </a:solidFill>
                          <a:effectLst/>
                          <a:latin typeface="Calibri" panose="020F0502020204030204" pitchFamily="34" charset="0"/>
                        </a:rPr>
                        <a:t> Utilizzo degli Uffici di Prossimità creati (media dei giorni di apertura annuali per Ufficio di Prossimità)</a:t>
                      </a:r>
                    </a:p>
                  </a:txBody>
                  <a:tcPr marL="72000" marR="144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5"/>
                  </a:ext>
                </a:extLst>
              </a:tr>
              <a:tr h="1930628">
                <a:tc gridSpan="2">
                  <a:txBody>
                    <a:bodyPr/>
                    <a:lstStyle>
                      <a:lvl1pPr marL="92075">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92075" marR="0" lvl="0" indent="0" algn="just" defTabSz="914400" rtl="0" eaLnBrk="1" fontAlgn="base" latinLnBrk="0" hangingPunct="1">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262626"/>
                          </a:solidFill>
                          <a:effectLst/>
                          <a:latin typeface="Calibri" panose="020F0502020204030204" pitchFamily="34" charset="0"/>
                        </a:rPr>
                        <a:t>Il progetto promuove un </a:t>
                      </a:r>
                      <a:r>
                        <a:rPr kumimoji="0" lang="it-IT" altLang="it-IT" sz="1400" b="1" i="0" u="none" strike="noStrike" cap="none" normalizeH="0" baseline="0" dirty="0">
                          <a:ln>
                            <a:noFill/>
                          </a:ln>
                          <a:solidFill>
                            <a:srgbClr val="262626"/>
                          </a:solidFill>
                          <a:effectLst/>
                          <a:latin typeface="Calibri" panose="020F0502020204030204" pitchFamily="34" charset="0"/>
                        </a:rPr>
                        <a:t>servizio Giustizia più vicino al cittadino</a:t>
                      </a:r>
                      <a:r>
                        <a:rPr kumimoji="0" lang="it-IT" altLang="it-IT" sz="1400" b="0" i="0" u="none" strike="noStrike" cap="none" normalizeH="0" baseline="0" dirty="0">
                          <a:ln>
                            <a:noFill/>
                          </a:ln>
                          <a:solidFill>
                            <a:srgbClr val="262626"/>
                          </a:solidFill>
                          <a:effectLst/>
                          <a:latin typeface="Calibri" panose="020F0502020204030204" pitchFamily="34" charset="0"/>
                        </a:rPr>
                        <a:t>, realizzando una rete di “Uffici di Prossimità”, in grado di offrire servizi omogenei diretti soprattutto alle cd. «fasce deboli» e  decongestionando l’accesso ai Tribunali attraverso:</a:t>
                      </a:r>
                    </a:p>
                    <a:p>
                      <a:pPr marL="377825"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it-IT" altLang="it-IT" sz="1400" b="0" i="0" u="none" strike="noStrike" cap="none" normalizeH="0" baseline="0" dirty="0">
                          <a:ln>
                            <a:noFill/>
                          </a:ln>
                          <a:solidFill>
                            <a:srgbClr val="262626"/>
                          </a:solidFill>
                          <a:effectLst/>
                          <a:latin typeface="Calibri" panose="020F0502020204030204" pitchFamily="34" charset="0"/>
                        </a:rPr>
                        <a:t>la </a:t>
                      </a:r>
                      <a:r>
                        <a:rPr kumimoji="0" lang="it-IT" altLang="it-IT" sz="1400" b="1" i="0" u="none" strike="noStrike" cap="none" normalizeH="0" baseline="0" dirty="0">
                          <a:ln>
                            <a:noFill/>
                          </a:ln>
                          <a:solidFill>
                            <a:srgbClr val="262626"/>
                          </a:solidFill>
                          <a:effectLst/>
                          <a:latin typeface="Calibri" panose="020F0502020204030204" pitchFamily="34" charset="0"/>
                        </a:rPr>
                        <a:t>collaborazione e il coinvolgimento degli Enti locali; </a:t>
                      </a:r>
                    </a:p>
                    <a:p>
                      <a:pPr marL="377825"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it-IT" altLang="it-IT" sz="1400" b="0" i="0" u="none" strike="noStrike" cap="none" normalizeH="0" baseline="0" dirty="0">
                          <a:ln>
                            <a:noFill/>
                          </a:ln>
                          <a:solidFill>
                            <a:srgbClr val="262626"/>
                          </a:solidFill>
                          <a:effectLst/>
                          <a:latin typeface="Calibri" panose="020F0502020204030204" pitchFamily="34" charset="0"/>
                        </a:rPr>
                        <a:t>il </a:t>
                      </a:r>
                      <a:r>
                        <a:rPr kumimoji="0" lang="it-IT" altLang="it-IT" sz="1400" b="1" i="0" u="none" strike="noStrike" cap="none" normalizeH="0" baseline="0" dirty="0">
                          <a:ln>
                            <a:noFill/>
                          </a:ln>
                          <a:solidFill>
                            <a:srgbClr val="262626"/>
                          </a:solidFill>
                          <a:effectLst/>
                          <a:latin typeface="Calibri" panose="020F0502020204030204" pitchFamily="34" charset="0"/>
                        </a:rPr>
                        <a:t>supporto dei sistemi informatici</a:t>
                      </a:r>
                      <a:r>
                        <a:rPr kumimoji="0" lang="it-IT" altLang="it-IT" sz="1400" b="0" i="0" u="none" strike="noStrike" cap="none" normalizeH="0" baseline="0" dirty="0">
                          <a:ln>
                            <a:noFill/>
                          </a:ln>
                          <a:solidFill>
                            <a:srgbClr val="262626"/>
                          </a:solidFill>
                          <a:effectLst/>
                          <a:latin typeface="Calibri" panose="020F0502020204030204" pitchFamily="34" charset="0"/>
                        </a:rPr>
                        <a:t>, anche attraverso l’utilizzo del PCT nelle sue forme più evolute.</a:t>
                      </a:r>
                    </a:p>
                    <a:p>
                      <a:pPr marL="92075" marR="0" lvl="0" indent="0" algn="just" defTabSz="914400" rtl="0" eaLnBrk="1" fontAlgn="base" latinLnBrk="0" hangingPunct="1">
                        <a:lnSpc>
                          <a:spcPct val="100000"/>
                        </a:lnSpc>
                        <a:spcBef>
                          <a:spcPct val="0"/>
                        </a:spcBef>
                        <a:spcAft>
                          <a:spcPct val="0"/>
                        </a:spcAft>
                        <a:buClrTx/>
                        <a:buSzTx/>
                        <a:buFontTx/>
                        <a:buNone/>
                        <a:tabLst/>
                      </a:pPr>
                      <a:endParaRPr kumimoji="0" lang="it-IT" altLang="it-IT" sz="1400" b="0" i="0" u="none" strike="noStrike" cap="none" normalizeH="0" baseline="0" dirty="0">
                        <a:ln>
                          <a:noFill/>
                        </a:ln>
                        <a:solidFill>
                          <a:srgbClr val="262626"/>
                        </a:solidFill>
                        <a:effectLst/>
                        <a:latin typeface="Calibri" panose="020F0502020204030204" pitchFamily="34" charset="0"/>
                      </a:endParaRPr>
                    </a:p>
                    <a:p>
                      <a:pPr marL="92075" marR="0" lvl="0" indent="0" algn="just" defTabSz="914400" rtl="0" eaLnBrk="1" fontAlgn="base" latinLnBrk="0" hangingPunct="1">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262626"/>
                          </a:solidFill>
                          <a:effectLst/>
                          <a:latin typeface="Calibri" panose="020F0502020204030204" pitchFamily="34" charset="0"/>
                        </a:rPr>
                        <a:t>La strategia di intervento si concretizza in  </a:t>
                      </a:r>
                      <a:r>
                        <a:rPr kumimoji="0" lang="it-IT" altLang="it-IT" sz="1400" b="1" i="0" u="none" strike="noStrike" cap="none" normalizeH="0" baseline="0" dirty="0">
                          <a:ln>
                            <a:noFill/>
                          </a:ln>
                          <a:solidFill>
                            <a:srgbClr val="262626"/>
                          </a:solidFill>
                          <a:effectLst/>
                          <a:latin typeface="Calibri" panose="020F0502020204030204" pitchFamily="34" charset="0"/>
                        </a:rPr>
                        <a:t>un’azione di sistema a valenza territoriale nazionale</a:t>
                      </a:r>
                      <a:r>
                        <a:rPr kumimoji="0" lang="it-IT" altLang="it-IT" sz="1400" b="0" i="0" u="none" strike="noStrike" cap="none" normalizeH="0" baseline="0" dirty="0">
                          <a:ln>
                            <a:noFill/>
                          </a:ln>
                          <a:solidFill>
                            <a:srgbClr val="262626"/>
                          </a:solidFill>
                          <a:effectLst/>
                          <a:latin typeface="Calibri" panose="020F0502020204030204" pitchFamily="34" charset="0"/>
                        </a:rPr>
                        <a:t>, articolata in una fase di </a:t>
                      </a:r>
                      <a:r>
                        <a:rPr kumimoji="0" lang="it-IT" altLang="it-IT" sz="1400" b="1" i="0" u="none" strike="noStrike" cap="none" normalizeH="0" baseline="0" dirty="0">
                          <a:ln>
                            <a:noFill/>
                          </a:ln>
                          <a:solidFill>
                            <a:srgbClr val="262626"/>
                          </a:solidFill>
                          <a:effectLst/>
                          <a:latin typeface="Calibri" panose="020F0502020204030204" pitchFamily="34" charset="0"/>
                        </a:rPr>
                        <a:t>sperimentazione</a:t>
                      </a:r>
                      <a:r>
                        <a:rPr kumimoji="0" lang="it-IT" altLang="it-IT" sz="1400" b="0" i="0" u="none" strike="noStrike" cap="none" normalizeH="0" baseline="0" dirty="0">
                          <a:ln>
                            <a:noFill/>
                          </a:ln>
                          <a:solidFill>
                            <a:srgbClr val="262626"/>
                          </a:solidFill>
                          <a:effectLst/>
                          <a:latin typeface="Calibri" panose="020F0502020204030204" pitchFamily="34" charset="0"/>
                        </a:rPr>
                        <a:t>, attraverso la definizione di modelli organizzativo, gestionale e tecnico-informatico, ed una fase di </a:t>
                      </a:r>
                      <a:r>
                        <a:rPr kumimoji="0" lang="it-IT" altLang="it-IT" sz="1400" b="1" i="0" u="none" strike="noStrike" cap="none" normalizeH="0" baseline="0" dirty="0">
                          <a:ln>
                            <a:noFill/>
                          </a:ln>
                          <a:solidFill>
                            <a:srgbClr val="262626"/>
                          </a:solidFill>
                          <a:effectLst/>
                          <a:latin typeface="Calibri" panose="020F0502020204030204" pitchFamily="34" charset="0"/>
                        </a:rPr>
                        <a:t>attivazione</a:t>
                      </a:r>
                      <a:r>
                        <a:rPr kumimoji="0" lang="it-IT" altLang="it-IT" sz="1400" b="0" i="0" u="none" strike="noStrike" cap="none" normalizeH="0" baseline="0" dirty="0">
                          <a:ln>
                            <a:noFill/>
                          </a:ln>
                          <a:solidFill>
                            <a:srgbClr val="262626"/>
                          </a:solidFill>
                          <a:effectLst/>
                          <a:latin typeface="Calibri" panose="020F0502020204030204" pitchFamily="34" charset="0"/>
                        </a:rPr>
                        <a:t>, attraverso la replica in tutte le regioni dei modelli definiti, entrambe coordinate e facilitate attraverso una apposita iniziativa di </a:t>
                      </a:r>
                      <a:r>
                        <a:rPr kumimoji="0" lang="it-IT" altLang="it-IT" sz="1400" b="1" i="0" u="none" strike="noStrike" cap="none" normalizeH="0" baseline="0" dirty="0">
                          <a:ln>
                            <a:noFill/>
                          </a:ln>
                          <a:solidFill>
                            <a:srgbClr val="262626"/>
                          </a:solidFill>
                          <a:effectLst/>
                          <a:latin typeface="Calibri" panose="020F0502020204030204" pitchFamily="34" charset="0"/>
                        </a:rPr>
                        <a:t>supporto strategico</a:t>
                      </a:r>
                      <a:r>
                        <a:rPr kumimoji="0" lang="it-IT" altLang="it-IT" sz="1400" b="0" i="0" u="none" strike="noStrike" cap="none" normalizeH="0" baseline="0" dirty="0">
                          <a:ln>
                            <a:noFill/>
                          </a:ln>
                          <a:solidFill>
                            <a:srgbClr val="262626"/>
                          </a:solidFill>
                          <a:effectLst/>
                          <a:latin typeface="Calibri" panose="020F0502020204030204" pitchFamily="34" charset="0"/>
                        </a:rPr>
                        <a:t>.</a:t>
                      </a:r>
                    </a:p>
                  </a:txBody>
                  <a:tcPr marL="0" marR="144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A4C"/>
                    </a:solidFill>
                  </a:tcPr>
                </a:tc>
                <a:tc hMerge="1">
                  <a:txBody>
                    <a:bodyPr/>
                    <a:lstStyle/>
                    <a:p>
                      <a:endParaRPr lang="it-IT"/>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299939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E3D9A338-27C0-4A12-82A1-ED8FF8321FE3}"/>
              </a:ext>
            </a:extLst>
          </p:cNvPr>
          <p:cNvSpPr>
            <a:spLocks noGrp="1"/>
          </p:cNvSpPr>
          <p:nvPr/>
        </p:nvSpPr>
        <p:spPr>
          <a:xfrm>
            <a:off x="838200" y="1519303"/>
            <a:ext cx="10515600" cy="381939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dirty="0">
                <a:solidFill>
                  <a:schemeClr val="accent1">
                    <a:lumMod val="50000"/>
                  </a:schemeClr>
                </a:solidFill>
              </a:rPr>
              <a:t>Fase di </a:t>
            </a:r>
            <a:r>
              <a:rPr lang="it-IT" b="1" dirty="0">
                <a:solidFill>
                  <a:schemeClr val="accent1">
                    <a:lumMod val="50000"/>
                  </a:schemeClr>
                </a:solidFill>
              </a:rPr>
              <a:t>sperimentazione</a:t>
            </a:r>
            <a:r>
              <a:rPr lang="it-IT" dirty="0">
                <a:solidFill>
                  <a:schemeClr val="accent1">
                    <a:lumMod val="50000"/>
                  </a:schemeClr>
                </a:solidFill>
              </a:rPr>
              <a:t> affidata a 3 Regioni pilota, con oggetto la </a:t>
            </a:r>
            <a:r>
              <a:rPr lang="it-IT" b="1" dirty="0">
                <a:solidFill>
                  <a:schemeClr val="accent1">
                    <a:lumMod val="50000"/>
                  </a:schemeClr>
                </a:solidFill>
              </a:rPr>
              <a:t>definizione di modelli </a:t>
            </a:r>
            <a:r>
              <a:rPr lang="it-IT" dirty="0">
                <a:solidFill>
                  <a:schemeClr val="accent1">
                    <a:lumMod val="50000"/>
                  </a:schemeClr>
                </a:solidFill>
              </a:rPr>
              <a:t>organizzativo-gestionale (Piemonte), tecnico-informatico (Liguria) e di comunicazione (Toscana)</a:t>
            </a:r>
          </a:p>
          <a:p>
            <a:pPr algn="just"/>
            <a:endParaRPr lang="it-IT" dirty="0">
              <a:solidFill>
                <a:schemeClr val="accent1">
                  <a:lumMod val="50000"/>
                </a:schemeClr>
              </a:solidFill>
            </a:endParaRPr>
          </a:p>
          <a:p>
            <a:pPr algn="just"/>
            <a:r>
              <a:rPr lang="it-IT" dirty="0">
                <a:solidFill>
                  <a:schemeClr val="accent1">
                    <a:lumMod val="50000"/>
                  </a:schemeClr>
                </a:solidFill>
              </a:rPr>
              <a:t>Fase di </a:t>
            </a:r>
            <a:r>
              <a:rPr lang="it-IT" b="1" dirty="0">
                <a:solidFill>
                  <a:schemeClr val="accent1">
                    <a:lumMod val="50000"/>
                  </a:schemeClr>
                </a:solidFill>
              </a:rPr>
              <a:t>attivazione</a:t>
            </a:r>
            <a:r>
              <a:rPr lang="it-IT" dirty="0">
                <a:solidFill>
                  <a:schemeClr val="accent1">
                    <a:lumMod val="50000"/>
                  </a:schemeClr>
                </a:solidFill>
              </a:rPr>
              <a:t>, con oggetto la replica in tutte le regioni dei modelli definiti e </a:t>
            </a:r>
            <a:r>
              <a:rPr lang="it-IT" b="1" dirty="0">
                <a:solidFill>
                  <a:schemeClr val="accent1">
                    <a:lumMod val="50000"/>
                  </a:schemeClr>
                </a:solidFill>
              </a:rPr>
              <a:t>l’apertura degli Uffici sul territorio </a:t>
            </a:r>
            <a:r>
              <a:rPr lang="it-IT" dirty="0">
                <a:solidFill>
                  <a:schemeClr val="accent1">
                    <a:lumMod val="50000"/>
                  </a:schemeClr>
                </a:solidFill>
              </a:rPr>
              <a:t>attraverso appositi </a:t>
            </a:r>
            <a:r>
              <a:rPr lang="it-IT" b="1" dirty="0">
                <a:solidFill>
                  <a:schemeClr val="accent1">
                    <a:lumMod val="50000"/>
                  </a:schemeClr>
                </a:solidFill>
              </a:rPr>
              <a:t>progetti regionali</a:t>
            </a:r>
          </a:p>
          <a:p>
            <a:pPr algn="just"/>
            <a:endParaRPr lang="it-IT" b="1" dirty="0">
              <a:solidFill>
                <a:schemeClr val="accent1">
                  <a:lumMod val="50000"/>
                </a:schemeClr>
              </a:solidFill>
            </a:endParaRPr>
          </a:p>
          <a:p>
            <a:pPr algn="just"/>
            <a:r>
              <a:rPr lang="it-IT" dirty="0">
                <a:solidFill>
                  <a:schemeClr val="accent1">
                    <a:lumMod val="50000"/>
                  </a:schemeClr>
                </a:solidFill>
              </a:rPr>
              <a:t>Entrambe le fasi sono coordinate e facilitate attraverso un </a:t>
            </a:r>
            <a:r>
              <a:rPr lang="it-IT" b="1" dirty="0">
                <a:solidFill>
                  <a:schemeClr val="accent1">
                    <a:lumMod val="50000"/>
                  </a:schemeClr>
                </a:solidFill>
              </a:rPr>
              <a:t>progetto di supporto strategico</a:t>
            </a:r>
            <a:r>
              <a:rPr lang="it-IT" dirty="0">
                <a:solidFill>
                  <a:schemeClr val="accent1">
                    <a:lumMod val="50000"/>
                  </a:schemeClr>
                </a:solidFill>
              </a:rPr>
              <a:t> a titolarità del Ministero</a:t>
            </a:r>
          </a:p>
          <a:p>
            <a:pPr algn="just"/>
            <a:endParaRPr lang="it-IT" dirty="0">
              <a:solidFill>
                <a:schemeClr val="accent1">
                  <a:lumMod val="50000"/>
                </a:schemeClr>
              </a:solidFill>
            </a:endParaRPr>
          </a:p>
          <a:p>
            <a:pPr algn="just"/>
            <a:endParaRPr lang="it-IT" dirty="0">
              <a:solidFill>
                <a:schemeClr val="accent1">
                  <a:lumMod val="50000"/>
                </a:schemeClr>
              </a:solidFill>
            </a:endParaRPr>
          </a:p>
        </p:txBody>
      </p:sp>
      <p:sp>
        <p:nvSpPr>
          <p:cNvPr id="5" name="Titolo 1">
            <a:extLst>
              <a:ext uri="{FF2B5EF4-FFF2-40B4-BE49-F238E27FC236}">
                <a16:creationId xmlns:a16="http://schemas.microsoft.com/office/drawing/2014/main" id="{3C2680FF-4DEE-4A2A-BA2C-2BA89D2B0B54}"/>
              </a:ext>
            </a:extLst>
          </p:cNvPr>
          <p:cNvSpPr txBox="1">
            <a:spLocks/>
          </p:cNvSpPr>
          <p:nvPr/>
        </p:nvSpPr>
        <p:spPr>
          <a:xfrm>
            <a:off x="381000" y="365125"/>
            <a:ext cx="10088880" cy="1325563"/>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rPr>
              <a:t>Articolazione del progetto nazionale</a:t>
            </a:r>
            <a:br>
              <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rPr>
            </a:br>
            <a:br>
              <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rPr>
            </a:br>
            <a:endPar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endParaRPr>
          </a:p>
        </p:txBody>
      </p:sp>
    </p:spTree>
    <p:extLst>
      <p:ext uri="{BB962C8B-B14F-4D97-AF65-F5344CB8AC3E}">
        <p14:creationId xmlns:p14="http://schemas.microsoft.com/office/powerpoint/2010/main" val="2884809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id="{1D52A4B8-F8ED-4242-A1CE-D32759B2AB7B}"/>
              </a:ext>
            </a:extLst>
          </p:cNvPr>
          <p:cNvSpPr txBox="1">
            <a:spLocks/>
          </p:cNvSpPr>
          <p:nvPr/>
        </p:nvSpPr>
        <p:spPr>
          <a:xfrm>
            <a:off x="228599" y="315429"/>
            <a:ext cx="11963401"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a:lstStyle>
          <a:p>
            <a:pPr lvl="0"/>
            <a:r>
              <a:rPr kumimoji="0" lang="it-IT" sz="3600" b="1" i="0" u="none" strike="noStrike" kern="1200" cap="none" spc="0" normalizeH="0" baseline="0" noProof="0" dirty="0">
                <a:ln>
                  <a:noFill/>
                </a:ln>
                <a:solidFill>
                  <a:srgbClr val="044598">
                    <a:lumMod val="75000"/>
                  </a:srgbClr>
                </a:solidFill>
                <a:effectLst/>
                <a:uLnTx/>
                <a:uFillTx/>
                <a:latin typeface="Calibri"/>
                <a:ea typeface="+mj-ea"/>
                <a:cs typeface="+mj-cs"/>
              </a:rPr>
              <a:t>Articolazione Progetto complesso</a:t>
            </a:r>
            <a:br>
              <a:rPr kumimoji="0" lang="it-IT" sz="3600" b="1" i="0" u="none" strike="noStrike" kern="1200" cap="none" spc="0" normalizeH="0" baseline="0" noProof="0" dirty="0">
                <a:ln>
                  <a:noFill/>
                </a:ln>
                <a:solidFill>
                  <a:srgbClr val="044598">
                    <a:lumMod val="75000"/>
                  </a:srgbClr>
                </a:solidFill>
                <a:effectLst/>
                <a:uLnTx/>
                <a:uFillTx/>
                <a:latin typeface="Calibri"/>
                <a:ea typeface="+mj-ea"/>
                <a:cs typeface="+mj-cs"/>
              </a:rPr>
            </a:br>
            <a:endParaRPr kumimoji="0" lang="it-IT" sz="3600" b="1" i="0" u="none" strike="noStrike" kern="1200" cap="none" spc="0" normalizeH="0" baseline="0" noProof="0" dirty="0">
              <a:ln>
                <a:noFill/>
              </a:ln>
              <a:solidFill>
                <a:srgbClr val="044598">
                  <a:lumMod val="75000"/>
                </a:srgbClr>
              </a:solidFill>
              <a:effectLst/>
              <a:uLnTx/>
              <a:uFillTx/>
              <a:latin typeface="Calibri"/>
              <a:ea typeface="+mj-ea"/>
              <a:cs typeface="+mj-cs"/>
            </a:endParaRPr>
          </a:p>
        </p:txBody>
      </p:sp>
      <p:sp>
        <p:nvSpPr>
          <p:cNvPr id="4" name="Abgerundetes Rechteck 4">
            <a:extLst>
              <a:ext uri="{FF2B5EF4-FFF2-40B4-BE49-F238E27FC236}">
                <a16:creationId xmlns:a16="http://schemas.microsoft.com/office/drawing/2014/main" id="{F28ED104-B50F-4715-8C11-E25875AE4338}"/>
              </a:ext>
            </a:extLst>
          </p:cNvPr>
          <p:cNvSpPr/>
          <p:nvPr/>
        </p:nvSpPr>
        <p:spPr bwMode="gray">
          <a:xfrm>
            <a:off x="2039471" y="1489899"/>
            <a:ext cx="4294094" cy="302185"/>
          </a:xfrm>
          <a:prstGeom prst="rect">
            <a:avLst/>
          </a:prstGeom>
          <a:solidFill>
            <a:srgbClr val="CBDA4C"/>
          </a:solidFill>
          <a:ln>
            <a:noFill/>
            <a:headEnd/>
            <a:tailEnd/>
          </a:ln>
        </p:spPr>
        <p:style>
          <a:lnRef idx="2">
            <a:schemeClr val="accent1"/>
          </a:lnRef>
          <a:fillRef idx="1">
            <a:schemeClr val="lt1"/>
          </a:fillRef>
          <a:effectRef idx="0">
            <a:schemeClr val="accent1"/>
          </a:effectRef>
          <a:fontRef idx="minor">
            <a:schemeClr val="dk1"/>
          </a:fontRef>
        </p:style>
        <p:txBody>
          <a:bodyPr lIns="0" tIns="0" rIns="0" bIns="0" anchor="ctr"/>
          <a:lstStyle/>
          <a:p>
            <a:pPr indent="-190500" algn="ctr" defTabSz="801688" eaLnBrk="0" hangingPunct="0">
              <a:spcBef>
                <a:spcPct val="5000"/>
              </a:spcBef>
              <a:tabLst>
                <a:tab pos="1168400" algn="l"/>
              </a:tabLst>
              <a:defRPr/>
            </a:pPr>
            <a:r>
              <a:rPr lang="en-IN" sz="2000" b="1" dirty="0">
                <a:solidFill>
                  <a:srgbClr val="FFFFFF"/>
                </a:solidFill>
                <a:cs typeface="Arial" charset="0"/>
              </a:rPr>
              <a:t>ARTICOLAZIONE</a:t>
            </a:r>
          </a:p>
        </p:txBody>
      </p:sp>
      <p:sp>
        <p:nvSpPr>
          <p:cNvPr id="5" name="Abgerundetes Rechteck 4">
            <a:extLst>
              <a:ext uri="{FF2B5EF4-FFF2-40B4-BE49-F238E27FC236}">
                <a16:creationId xmlns:a16="http://schemas.microsoft.com/office/drawing/2014/main" id="{B7D9DEC7-F31E-4862-A3D7-9A60390170FB}"/>
              </a:ext>
            </a:extLst>
          </p:cNvPr>
          <p:cNvSpPr/>
          <p:nvPr/>
        </p:nvSpPr>
        <p:spPr bwMode="gray">
          <a:xfrm>
            <a:off x="6866324" y="1489899"/>
            <a:ext cx="1616822" cy="302185"/>
          </a:xfrm>
          <a:prstGeom prst="rect">
            <a:avLst/>
          </a:prstGeom>
          <a:solidFill>
            <a:srgbClr val="CBDA4C"/>
          </a:solidFill>
          <a:ln>
            <a:noFill/>
            <a:headEnd/>
            <a:tailEnd/>
          </a:ln>
        </p:spPr>
        <p:style>
          <a:lnRef idx="2">
            <a:schemeClr val="accent1"/>
          </a:lnRef>
          <a:fillRef idx="1">
            <a:schemeClr val="lt1"/>
          </a:fillRef>
          <a:effectRef idx="0">
            <a:schemeClr val="accent1"/>
          </a:effectRef>
          <a:fontRef idx="minor">
            <a:schemeClr val="dk1"/>
          </a:fontRef>
        </p:style>
        <p:txBody>
          <a:bodyPr lIns="0" tIns="0" rIns="0" bIns="0" anchor="ctr"/>
          <a:lstStyle/>
          <a:p>
            <a:pPr indent="-190500" algn="ctr" defTabSz="801688" eaLnBrk="0" hangingPunct="0">
              <a:spcBef>
                <a:spcPct val="5000"/>
              </a:spcBef>
              <a:tabLst>
                <a:tab pos="1168400" algn="l"/>
              </a:tabLst>
              <a:defRPr/>
            </a:pPr>
            <a:r>
              <a:rPr lang="en-IN" sz="2000" b="1" dirty="0">
                <a:solidFill>
                  <a:srgbClr val="FFFFFF"/>
                </a:solidFill>
                <a:cs typeface="Arial" charset="0"/>
              </a:rPr>
              <a:t>BENEFICIARI</a:t>
            </a:r>
          </a:p>
        </p:txBody>
      </p:sp>
      <p:sp>
        <p:nvSpPr>
          <p:cNvPr id="6" name="Abgerundetes Rechteck 4">
            <a:extLst>
              <a:ext uri="{FF2B5EF4-FFF2-40B4-BE49-F238E27FC236}">
                <a16:creationId xmlns:a16="http://schemas.microsoft.com/office/drawing/2014/main" id="{9D3C1910-D4DB-4261-B716-CA4416B5129F}"/>
              </a:ext>
            </a:extLst>
          </p:cNvPr>
          <p:cNvSpPr/>
          <p:nvPr/>
        </p:nvSpPr>
        <p:spPr bwMode="gray">
          <a:xfrm>
            <a:off x="228599" y="1489899"/>
            <a:ext cx="1326774" cy="3830143"/>
          </a:xfrm>
          <a:prstGeom prst="rect">
            <a:avLst/>
          </a:prstGeom>
          <a:solidFill>
            <a:srgbClr val="FDC840"/>
          </a:solidFill>
          <a:ln>
            <a:noFill/>
            <a:headEnd/>
            <a:tailEnd/>
          </a:ln>
        </p:spPr>
        <p:style>
          <a:lnRef idx="2">
            <a:schemeClr val="accent1"/>
          </a:lnRef>
          <a:fillRef idx="1">
            <a:schemeClr val="lt1"/>
          </a:fillRef>
          <a:effectRef idx="0">
            <a:schemeClr val="accent1"/>
          </a:effectRef>
          <a:fontRef idx="minor">
            <a:schemeClr val="dk1"/>
          </a:fontRef>
        </p:style>
        <p:txBody>
          <a:bodyPr lIns="0" tIns="0" rIns="0" bIns="0" anchor="ctr"/>
          <a:lstStyle/>
          <a:p>
            <a:pPr indent="-190500" algn="ctr" defTabSz="801688" eaLnBrk="0" hangingPunct="0">
              <a:spcBef>
                <a:spcPct val="5000"/>
              </a:spcBef>
              <a:tabLst>
                <a:tab pos="1168400" algn="l"/>
              </a:tabLst>
              <a:defRPr/>
            </a:pPr>
            <a:r>
              <a:rPr lang="it-IT" b="1" dirty="0">
                <a:solidFill>
                  <a:schemeClr val="tx1"/>
                </a:solidFill>
                <a:cs typeface="Arial" charset="0"/>
              </a:rPr>
              <a:t>PROGETTO COMPLESSO</a:t>
            </a:r>
            <a:endParaRPr lang="it-IT" dirty="0">
              <a:solidFill>
                <a:schemeClr val="tx1"/>
              </a:solidFill>
              <a:cs typeface="Arial" charset="0"/>
            </a:endParaRPr>
          </a:p>
          <a:p>
            <a:pPr indent="-190500" algn="ctr" defTabSz="801688" eaLnBrk="0" hangingPunct="0">
              <a:spcBef>
                <a:spcPct val="5000"/>
              </a:spcBef>
              <a:tabLst>
                <a:tab pos="1168400" algn="l"/>
              </a:tabLst>
              <a:defRPr/>
            </a:pPr>
            <a:endParaRPr lang="en-IN" sz="1400" dirty="0">
              <a:solidFill>
                <a:schemeClr val="tx1"/>
              </a:solidFill>
              <a:cs typeface="Arial" charset="0"/>
            </a:endParaRPr>
          </a:p>
        </p:txBody>
      </p:sp>
      <p:sp>
        <p:nvSpPr>
          <p:cNvPr id="7" name="Abgerundetes Rechteck 4">
            <a:extLst>
              <a:ext uri="{FF2B5EF4-FFF2-40B4-BE49-F238E27FC236}">
                <a16:creationId xmlns:a16="http://schemas.microsoft.com/office/drawing/2014/main" id="{E1C9CB28-A30F-4B7F-8E7E-BE4E491453FA}"/>
              </a:ext>
            </a:extLst>
          </p:cNvPr>
          <p:cNvSpPr/>
          <p:nvPr/>
        </p:nvSpPr>
        <p:spPr bwMode="gray">
          <a:xfrm>
            <a:off x="2008995" y="1876910"/>
            <a:ext cx="4294094" cy="1433997"/>
          </a:xfrm>
          <a:prstGeom prst="rect">
            <a:avLst/>
          </a:prstGeom>
          <a:solidFill>
            <a:schemeClr val="accent1">
              <a:lumMod val="60000"/>
              <a:lumOff val="40000"/>
            </a:schemeClr>
          </a:solidFill>
          <a:ln>
            <a:noFill/>
            <a:headEnd/>
            <a:tailEnd/>
          </a:ln>
        </p:spPr>
        <p:style>
          <a:lnRef idx="2">
            <a:schemeClr val="accent1"/>
          </a:lnRef>
          <a:fillRef idx="1">
            <a:schemeClr val="lt1"/>
          </a:fillRef>
          <a:effectRef idx="0">
            <a:schemeClr val="accent1"/>
          </a:effectRef>
          <a:fontRef idx="minor">
            <a:schemeClr val="dk1"/>
          </a:fontRef>
        </p:style>
        <p:txBody>
          <a:bodyPr lIns="216000" tIns="0" rIns="108000" bIns="0" anchor="ctr"/>
          <a:lstStyle/>
          <a:p>
            <a:pPr indent="-190500" defTabSz="801688" eaLnBrk="0" hangingPunct="0">
              <a:spcBef>
                <a:spcPct val="5000"/>
              </a:spcBef>
              <a:tabLst>
                <a:tab pos="1168400" algn="l"/>
              </a:tabLst>
              <a:defRPr/>
            </a:pPr>
            <a:endParaRPr lang="en-IN" sz="1600" b="1" dirty="0">
              <a:solidFill>
                <a:schemeClr val="tx1"/>
              </a:solidFill>
              <a:cs typeface="Arial" charset="0"/>
            </a:endParaRPr>
          </a:p>
          <a:p>
            <a:pPr indent="-190500" defTabSz="801688" eaLnBrk="0" hangingPunct="0">
              <a:spcBef>
                <a:spcPct val="5000"/>
              </a:spcBef>
              <a:tabLst>
                <a:tab pos="1168400" algn="l"/>
              </a:tabLst>
              <a:defRPr/>
            </a:pPr>
            <a:r>
              <a:rPr lang="it-IT" sz="1600" b="1" dirty="0">
                <a:solidFill>
                  <a:schemeClr val="tx1"/>
                </a:solidFill>
                <a:cs typeface="Arial" charset="0"/>
              </a:rPr>
              <a:t>PROGETTI PILOTA DI DEFINIZIONE DEL MODELLO DELL’UFFICIO DI PROSSIMITA’:</a:t>
            </a:r>
          </a:p>
          <a:p>
            <a:pPr marL="152400" indent="-342900" defTabSz="801688" eaLnBrk="0" hangingPunct="0">
              <a:spcBef>
                <a:spcPct val="5000"/>
              </a:spcBef>
              <a:buFontTx/>
              <a:buChar char="-"/>
              <a:tabLst>
                <a:tab pos="1168400" algn="l"/>
              </a:tabLst>
              <a:defRPr/>
            </a:pPr>
            <a:r>
              <a:rPr lang="it-IT" sz="1600" b="1" dirty="0">
                <a:solidFill>
                  <a:schemeClr val="tx1"/>
                </a:solidFill>
                <a:cs typeface="Arial" charset="0"/>
              </a:rPr>
              <a:t>Modello organizzativo formativo</a:t>
            </a:r>
          </a:p>
          <a:p>
            <a:pPr marL="152400" indent="-342900" defTabSz="801688" eaLnBrk="0" hangingPunct="0">
              <a:spcBef>
                <a:spcPct val="5000"/>
              </a:spcBef>
              <a:buFontTx/>
              <a:buChar char="-"/>
              <a:tabLst>
                <a:tab pos="1168400" algn="l"/>
              </a:tabLst>
              <a:defRPr/>
            </a:pPr>
            <a:r>
              <a:rPr lang="it-IT" sz="1600" b="1" dirty="0">
                <a:solidFill>
                  <a:schemeClr val="tx1"/>
                </a:solidFill>
                <a:cs typeface="Arial" charset="0"/>
              </a:rPr>
              <a:t>Modello tecnico-informatico</a:t>
            </a:r>
          </a:p>
          <a:p>
            <a:pPr marL="152400" indent="-342900" defTabSz="801688" eaLnBrk="0" hangingPunct="0">
              <a:spcBef>
                <a:spcPct val="5000"/>
              </a:spcBef>
              <a:buFontTx/>
              <a:buChar char="-"/>
              <a:tabLst>
                <a:tab pos="1168400" algn="l"/>
              </a:tabLst>
              <a:defRPr/>
            </a:pPr>
            <a:r>
              <a:rPr lang="it-IT" sz="1600" b="1" dirty="0">
                <a:solidFill>
                  <a:schemeClr val="tx1"/>
                </a:solidFill>
                <a:cs typeface="Arial" charset="0"/>
              </a:rPr>
              <a:t>Modello comunicazione</a:t>
            </a:r>
            <a:endParaRPr lang="it-IT" sz="1600" dirty="0">
              <a:solidFill>
                <a:schemeClr val="tx1"/>
              </a:solidFill>
              <a:cs typeface="Arial" charset="0"/>
            </a:endParaRPr>
          </a:p>
          <a:p>
            <a:pPr indent="-190500" algn="ctr" defTabSz="801688" eaLnBrk="0" hangingPunct="0">
              <a:spcBef>
                <a:spcPct val="5000"/>
              </a:spcBef>
              <a:tabLst>
                <a:tab pos="1168400" algn="l"/>
              </a:tabLst>
              <a:defRPr/>
            </a:pPr>
            <a:endParaRPr lang="en-IN" sz="1600" dirty="0">
              <a:solidFill>
                <a:schemeClr val="tx1"/>
              </a:solidFill>
              <a:cs typeface="Arial" charset="0"/>
            </a:endParaRPr>
          </a:p>
        </p:txBody>
      </p:sp>
      <p:sp>
        <p:nvSpPr>
          <p:cNvPr id="8" name="Abgerundetes Rechteck 4">
            <a:extLst>
              <a:ext uri="{FF2B5EF4-FFF2-40B4-BE49-F238E27FC236}">
                <a16:creationId xmlns:a16="http://schemas.microsoft.com/office/drawing/2014/main" id="{6C818685-1061-4953-843A-8D88EDF20859}"/>
              </a:ext>
            </a:extLst>
          </p:cNvPr>
          <p:cNvSpPr/>
          <p:nvPr/>
        </p:nvSpPr>
        <p:spPr bwMode="gray">
          <a:xfrm>
            <a:off x="6838740" y="1880550"/>
            <a:ext cx="1595716" cy="1430357"/>
          </a:xfrm>
          <a:prstGeom prst="rect">
            <a:avLst/>
          </a:prstGeom>
          <a:solidFill>
            <a:schemeClr val="accent1">
              <a:lumMod val="60000"/>
              <a:lumOff val="40000"/>
            </a:schemeClr>
          </a:solidFill>
          <a:ln>
            <a:noFill/>
            <a:headEnd/>
            <a:tailEnd/>
          </a:ln>
        </p:spPr>
        <p:style>
          <a:lnRef idx="2">
            <a:schemeClr val="accent1"/>
          </a:lnRef>
          <a:fillRef idx="1">
            <a:schemeClr val="lt1"/>
          </a:fillRef>
          <a:effectRef idx="0">
            <a:schemeClr val="accent1"/>
          </a:effectRef>
          <a:fontRef idx="minor">
            <a:schemeClr val="dk1"/>
          </a:fontRef>
        </p:style>
        <p:txBody>
          <a:bodyPr lIns="108000" tIns="0" rIns="108000" bIns="0" anchor="ctr"/>
          <a:lstStyle/>
          <a:p>
            <a:pPr indent="-190500" algn="ctr" defTabSz="801688" eaLnBrk="0" hangingPunct="0">
              <a:spcBef>
                <a:spcPct val="5000"/>
              </a:spcBef>
              <a:tabLst>
                <a:tab pos="1168400" algn="l"/>
              </a:tabLst>
              <a:defRPr/>
            </a:pPr>
            <a:r>
              <a:rPr lang="en-IN" sz="1600" dirty="0" err="1">
                <a:solidFill>
                  <a:schemeClr val="tx1"/>
                </a:solidFill>
                <a:cs typeface="Arial" charset="0"/>
              </a:rPr>
              <a:t>Regioni</a:t>
            </a:r>
            <a:r>
              <a:rPr lang="en-IN" sz="1600" dirty="0">
                <a:solidFill>
                  <a:schemeClr val="tx1"/>
                </a:solidFill>
                <a:cs typeface="Arial" charset="0"/>
              </a:rPr>
              <a:t> Liguria, </a:t>
            </a:r>
            <a:r>
              <a:rPr lang="en-IN" sz="1600" dirty="0" err="1">
                <a:solidFill>
                  <a:schemeClr val="tx1"/>
                </a:solidFill>
                <a:cs typeface="Arial" charset="0"/>
              </a:rPr>
              <a:t>Piemonte</a:t>
            </a:r>
            <a:r>
              <a:rPr lang="en-IN" sz="1600" dirty="0">
                <a:solidFill>
                  <a:schemeClr val="tx1"/>
                </a:solidFill>
                <a:cs typeface="Arial" charset="0"/>
              </a:rPr>
              <a:t> e Toscana</a:t>
            </a:r>
          </a:p>
        </p:txBody>
      </p:sp>
      <p:sp>
        <p:nvSpPr>
          <p:cNvPr id="10" name="Isosceles Triangle 9">
            <a:extLst>
              <a:ext uri="{FF2B5EF4-FFF2-40B4-BE49-F238E27FC236}">
                <a16:creationId xmlns:a16="http://schemas.microsoft.com/office/drawing/2014/main" id="{C92D78ED-931D-431D-A8C7-0EB52038D4E5}"/>
              </a:ext>
            </a:extLst>
          </p:cNvPr>
          <p:cNvSpPr/>
          <p:nvPr/>
        </p:nvSpPr>
        <p:spPr>
          <a:xfrm rot="5400000">
            <a:off x="95881" y="3437018"/>
            <a:ext cx="3443133" cy="322919"/>
          </a:xfrm>
          <a:prstGeom prst="triangle">
            <a:avLst/>
          </a:prstGeom>
          <a:solidFill>
            <a:srgbClr val="FDC840"/>
          </a:solidFill>
          <a:ln w="6350">
            <a:noFill/>
            <a:miter lim="800000"/>
            <a:headEnd/>
            <a:tailEnd/>
          </a:ln>
        </p:spPr>
        <p:txBody>
          <a:bodyPr wrap="square" lIns="0" tIns="0" rIns="0" bIns="0" rtlCol="0" anchor="t">
            <a:spAutoFit/>
          </a:bodyPr>
          <a:lstStyle/>
          <a:p>
            <a:pPr marL="228600" indent="-228600" algn="ctr" fontAlgn="base">
              <a:spcAft>
                <a:spcPts val="300"/>
              </a:spcAft>
              <a:buClr>
                <a:schemeClr val="accent2"/>
              </a:buClr>
              <a:buSzPct val="100000"/>
              <a:buFont typeface="EYInterstate" panose="02000503020000020004" pitchFamily="2" charset="0"/>
              <a:buChar char="•"/>
              <a:tabLst>
                <a:tab pos="228600" algn="l"/>
              </a:tabLst>
            </a:pPr>
            <a:endParaRPr lang="it-IT" sz="1000" dirty="0">
              <a:solidFill>
                <a:schemeClr val="bg2"/>
              </a:solidFill>
              <a:latin typeface="EYInterstate Light" panose="02000506000000020004" pitchFamily="2" charset="0"/>
            </a:endParaRPr>
          </a:p>
        </p:txBody>
      </p:sp>
      <p:sp>
        <p:nvSpPr>
          <p:cNvPr id="11" name="Isosceles Triangle 10">
            <a:extLst>
              <a:ext uri="{FF2B5EF4-FFF2-40B4-BE49-F238E27FC236}">
                <a16:creationId xmlns:a16="http://schemas.microsoft.com/office/drawing/2014/main" id="{94447968-0EC8-455D-8512-DC3E5AEAE7F5}"/>
              </a:ext>
            </a:extLst>
          </p:cNvPr>
          <p:cNvSpPr/>
          <p:nvPr/>
        </p:nvSpPr>
        <p:spPr>
          <a:xfrm rot="5400000">
            <a:off x="6039377" y="2343830"/>
            <a:ext cx="1165414" cy="282392"/>
          </a:xfrm>
          <a:prstGeom prst="triangle">
            <a:avLst/>
          </a:prstGeom>
          <a:solidFill>
            <a:schemeClr val="accent4">
              <a:lumMod val="60000"/>
              <a:lumOff val="40000"/>
            </a:schemeClr>
          </a:solidFill>
          <a:ln w="6350">
            <a:noFill/>
            <a:miter lim="800000"/>
            <a:headEnd/>
            <a:tailEnd/>
          </a:ln>
        </p:spPr>
        <p:txBody>
          <a:bodyPr wrap="square" lIns="0" tIns="0" rIns="0" bIns="0" rtlCol="0" anchor="t">
            <a:spAutoFit/>
          </a:bodyPr>
          <a:lstStyle/>
          <a:p>
            <a:pPr marL="228600" indent="-228600" algn="ctr" fontAlgn="base">
              <a:spcAft>
                <a:spcPts val="300"/>
              </a:spcAft>
              <a:buClr>
                <a:schemeClr val="accent2"/>
              </a:buClr>
              <a:buSzPct val="100000"/>
              <a:buFont typeface="EYInterstate" panose="02000503020000020004" pitchFamily="2" charset="0"/>
              <a:buChar char="•"/>
              <a:tabLst>
                <a:tab pos="228600" algn="l"/>
              </a:tabLst>
            </a:pPr>
            <a:endParaRPr lang="it-IT" sz="1000" dirty="0">
              <a:solidFill>
                <a:schemeClr val="bg2"/>
              </a:solidFill>
              <a:latin typeface="EYInterstate Light" panose="02000506000000020004" pitchFamily="2" charset="0"/>
            </a:endParaRPr>
          </a:p>
        </p:txBody>
      </p:sp>
      <p:sp>
        <p:nvSpPr>
          <p:cNvPr id="12" name="Abgerundetes Rechteck 4">
            <a:extLst>
              <a:ext uri="{FF2B5EF4-FFF2-40B4-BE49-F238E27FC236}">
                <a16:creationId xmlns:a16="http://schemas.microsoft.com/office/drawing/2014/main" id="{723E5EEC-4D85-44C9-9785-B06EFAE8BFF5}"/>
              </a:ext>
            </a:extLst>
          </p:cNvPr>
          <p:cNvSpPr/>
          <p:nvPr/>
        </p:nvSpPr>
        <p:spPr bwMode="gray">
          <a:xfrm>
            <a:off x="2008995" y="3411797"/>
            <a:ext cx="4294094" cy="857769"/>
          </a:xfrm>
          <a:prstGeom prst="rect">
            <a:avLst/>
          </a:prstGeom>
          <a:solidFill>
            <a:schemeClr val="accent1">
              <a:lumMod val="60000"/>
              <a:lumOff val="40000"/>
            </a:schemeClr>
          </a:solidFill>
          <a:ln>
            <a:noFill/>
            <a:headEnd/>
            <a:tailEnd/>
          </a:ln>
        </p:spPr>
        <p:style>
          <a:lnRef idx="2">
            <a:schemeClr val="accent1"/>
          </a:lnRef>
          <a:fillRef idx="1">
            <a:schemeClr val="lt1"/>
          </a:fillRef>
          <a:effectRef idx="0">
            <a:schemeClr val="accent1"/>
          </a:effectRef>
          <a:fontRef idx="minor">
            <a:schemeClr val="dk1"/>
          </a:fontRef>
        </p:style>
        <p:txBody>
          <a:bodyPr lIns="216000" tIns="0" rIns="108000" bIns="0" anchor="ctr"/>
          <a:lstStyle/>
          <a:p>
            <a:pPr indent="-190500" defTabSz="801688" eaLnBrk="0" hangingPunct="0">
              <a:spcBef>
                <a:spcPct val="5000"/>
              </a:spcBef>
              <a:tabLst>
                <a:tab pos="1168400" algn="l"/>
              </a:tabLst>
              <a:defRPr/>
            </a:pPr>
            <a:endParaRPr lang="en-IN" sz="1600" b="1" dirty="0">
              <a:solidFill>
                <a:schemeClr val="tx1"/>
              </a:solidFill>
              <a:cs typeface="Arial" charset="0"/>
            </a:endParaRPr>
          </a:p>
          <a:p>
            <a:pPr indent="-190500" defTabSz="801688" eaLnBrk="0" hangingPunct="0">
              <a:spcBef>
                <a:spcPct val="5000"/>
              </a:spcBef>
              <a:tabLst>
                <a:tab pos="1168400" algn="l"/>
              </a:tabLst>
              <a:defRPr/>
            </a:pPr>
            <a:r>
              <a:rPr lang="it-IT" sz="1600" b="1" dirty="0">
                <a:solidFill>
                  <a:schemeClr val="tx1"/>
                </a:solidFill>
                <a:cs typeface="Arial" charset="0"/>
              </a:rPr>
              <a:t>PROGETTI REGIONALI DI ATTIVAZIONE DEGLI UFFICI</a:t>
            </a:r>
            <a:endParaRPr lang="it-IT" sz="1600" dirty="0">
              <a:solidFill>
                <a:schemeClr val="tx1"/>
              </a:solidFill>
              <a:cs typeface="Arial" charset="0"/>
            </a:endParaRPr>
          </a:p>
          <a:p>
            <a:pPr indent="-190500" algn="ctr" defTabSz="801688" eaLnBrk="0" hangingPunct="0">
              <a:spcBef>
                <a:spcPct val="5000"/>
              </a:spcBef>
              <a:tabLst>
                <a:tab pos="1168400" algn="l"/>
              </a:tabLst>
              <a:defRPr/>
            </a:pPr>
            <a:endParaRPr lang="en-IN" sz="1600" dirty="0">
              <a:solidFill>
                <a:schemeClr val="tx1"/>
              </a:solidFill>
              <a:cs typeface="Arial" charset="0"/>
            </a:endParaRPr>
          </a:p>
        </p:txBody>
      </p:sp>
      <p:sp>
        <p:nvSpPr>
          <p:cNvPr id="13" name="Abgerundetes Rechteck 4">
            <a:extLst>
              <a:ext uri="{FF2B5EF4-FFF2-40B4-BE49-F238E27FC236}">
                <a16:creationId xmlns:a16="http://schemas.microsoft.com/office/drawing/2014/main" id="{89F898F0-ABD3-4214-9012-376FF3617D1E}"/>
              </a:ext>
            </a:extLst>
          </p:cNvPr>
          <p:cNvSpPr/>
          <p:nvPr/>
        </p:nvSpPr>
        <p:spPr bwMode="gray">
          <a:xfrm>
            <a:off x="6838740" y="3415437"/>
            <a:ext cx="1595716" cy="854129"/>
          </a:xfrm>
          <a:prstGeom prst="rect">
            <a:avLst/>
          </a:prstGeom>
          <a:solidFill>
            <a:schemeClr val="accent1">
              <a:lumMod val="60000"/>
              <a:lumOff val="40000"/>
            </a:schemeClr>
          </a:solidFill>
          <a:ln>
            <a:noFill/>
            <a:headEnd/>
            <a:tailEnd/>
          </a:ln>
        </p:spPr>
        <p:style>
          <a:lnRef idx="2">
            <a:schemeClr val="accent1"/>
          </a:lnRef>
          <a:fillRef idx="1">
            <a:schemeClr val="lt1"/>
          </a:fillRef>
          <a:effectRef idx="0">
            <a:schemeClr val="accent1"/>
          </a:effectRef>
          <a:fontRef idx="minor">
            <a:schemeClr val="dk1"/>
          </a:fontRef>
        </p:style>
        <p:txBody>
          <a:bodyPr lIns="108000" tIns="0" rIns="108000" bIns="0" anchor="ctr"/>
          <a:lstStyle/>
          <a:p>
            <a:pPr indent="-190500" algn="ctr" defTabSz="801688" eaLnBrk="0" hangingPunct="0">
              <a:spcBef>
                <a:spcPct val="5000"/>
              </a:spcBef>
              <a:tabLst>
                <a:tab pos="1168400" algn="l"/>
              </a:tabLst>
              <a:defRPr/>
            </a:pPr>
            <a:r>
              <a:rPr lang="en-IN" sz="1600" dirty="0" err="1">
                <a:solidFill>
                  <a:schemeClr val="tx1"/>
                </a:solidFill>
                <a:cs typeface="Arial" charset="0"/>
              </a:rPr>
              <a:t>Regioni</a:t>
            </a:r>
            <a:r>
              <a:rPr lang="en-IN" sz="1600" dirty="0">
                <a:solidFill>
                  <a:schemeClr val="tx1"/>
                </a:solidFill>
                <a:cs typeface="Arial" charset="0"/>
              </a:rPr>
              <a:t> </a:t>
            </a:r>
            <a:r>
              <a:rPr lang="en-IN" sz="1600" dirty="0" err="1">
                <a:solidFill>
                  <a:schemeClr val="tx1"/>
                </a:solidFill>
                <a:cs typeface="Arial" charset="0"/>
              </a:rPr>
              <a:t>Pilota</a:t>
            </a:r>
            <a:r>
              <a:rPr lang="en-IN" sz="1600" dirty="0">
                <a:solidFill>
                  <a:schemeClr val="tx1"/>
                </a:solidFill>
                <a:cs typeface="Arial" charset="0"/>
              </a:rPr>
              <a:t> e </a:t>
            </a:r>
            <a:r>
              <a:rPr lang="en-IN" sz="1600" dirty="0" err="1">
                <a:solidFill>
                  <a:schemeClr val="tx1"/>
                </a:solidFill>
                <a:cs typeface="Arial" charset="0"/>
              </a:rPr>
              <a:t>Regioni</a:t>
            </a:r>
            <a:r>
              <a:rPr lang="en-IN" sz="1600" dirty="0">
                <a:solidFill>
                  <a:schemeClr val="tx1"/>
                </a:solidFill>
                <a:cs typeface="Arial" charset="0"/>
              </a:rPr>
              <a:t> </a:t>
            </a:r>
            <a:r>
              <a:rPr lang="en-IN" sz="1600" dirty="0" err="1">
                <a:solidFill>
                  <a:schemeClr val="tx1"/>
                </a:solidFill>
                <a:cs typeface="Arial" charset="0"/>
              </a:rPr>
              <a:t>aderenti</a:t>
            </a:r>
            <a:endParaRPr lang="en-IN" sz="1600" dirty="0">
              <a:solidFill>
                <a:schemeClr val="tx1"/>
              </a:solidFill>
              <a:cs typeface="Arial" charset="0"/>
            </a:endParaRPr>
          </a:p>
        </p:txBody>
      </p:sp>
      <p:sp>
        <p:nvSpPr>
          <p:cNvPr id="14" name="Isosceles Triangle 13">
            <a:extLst>
              <a:ext uri="{FF2B5EF4-FFF2-40B4-BE49-F238E27FC236}">
                <a16:creationId xmlns:a16="http://schemas.microsoft.com/office/drawing/2014/main" id="{FB36E6D2-1910-4408-9FF4-C6B139811128}"/>
              </a:ext>
            </a:extLst>
          </p:cNvPr>
          <p:cNvSpPr/>
          <p:nvPr/>
        </p:nvSpPr>
        <p:spPr>
          <a:xfrm rot="5400000">
            <a:off x="6170344" y="3679813"/>
            <a:ext cx="897114" cy="282392"/>
          </a:xfrm>
          <a:prstGeom prst="triangle">
            <a:avLst/>
          </a:prstGeom>
          <a:solidFill>
            <a:schemeClr val="accent4">
              <a:lumMod val="60000"/>
              <a:lumOff val="40000"/>
            </a:schemeClr>
          </a:solidFill>
          <a:ln w="6350">
            <a:noFill/>
            <a:miter lim="800000"/>
            <a:headEnd/>
            <a:tailEnd/>
          </a:ln>
        </p:spPr>
        <p:txBody>
          <a:bodyPr wrap="square" lIns="0" tIns="0" rIns="0" bIns="0" rtlCol="0" anchor="t">
            <a:spAutoFit/>
          </a:bodyPr>
          <a:lstStyle/>
          <a:p>
            <a:pPr marL="228600" indent="-228600" algn="ctr" fontAlgn="base">
              <a:spcAft>
                <a:spcPts val="300"/>
              </a:spcAft>
              <a:buClr>
                <a:schemeClr val="accent2"/>
              </a:buClr>
              <a:buSzPct val="100000"/>
              <a:buFont typeface="EYInterstate" panose="02000503020000020004" pitchFamily="2" charset="0"/>
              <a:buChar char="•"/>
              <a:tabLst>
                <a:tab pos="228600" algn="l"/>
              </a:tabLst>
            </a:pPr>
            <a:endParaRPr lang="it-IT" sz="1000" dirty="0">
              <a:solidFill>
                <a:schemeClr val="bg2"/>
              </a:solidFill>
              <a:latin typeface="EYInterstate Light" panose="02000506000000020004" pitchFamily="2" charset="0"/>
            </a:endParaRPr>
          </a:p>
        </p:txBody>
      </p:sp>
      <p:sp>
        <p:nvSpPr>
          <p:cNvPr id="15" name="Abgerundetes Rechteck 4">
            <a:extLst>
              <a:ext uri="{FF2B5EF4-FFF2-40B4-BE49-F238E27FC236}">
                <a16:creationId xmlns:a16="http://schemas.microsoft.com/office/drawing/2014/main" id="{E94B5BD7-4B39-4FC7-9C37-53B79D6711F7}"/>
              </a:ext>
            </a:extLst>
          </p:cNvPr>
          <p:cNvSpPr/>
          <p:nvPr/>
        </p:nvSpPr>
        <p:spPr bwMode="gray">
          <a:xfrm>
            <a:off x="2008995" y="4385072"/>
            <a:ext cx="4294094" cy="948353"/>
          </a:xfrm>
          <a:prstGeom prst="rect">
            <a:avLst/>
          </a:prstGeom>
          <a:solidFill>
            <a:schemeClr val="accent1">
              <a:lumMod val="60000"/>
              <a:lumOff val="40000"/>
            </a:schemeClr>
          </a:solidFill>
          <a:ln>
            <a:noFill/>
            <a:headEnd/>
            <a:tailEnd/>
          </a:ln>
        </p:spPr>
        <p:style>
          <a:lnRef idx="2">
            <a:schemeClr val="accent1"/>
          </a:lnRef>
          <a:fillRef idx="1">
            <a:schemeClr val="lt1"/>
          </a:fillRef>
          <a:effectRef idx="0">
            <a:schemeClr val="accent1"/>
          </a:effectRef>
          <a:fontRef idx="minor">
            <a:schemeClr val="dk1"/>
          </a:fontRef>
        </p:style>
        <p:txBody>
          <a:bodyPr lIns="216000" tIns="0" rIns="108000" bIns="0" anchor="ctr"/>
          <a:lstStyle/>
          <a:p>
            <a:pPr indent="-190500" defTabSz="801688" eaLnBrk="0" hangingPunct="0">
              <a:spcBef>
                <a:spcPct val="5000"/>
              </a:spcBef>
              <a:tabLst>
                <a:tab pos="1168400" algn="l"/>
              </a:tabLst>
              <a:defRPr/>
            </a:pPr>
            <a:endParaRPr lang="en-IN" sz="1600" b="1" dirty="0">
              <a:solidFill>
                <a:schemeClr val="tx1"/>
              </a:solidFill>
              <a:cs typeface="Arial" charset="0"/>
            </a:endParaRPr>
          </a:p>
          <a:p>
            <a:pPr indent="-190500" defTabSz="801688" eaLnBrk="0" hangingPunct="0">
              <a:spcBef>
                <a:spcPct val="5000"/>
              </a:spcBef>
              <a:tabLst>
                <a:tab pos="1168400" algn="l"/>
              </a:tabLst>
              <a:defRPr/>
            </a:pPr>
            <a:r>
              <a:rPr lang="it-IT" sz="1600" b="1" dirty="0">
                <a:solidFill>
                  <a:schemeClr val="tx1"/>
                </a:solidFill>
                <a:cs typeface="Arial" charset="0"/>
              </a:rPr>
              <a:t>PROGETTI DI SUPPORTO STRATEGICO</a:t>
            </a:r>
            <a:endParaRPr lang="it-IT" sz="1600" dirty="0">
              <a:solidFill>
                <a:schemeClr val="tx1"/>
              </a:solidFill>
              <a:cs typeface="Arial" charset="0"/>
            </a:endParaRPr>
          </a:p>
          <a:p>
            <a:pPr indent="-190500" algn="ctr" defTabSz="801688" eaLnBrk="0" hangingPunct="0">
              <a:spcBef>
                <a:spcPct val="5000"/>
              </a:spcBef>
              <a:tabLst>
                <a:tab pos="1168400" algn="l"/>
              </a:tabLst>
              <a:defRPr/>
            </a:pPr>
            <a:endParaRPr lang="en-IN" sz="1600" dirty="0">
              <a:solidFill>
                <a:schemeClr val="tx1"/>
              </a:solidFill>
              <a:cs typeface="Arial" charset="0"/>
            </a:endParaRPr>
          </a:p>
        </p:txBody>
      </p:sp>
      <p:sp>
        <p:nvSpPr>
          <p:cNvPr id="16" name="Abgerundetes Rechteck 4">
            <a:extLst>
              <a:ext uri="{FF2B5EF4-FFF2-40B4-BE49-F238E27FC236}">
                <a16:creationId xmlns:a16="http://schemas.microsoft.com/office/drawing/2014/main" id="{396E01C9-D2CA-4898-9B0E-2ABD3F76BF48}"/>
              </a:ext>
            </a:extLst>
          </p:cNvPr>
          <p:cNvSpPr/>
          <p:nvPr/>
        </p:nvSpPr>
        <p:spPr bwMode="gray">
          <a:xfrm>
            <a:off x="6838740" y="4374096"/>
            <a:ext cx="1595716" cy="945946"/>
          </a:xfrm>
          <a:prstGeom prst="rect">
            <a:avLst/>
          </a:prstGeom>
          <a:solidFill>
            <a:schemeClr val="accent1">
              <a:lumMod val="60000"/>
              <a:lumOff val="40000"/>
            </a:schemeClr>
          </a:solidFill>
          <a:ln>
            <a:noFill/>
            <a:headEnd/>
            <a:tailEnd/>
          </a:ln>
        </p:spPr>
        <p:style>
          <a:lnRef idx="2">
            <a:schemeClr val="accent1"/>
          </a:lnRef>
          <a:fillRef idx="1">
            <a:schemeClr val="lt1"/>
          </a:fillRef>
          <a:effectRef idx="0">
            <a:schemeClr val="accent1"/>
          </a:effectRef>
          <a:fontRef idx="minor">
            <a:schemeClr val="dk1"/>
          </a:fontRef>
        </p:style>
        <p:txBody>
          <a:bodyPr lIns="108000" tIns="0" rIns="108000" bIns="0" anchor="ctr"/>
          <a:lstStyle/>
          <a:p>
            <a:pPr indent="-190500" algn="ctr" defTabSz="801688" eaLnBrk="0" hangingPunct="0">
              <a:spcBef>
                <a:spcPct val="5000"/>
              </a:spcBef>
              <a:tabLst>
                <a:tab pos="1168400" algn="l"/>
              </a:tabLst>
              <a:defRPr/>
            </a:pPr>
            <a:r>
              <a:rPr lang="en-IN" sz="1600" dirty="0" err="1">
                <a:solidFill>
                  <a:schemeClr val="tx1"/>
                </a:solidFill>
                <a:cs typeface="Arial" charset="0"/>
              </a:rPr>
              <a:t>Ministero</a:t>
            </a:r>
            <a:r>
              <a:rPr lang="en-IN" sz="1600" dirty="0">
                <a:solidFill>
                  <a:schemeClr val="tx1"/>
                </a:solidFill>
                <a:cs typeface="Arial" charset="0"/>
              </a:rPr>
              <a:t> </a:t>
            </a:r>
            <a:r>
              <a:rPr lang="en-IN" sz="1600" dirty="0" err="1">
                <a:solidFill>
                  <a:schemeClr val="tx1"/>
                </a:solidFill>
                <a:cs typeface="Arial" charset="0"/>
              </a:rPr>
              <a:t>della</a:t>
            </a:r>
            <a:r>
              <a:rPr lang="en-IN" sz="1600" dirty="0">
                <a:solidFill>
                  <a:schemeClr val="tx1"/>
                </a:solidFill>
                <a:cs typeface="Arial" charset="0"/>
              </a:rPr>
              <a:t> </a:t>
            </a:r>
            <a:r>
              <a:rPr lang="en-IN" sz="1600" dirty="0" err="1">
                <a:solidFill>
                  <a:schemeClr val="tx1"/>
                </a:solidFill>
                <a:cs typeface="Arial" charset="0"/>
              </a:rPr>
              <a:t>Giustizia</a:t>
            </a:r>
            <a:endParaRPr lang="en-IN" sz="1600" dirty="0">
              <a:solidFill>
                <a:schemeClr val="tx1"/>
              </a:solidFill>
              <a:cs typeface="Arial" charset="0"/>
            </a:endParaRPr>
          </a:p>
        </p:txBody>
      </p:sp>
      <p:sp>
        <p:nvSpPr>
          <p:cNvPr id="18" name="Isosceles Triangle 17">
            <a:extLst>
              <a:ext uri="{FF2B5EF4-FFF2-40B4-BE49-F238E27FC236}">
                <a16:creationId xmlns:a16="http://schemas.microsoft.com/office/drawing/2014/main" id="{9223B785-7C7A-4251-9DF0-82A50C5EF585}"/>
              </a:ext>
            </a:extLst>
          </p:cNvPr>
          <p:cNvSpPr/>
          <p:nvPr/>
        </p:nvSpPr>
        <p:spPr>
          <a:xfrm rot="5400000">
            <a:off x="6148372" y="4730289"/>
            <a:ext cx="897114" cy="282392"/>
          </a:xfrm>
          <a:prstGeom prst="triangle">
            <a:avLst/>
          </a:prstGeom>
          <a:solidFill>
            <a:schemeClr val="accent4">
              <a:lumMod val="60000"/>
              <a:lumOff val="40000"/>
            </a:schemeClr>
          </a:solidFill>
          <a:ln w="6350">
            <a:noFill/>
            <a:miter lim="800000"/>
            <a:headEnd/>
            <a:tailEnd/>
          </a:ln>
        </p:spPr>
        <p:txBody>
          <a:bodyPr wrap="square" lIns="0" tIns="0" rIns="0" bIns="0" rtlCol="0" anchor="t">
            <a:spAutoFit/>
          </a:bodyPr>
          <a:lstStyle/>
          <a:p>
            <a:pPr marL="228600" indent="-228600" algn="ctr" fontAlgn="base">
              <a:spcAft>
                <a:spcPts val="300"/>
              </a:spcAft>
              <a:buClr>
                <a:schemeClr val="accent2"/>
              </a:buClr>
              <a:buSzPct val="100000"/>
              <a:buFont typeface="EYInterstate" panose="02000503020000020004" pitchFamily="2" charset="0"/>
              <a:buChar char="•"/>
              <a:tabLst>
                <a:tab pos="228600" algn="l"/>
              </a:tabLst>
            </a:pPr>
            <a:endParaRPr lang="it-IT" sz="1000" dirty="0">
              <a:solidFill>
                <a:schemeClr val="bg2"/>
              </a:solidFill>
              <a:latin typeface="EYInterstate Light" panose="02000506000000020004" pitchFamily="2" charset="0"/>
            </a:endParaRPr>
          </a:p>
        </p:txBody>
      </p:sp>
      <p:sp>
        <p:nvSpPr>
          <p:cNvPr id="19" name="Abgerundetes Rechteck 4">
            <a:extLst>
              <a:ext uri="{FF2B5EF4-FFF2-40B4-BE49-F238E27FC236}">
                <a16:creationId xmlns:a16="http://schemas.microsoft.com/office/drawing/2014/main" id="{123EAC11-CC52-43AB-855B-61652F07A4FC}"/>
              </a:ext>
            </a:extLst>
          </p:cNvPr>
          <p:cNvSpPr/>
          <p:nvPr/>
        </p:nvSpPr>
        <p:spPr bwMode="gray">
          <a:xfrm>
            <a:off x="9076124" y="1489899"/>
            <a:ext cx="1616822" cy="302185"/>
          </a:xfrm>
          <a:prstGeom prst="rect">
            <a:avLst/>
          </a:prstGeom>
          <a:solidFill>
            <a:srgbClr val="CBDA4C"/>
          </a:solidFill>
          <a:ln>
            <a:noFill/>
            <a:headEnd/>
            <a:tailEnd/>
          </a:ln>
        </p:spPr>
        <p:style>
          <a:lnRef idx="2">
            <a:schemeClr val="accent1"/>
          </a:lnRef>
          <a:fillRef idx="1">
            <a:schemeClr val="lt1"/>
          </a:fillRef>
          <a:effectRef idx="0">
            <a:schemeClr val="accent1"/>
          </a:effectRef>
          <a:fontRef idx="minor">
            <a:schemeClr val="dk1"/>
          </a:fontRef>
        </p:style>
        <p:txBody>
          <a:bodyPr lIns="0" tIns="0" rIns="0" bIns="0" anchor="ctr"/>
          <a:lstStyle/>
          <a:p>
            <a:pPr indent="-190500" algn="ctr" defTabSz="801688" eaLnBrk="0" hangingPunct="0">
              <a:spcBef>
                <a:spcPct val="5000"/>
              </a:spcBef>
              <a:tabLst>
                <a:tab pos="1168400" algn="l"/>
              </a:tabLst>
              <a:defRPr/>
            </a:pPr>
            <a:r>
              <a:rPr lang="en-IN" sz="2000" b="1" dirty="0">
                <a:solidFill>
                  <a:srgbClr val="FFFFFF"/>
                </a:solidFill>
                <a:cs typeface="Arial" charset="0"/>
              </a:rPr>
              <a:t>BUDGET</a:t>
            </a:r>
          </a:p>
        </p:txBody>
      </p:sp>
      <p:sp>
        <p:nvSpPr>
          <p:cNvPr id="20" name="Abgerundetes Rechteck 4">
            <a:extLst>
              <a:ext uri="{FF2B5EF4-FFF2-40B4-BE49-F238E27FC236}">
                <a16:creationId xmlns:a16="http://schemas.microsoft.com/office/drawing/2014/main" id="{41B42163-9985-4E3A-94B5-AAD6F502AC26}"/>
              </a:ext>
            </a:extLst>
          </p:cNvPr>
          <p:cNvSpPr/>
          <p:nvPr/>
        </p:nvSpPr>
        <p:spPr bwMode="gray">
          <a:xfrm>
            <a:off x="9075454" y="1902319"/>
            <a:ext cx="1595716" cy="1430357"/>
          </a:xfrm>
          <a:prstGeom prst="rect">
            <a:avLst/>
          </a:prstGeom>
          <a:solidFill>
            <a:schemeClr val="accent1">
              <a:lumMod val="60000"/>
              <a:lumOff val="40000"/>
            </a:schemeClr>
          </a:solidFill>
          <a:ln>
            <a:noFill/>
            <a:headEnd/>
            <a:tailEnd/>
          </a:ln>
        </p:spPr>
        <p:style>
          <a:lnRef idx="2">
            <a:schemeClr val="accent1"/>
          </a:lnRef>
          <a:fillRef idx="1">
            <a:schemeClr val="lt1"/>
          </a:fillRef>
          <a:effectRef idx="0">
            <a:schemeClr val="accent1"/>
          </a:effectRef>
          <a:fontRef idx="minor">
            <a:schemeClr val="dk1"/>
          </a:fontRef>
        </p:style>
        <p:txBody>
          <a:bodyPr lIns="108000" tIns="0" rIns="108000" bIns="0" anchor="ctr"/>
          <a:lstStyle/>
          <a:p>
            <a:pPr indent="-190500" algn="ctr" defTabSz="801688" eaLnBrk="0" hangingPunct="0">
              <a:spcBef>
                <a:spcPct val="5000"/>
              </a:spcBef>
              <a:tabLst>
                <a:tab pos="1168400" algn="l"/>
              </a:tabLst>
              <a:defRPr/>
            </a:pPr>
            <a:r>
              <a:rPr lang="it-IT" sz="1500" dirty="0"/>
              <a:t>€2.325.290,00</a:t>
            </a:r>
            <a:endParaRPr lang="en-IN" sz="1500" dirty="0">
              <a:solidFill>
                <a:schemeClr val="tx1"/>
              </a:solidFill>
              <a:cs typeface="Arial" charset="0"/>
            </a:endParaRPr>
          </a:p>
        </p:txBody>
      </p:sp>
      <p:sp>
        <p:nvSpPr>
          <p:cNvPr id="21" name="Isosceles Triangle 20">
            <a:extLst>
              <a:ext uri="{FF2B5EF4-FFF2-40B4-BE49-F238E27FC236}">
                <a16:creationId xmlns:a16="http://schemas.microsoft.com/office/drawing/2014/main" id="{150163D3-1A9E-4FC1-A7A7-492485C2BCA1}"/>
              </a:ext>
            </a:extLst>
          </p:cNvPr>
          <p:cNvSpPr/>
          <p:nvPr/>
        </p:nvSpPr>
        <p:spPr>
          <a:xfrm rot="5400000">
            <a:off x="8313107" y="2476301"/>
            <a:ext cx="1165414" cy="282392"/>
          </a:xfrm>
          <a:prstGeom prst="triangle">
            <a:avLst/>
          </a:prstGeom>
          <a:solidFill>
            <a:schemeClr val="accent4">
              <a:lumMod val="60000"/>
              <a:lumOff val="40000"/>
            </a:schemeClr>
          </a:solidFill>
          <a:ln w="6350">
            <a:noFill/>
            <a:miter lim="800000"/>
            <a:headEnd/>
            <a:tailEnd/>
          </a:ln>
        </p:spPr>
        <p:txBody>
          <a:bodyPr wrap="square" lIns="0" tIns="0" rIns="0" bIns="0" rtlCol="0" anchor="t">
            <a:spAutoFit/>
          </a:bodyPr>
          <a:lstStyle/>
          <a:p>
            <a:pPr marL="228600" indent="-228600" algn="ctr" fontAlgn="base">
              <a:spcAft>
                <a:spcPts val="300"/>
              </a:spcAft>
              <a:buClr>
                <a:schemeClr val="accent2"/>
              </a:buClr>
              <a:buSzPct val="100000"/>
              <a:buFont typeface="EYInterstate" panose="02000503020000020004" pitchFamily="2" charset="0"/>
              <a:buChar char="•"/>
              <a:tabLst>
                <a:tab pos="228600" algn="l"/>
              </a:tabLst>
            </a:pPr>
            <a:endParaRPr lang="it-IT" sz="1000" dirty="0">
              <a:solidFill>
                <a:schemeClr val="bg2"/>
              </a:solidFill>
              <a:latin typeface="EYInterstate Light" panose="02000506000000020004" pitchFamily="2" charset="0"/>
            </a:endParaRPr>
          </a:p>
        </p:txBody>
      </p:sp>
      <p:sp>
        <p:nvSpPr>
          <p:cNvPr id="22" name="Abgerundetes Rechteck 4">
            <a:extLst>
              <a:ext uri="{FF2B5EF4-FFF2-40B4-BE49-F238E27FC236}">
                <a16:creationId xmlns:a16="http://schemas.microsoft.com/office/drawing/2014/main" id="{40D6B88B-5A89-4D97-9A60-7B81E92DB3D4}"/>
              </a:ext>
            </a:extLst>
          </p:cNvPr>
          <p:cNvSpPr/>
          <p:nvPr/>
        </p:nvSpPr>
        <p:spPr bwMode="gray">
          <a:xfrm>
            <a:off x="9075454" y="3437206"/>
            <a:ext cx="1595716" cy="765878"/>
          </a:xfrm>
          <a:prstGeom prst="rect">
            <a:avLst/>
          </a:prstGeom>
          <a:solidFill>
            <a:schemeClr val="accent1">
              <a:lumMod val="60000"/>
              <a:lumOff val="40000"/>
            </a:schemeClr>
          </a:solidFill>
          <a:ln>
            <a:noFill/>
            <a:headEnd/>
            <a:tailEnd/>
          </a:ln>
        </p:spPr>
        <p:style>
          <a:lnRef idx="2">
            <a:schemeClr val="accent1"/>
          </a:lnRef>
          <a:fillRef idx="1">
            <a:schemeClr val="lt1"/>
          </a:fillRef>
          <a:effectRef idx="0">
            <a:schemeClr val="accent1"/>
          </a:effectRef>
          <a:fontRef idx="minor">
            <a:schemeClr val="dk1"/>
          </a:fontRef>
        </p:style>
        <p:txBody>
          <a:bodyPr lIns="108000" tIns="0" rIns="108000" bIns="0" anchor="ctr"/>
          <a:lstStyle/>
          <a:p>
            <a:pPr indent="-190500" algn="ctr" defTabSz="801688" eaLnBrk="0" hangingPunct="0">
              <a:spcBef>
                <a:spcPct val="5000"/>
              </a:spcBef>
              <a:tabLst>
                <a:tab pos="1168400" algn="l"/>
              </a:tabLst>
              <a:defRPr/>
            </a:pPr>
            <a:r>
              <a:rPr lang="it-IT" sz="1500" dirty="0"/>
              <a:t>€34.000.000,00</a:t>
            </a:r>
            <a:endParaRPr lang="en-IN" sz="1500" dirty="0">
              <a:solidFill>
                <a:schemeClr val="tx1"/>
              </a:solidFill>
              <a:cs typeface="Arial" charset="0"/>
            </a:endParaRPr>
          </a:p>
        </p:txBody>
      </p:sp>
      <p:sp>
        <p:nvSpPr>
          <p:cNvPr id="23" name="Isosceles Triangle 22">
            <a:extLst>
              <a:ext uri="{FF2B5EF4-FFF2-40B4-BE49-F238E27FC236}">
                <a16:creationId xmlns:a16="http://schemas.microsoft.com/office/drawing/2014/main" id="{581DCEB3-E37F-4743-B684-951EA82C20C9}"/>
              </a:ext>
            </a:extLst>
          </p:cNvPr>
          <p:cNvSpPr/>
          <p:nvPr/>
        </p:nvSpPr>
        <p:spPr>
          <a:xfrm rot="5400000">
            <a:off x="8425482" y="3748664"/>
            <a:ext cx="897114" cy="282392"/>
          </a:xfrm>
          <a:prstGeom prst="triangle">
            <a:avLst/>
          </a:prstGeom>
          <a:solidFill>
            <a:schemeClr val="accent4">
              <a:lumMod val="60000"/>
              <a:lumOff val="40000"/>
            </a:schemeClr>
          </a:solidFill>
          <a:ln w="6350">
            <a:noFill/>
            <a:miter lim="800000"/>
            <a:headEnd/>
            <a:tailEnd/>
          </a:ln>
        </p:spPr>
        <p:txBody>
          <a:bodyPr wrap="square" lIns="0" tIns="0" rIns="0" bIns="0" rtlCol="0" anchor="t">
            <a:spAutoFit/>
          </a:bodyPr>
          <a:lstStyle/>
          <a:p>
            <a:pPr marL="228600" indent="-228600" algn="ctr" fontAlgn="base">
              <a:spcAft>
                <a:spcPts val="300"/>
              </a:spcAft>
              <a:buClr>
                <a:schemeClr val="accent2"/>
              </a:buClr>
              <a:buSzPct val="100000"/>
              <a:buFont typeface="EYInterstate" panose="02000503020000020004" pitchFamily="2" charset="0"/>
              <a:buChar char="•"/>
              <a:tabLst>
                <a:tab pos="228600" algn="l"/>
              </a:tabLst>
            </a:pPr>
            <a:endParaRPr lang="it-IT" sz="1000" dirty="0">
              <a:solidFill>
                <a:schemeClr val="bg2"/>
              </a:solidFill>
              <a:latin typeface="EYInterstate Light" panose="02000506000000020004" pitchFamily="2" charset="0"/>
            </a:endParaRPr>
          </a:p>
        </p:txBody>
      </p:sp>
      <p:sp>
        <p:nvSpPr>
          <p:cNvPr id="24" name="Abgerundetes Rechteck 4">
            <a:extLst>
              <a:ext uri="{FF2B5EF4-FFF2-40B4-BE49-F238E27FC236}">
                <a16:creationId xmlns:a16="http://schemas.microsoft.com/office/drawing/2014/main" id="{B5AB7F04-9472-4FFC-BCEE-82C7D78E12AF}"/>
              </a:ext>
            </a:extLst>
          </p:cNvPr>
          <p:cNvSpPr/>
          <p:nvPr/>
        </p:nvSpPr>
        <p:spPr bwMode="gray">
          <a:xfrm>
            <a:off x="9075454" y="4398512"/>
            <a:ext cx="1595716" cy="945946"/>
          </a:xfrm>
          <a:prstGeom prst="rect">
            <a:avLst/>
          </a:prstGeom>
          <a:solidFill>
            <a:schemeClr val="accent1">
              <a:lumMod val="60000"/>
              <a:lumOff val="40000"/>
            </a:schemeClr>
          </a:solidFill>
          <a:ln>
            <a:noFill/>
            <a:headEnd/>
            <a:tailEnd/>
          </a:ln>
        </p:spPr>
        <p:style>
          <a:lnRef idx="2">
            <a:schemeClr val="accent1"/>
          </a:lnRef>
          <a:fillRef idx="1">
            <a:schemeClr val="lt1"/>
          </a:fillRef>
          <a:effectRef idx="0">
            <a:schemeClr val="accent1"/>
          </a:effectRef>
          <a:fontRef idx="minor">
            <a:schemeClr val="dk1"/>
          </a:fontRef>
        </p:style>
        <p:txBody>
          <a:bodyPr lIns="108000" tIns="0" rIns="108000" bIns="0" anchor="ctr"/>
          <a:lstStyle/>
          <a:p>
            <a:pPr indent="-190500" algn="ctr" defTabSz="801688" eaLnBrk="0" hangingPunct="0">
              <a:spcBef>
                <a:spcPct val="5000"/>
              </a:spcBef>
              <a:tabLst>
                <a:tab pos="1168400" algn="l"/>
              </a:tabLst>
              <a:defRPr/>
            </a:pPr>
            <a:r>
              <a:rPr lang="it-IT" sz="1500" dirty="0"/>
              <a:t>€439.651,00</a:t>
            </a:r>
            <a:endParaRPr lang="en-IN" sz="1500" dirty="0">
              <a:solidFill>
                <a:schemeClr val="tx1"/>
              </a:solidFill>
              <a:cs typeface="Arial" charset="0"/>
            </a:endParaRPr>
          </a:p>
        </p:txBody>
      </p:sp>
      <p:sp>
        <p:nvSpPr>
          <p:cNvPr id="25" name="Isosceles Triangle 24">
            <a:extLst>
              <a:ext uri="{FF2B5EF4-FFF2-40B4-BE49-F238E27FC236}">
                <a16:creationId xmlns:a16="http://schemas.microsoft.com/office/drawing/2014/main" id="{B84632FE-3732-4259-A982-02B248A871C9}"/>
              </a:ext>
            </a:extLst>
          </p:cNvPr>
          <p:cNvSpPr/>
          <p:nvPr/>
        </p:nvSpPr>
        <p:spPr>
          <a:xfrm rot="5400000">
            <a:off x="8421445" y="4743672"/>
            <a:ext cx="897114" cy="282392"/>
          </a:xfrm>
          <a:prstGeom prst="triangle">
            <a:avLst/>
          </a:prstGeom>
          <a:solidFill>
            <a:schemeClr val="accent4">
              <a:lumMod val="60000"/>
              <a:lumOff val="40000"/>
            </a:schemeClr>
          </a:solidFill>
          <a:ln w="6350">
            <a:noFill/>
            <a:miter lim="800000"/>
            <a:headEnd/>
            <a:tailEnd/>
          </a:ln>
        </p:spPr>
        <p:txBody>
          <a:bodyPr wrap="square" lIns="0" tIns="0" rIns="0" bIns="0" rtlCol="0" anchor="t">
            <a:spAutoFit/>
          </a:bodyPr>
          <a:lstStyle/>
          <a:p>
            <a:pPr marL="228600" indent="-228600" algn="ctr" fontAlgn="base">
              <a:spcAft>
                <a:spcPts val="300"/>
              </a:spcAft>
              <a:buClr>
                <a:schemeClr val="accent2"/>
              </a:buClr>
              <a:buSzPct val="100000"/>
              <a:buFont typeface="EYInterstate" panose="02000503020000020004" pitchFamily="2" charset="0"/>
              <a:buChar char="•"/>
              <a:tabLst>
                <a:tab pos="228600" algn="l"/>
              </a:tabLst>
            </a:pPr>
            <a:endParaRPr lang="it-IT" sz="1000" dirty="0">
              <a:solidFill>
                <a:schemeClr val="bg2"/>
              </a:solidFill>
              <a:latin typeface="EYInterstate Light" panose="02000506000000020004" pitchFamily="2" charset="0"/>
            </a:endParaRPr>
          </a:p>
        </p:txBody>
      </p:sp>
    </p:spTree>
    <p:extLst>
      <p:ext uri="{BB962C8B-B14F-4D97-AF65-F5344CB8AC3E}">
        <p14:creationId xmlns:p14="http://schemas.microsoft.com/office/powerpoint/2010/main" val="1702632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id="{1D52A4B8-F8ED-4242-A1CE-D32759B2AB7B}"/>
              </a:ext>
            </a:extLst>
          </p:cNvPr>
          <p:cNvSpPr txBox="1">
            <a:spLocks/>
          </p:cNvSpPr>
          <p:nvPr/>
        </p:nvSpPr>
        <p:spPr>
          <a:xfrm>
            <a:off x="381000" y="365125"/>
            <a:ext cx="10088880" cy="1347765"/>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a:lstStyle>
          <a:p>
            <a:pPr lvl="0"/>
            <a:r>
              <a:rPr lang="it-IT" dirty="0">
                <a:solidFill>
                  <a:srgbClr val="044598">
                    <a:lumMod val="75000"/>
                  </a:srgbClr>
                </a:solidFill>
                <a:latin typeface="Calibri"/>
              </a:rPr>
              <a:t>Stato di attuazione</a:t>
            </a:r>
            <a:br>
              <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rPr>
            </a:br>
            <a:br>
              <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rPr>
            </a:br>
            <a:endParaRPr kumimoji="0" lang="it-IT" sz="4400" b="1" i="0" u="none" strike="noStrike" kern="1200" cap="none" spc="0" normalizeH="0" baseline="0" noProof="0" dirty="0">
              <a:ln>
                <a:noFill/>
              </a:ln>
              <a:solidFill>
                <a:srgbClr val="044598">
                  <a:lumMod val="75000"/>
                </a:srgbClr>
              </a:solidFill>
              <a:effectLst/>
              <a:uLnTx/>
              <a:uFillTx/>
              <a:latin typeface="Calibri"/>
              <a:ea typeface="+mj-ea"/>
              <a:cs typeface="+mj-cs"/>
            </a:endParaRPr>
          </a:p>
        </p:txBody>
      </p:sp>
      <p:sp>
        <p:nvSpPr>
          <p:cNvPr id="4" name="Rectangle 3">
            <a:extLst>
              <a:ext uri="{FF2B5EF4-FFF2-40B4-BE49-F238E27FC236}">
                <a16:creationId xmlns:a16="http://schemas.microsoft.com/office/drawing/2014/main" id="{91DB8567-6686-4BAC-8B88-29F22F61EFCF}"/>
              </a:ext>
            </a:extLst>
          </p:cNvPr>
          <p:cNvSpPr/>
          <p:nvPr/>
        </p:nvSpPr>
        <p:spPr>
          <a:xfrm>
            <a:off x="617329" y="1399510"/>
            <a:ext cx="10935116" cy="2939266"/>
          </a:xfrm>
          <a:prstGeom prst="rect">
            <a:avLst/>
          </a:prstGeom>
        </p:spPr>
        <p:txBody>
          <a:bodyPr wrap="square">
            <a:spAutoFit/>
          </a:bodyPr>
          <a:lstStyle/>
          <a:p>
            <a:pPr marL="800100" lvl="1" indent="-342900" algn="just">
              <a:spcBef>
                <a:spcPts val="1200"/>
              </a:spcBef>
              <a:spcAft>
                <a:spcPts val="600"/>
              </a:spcAft>
              <a:buFont typeface="Symbol" panose="05050102010706020507" pitchFamily="18" charset="2"/>
              <a:buChar char=""/>
            </a:pPr>
            <a:r>
              <a:rPr lang="it-IT" sz="2000" dirty="0">
                <a:solidFill>
                  <a:schemeClr val="accent1">
                    <a:lumMod val="50000"/>
                  </a:schemeClr>
                </a:solidFill>
              </a:rPr>
              <a:t>I </a:t>
            </a:r>
            <a:r>
              <a:rPr lang="it-IT" sz="2000" b="1" dirty="0">
                <a:solidFill>
                  <a:schemeClr val="accent1">
                    <a:lumMod val="50000"/>
                  </a:schemeClr>
                </a:solidFill>
              </a:rPr>
              <a:t>progetti delle 3 Regioni pilota </a:t>
            </a:r>
            <a:r>
              <a:rPr lang="it-IT" sz="2000" dirty="0">
                <a:solidFill>
                  <a:schemeClr val="accent1">
                    <a:lumMod val="50000"/>
                  </a:schemeClr>
                </a:solidFill>
              </a:rPr>
              <a:t>sono stati </a:t>
            </a:r>
            <a:r>
              <a:rPr lang="it-IT" sz="2000" b="1" dirty="0">
                <a:solidFill>
                  <a:schemeClr val="accent1">
                    <a:lumMod val="50000"/>
                  </a:schemeClr>
                </a:solidFill>
              </a:rPr>
              <a:t>approvati</a:t>
            </a:r>
            <a:r>
              <a:rPr lang="it-IT" sz="2000" dirty="0">
                <a:solidFill>
                  <a:schemeClr val="accent1">
                    <a:lumMod val="50000"/>
                  </a:schemeClr>
                </a:solidFill>
              </a:rPr>
              <a:t> tra gennaio e febbraio 2019 e sono </a:t>
            </a:r>
            <a:r>
              <a:rPr lang="it-IT" sz="2000" b="1" dirty="0">
                <a:solidFill>
                  <a:schemeClr val="accent1">
                    <a:lumMod val="50000"/>
                  </a:schemeClr>
                </a:solidFill>
              </a:rPr>
              <a:t>in corso di realizzazione </a:t>
            </a:r>
          </a:p>
          <a:p>
            <a:pPr marL="800100" lvl="1" indent="-342900" algn="just">
              <a:spcBef>
                <a:spcPts val="1200"/>
              </a:spcBef>
              <a:spcAft>
                <a:spcPts val="600"/>
              </a:spcAft>
              <a:buFont typeface="Symbol" panose="05050102010706020507" pitchFamily="18" charset="2"/>
              <a:buChar char=""/>
            </a:pPr>
            <a:r>
              <a:rPr lang="it-IT" sz="2000" dirty="0">
                <a:solidFill>
                  <a:schemeClr val="accent1">
                    <a:lumMod val="50000"/>
                  </a:schemeClr>
                </a:solidFill>
              </a:rPr>
              <a:t>Hanno </a:t>
            </a:r>
            <a:r>
              <a:rPr lang="it-IT" sz="2000" b="1" dirty="0">
                <a:solidFill>
                  <a:schemeClr val="accent1">
                    <a:lumMod val="50000"/>
                  </a:schemeClr>
                </a:solidFill>
              </a:rPr>
              <a:t>aderito all’iniziativa </a:t>
            </a:r>
            <a:r>
              <a:rPr lang="it-IT" sz="2000" dirty="0">
                <a:solidFill>
                  <a:schemeClr val="accent1">
                    <a:lumMod val="50000"/>
                  </a:schemeClr>
                </a:solidFill>
              </a:rPr>
              <a:t>promossa dal Ministero </a:t>
            </a:r>
            <a:r>
              <a:rPr lang="it-IT" sz="2000" b="1" dirty="0">
                <a:solidFill>
                  <a:schemeClr val="accent1">
                    <a:lumMod val="50000"/>
                  </a:schemeClr>
                </a:solidFill>
              </a:rPr>
              <a:t>tutte le altre 17 Regioni</a:t>
            </a:r>
          </a:p>
          <a:p>
            <a:pPr marL="800100" lvl="1" indent="-342900" algn="just">
              <a:spcBef>
                <a:spcPts val="1200"/>
              </a:spcBef>
              <a:spcAft>
                <a:spcPts val="600"/>
              </a:spcAft>
              <a:buFont typeface="Symbol" panose="05050102010706020507" pitchFamily="18" charset="2"/>
              <a:buChar char=""/>
            </a:pPr>
            <a:r>
              <a:rPr lang="it-IT" sz="2000" dirty="0">
                <a:solidFill>
                  <a:schemeClr val="accent1">
                    <a:lumMod val="50000"/>
                  </a:schemeClr>
                </a:solidFill>
              </a:rPr>
              <a:t>Ad oggi sono stati ammessi a finanziamento i progetti delle seguenti Regioni</a:t>
            </a:r>
            <a:r>
              <a:rPr lang="it-IT" sz="2000" b="1" dirty="0">
                <a:solidFill>
                  <a:schemeClr val="accent1">
                    <a:lumMod val="50000"/>
                  </a:schemeClr>
                </a:solidFill>
              </a:rPr>
              <a:t>: Emilia Romagna, Abruzzo, Lazio, Puglia, Sardegna, Lombardia, Veneto, Molise, Umbria, Calabria, Campania, Marche.</a:t>
            </a:r>
          </a:p>
          <a:p>
            <a:pPr marL="800100" lvl="1" indent="-342900" algn="just">
              <a:spcBef>
                <a:spcPts val="1200"/>
              </a:spcBef>
              <a:spcAft>
                <a:spcPts val="600"/>
              </a:spcAft>
              <a:buFont typeface="Symbol" panose="05050102010706020507" pitchFamily="18" charset="2"/>
              <a:buChar char=""/>
            </a:pPr>
            <a:r>
              <a:rPr lang="it-IT" sz="2000" b="1" dirty="0">
                <a:solidFill>
                  <a:schemeClr val="accent1">
                    <a:lumMod val="50000"/>
                  </a:schemeClr>
                </a:solidFill>
              </a:rPr>
              <a:t>In corso la redazione e istruttoria </a:t>
            </a:r>
            <a:r>
              <a:rPr lang="it-IT" sz="2000" dirty="0">
                <a:solidFill>
                  <a:schemeClr val="accent1">
                    <a:lumMod val="50000"/>
                  </a:schemeClr>
                </a:solidFill>
              </a:rPr>
              <a:t>di proposte progettuali di altre </a:t>
            </a:r>
            <a:r>
              <a:rPr lang="it-IT" sz="2000" b="1" dirty="0">
                <a:solidFill>
                  <a:schemeClr val="accent1">
                    <a:lumMod val="50000"/>
                  </a:schemeClr>
                </a:solidFill>
              </a:rPr>
              <a:t>Regioni aderenti </a:t>
            </a:r>
          </a:p>
        </p:txBody>
      </p:sp>
    </p:spTree>
    <p:extLst>
      <p:ext uri="{BB962C8B-B14F-4D97-AF65-F5344CB8AC3E}">
        <p14:creationId xmlns:p14="http://schemas.microsoft.com/office/powerpoint/2010/main" val="1877533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id="{1D52A4B8-F8ED-4242-A1CE-D32759B2AB7B}"/>
              </a:ext>
            </a:extLst>
          </p:cNvPr>
          <p:cNvSpPr txBox="1">
            <a:spLocks/>
          </p:cNvSpPr>
          <p:nvPr/>
        </p:nvSpPr>
        <p:spPr>
          <a:xfrm>
            <a:off x="242456" y="94938"/>
            <a:ext cx="10088880" cy="102999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a:lstStyle>
          <a:p>
            <a:pPr lvl="0"/>
            <a:r>
              <a:rPr lang="it-IT" sz="3600" dirty="0">
                <a:solidFill>
                  <a:srgbClr val="044598">
                    <a:lumMod val="75000"/>
                  </a:srgbClr>
                </a:solidFill>
                <a:latin typeface="Calibri"/>
              </a:rPr>
              <a:t>Cosa fanno gli Uffici di prossimità (1 di 2)</a:t>
            </a:r>
          </a:p>
        </p:txBody>
      </p:sp>
      <p:sp>
        <p:nvSpPr>
          <p:cNvPr id="5" name="Rectangle 4">
            <a:extLst>
              <a:ext uri="{FF2B5EF4-FFF2-40B4-BE49-F238E27FC236}">
                <a16:creationId xmlns:a16="http://schemas.microsoft.com/office/drawing/2014/main" id="{A3BBA72C-1131-4E28-B7C1-9D556D58B7B7}"/>
              </a:ext>
            </a:extLst>
          </p:cNvPr>
          <p:cNvSpPr/>
          <p:nvPr/>
        </p:nvSpPr>
        <p:spPr>
          <a:xfrm>
            <a:off x="432883" y="1161430"/>
            <a:ext cx="11186462" cy="5031121"/>
          </a:xfrm>
          <a:prstGeom prst="rect">
            <a:avLst/>
          </a:prstGeom>
        </p:spPr>
        <p:txBody>
          <a:bodyPr wrap="square">
            <a:spAutoFit/>
          </a:bodyPr>
          <a:lstStyle/>
          <a:p>
            <a:pPr algn="just">
              <a:spcBef>
                <a:spcPts val="1800"/>
              </a:spcBef>
            </a:pPr>
            <a:r>
              <a:rPr lang="it-IT" sz="2300" dirty="0">
                <a:solidFill>
                  <a:schemeClr val="accent1">
                    <a:lumMod val="50000"/>
                  </a:schemeClr>
                </a:solidFill>
              </a:rPr>
              <a:t>L’Ufficio di Prossimità avvicina e facilita l’accesso ai servizi giudiziari offrendo alla comunità, e in particolare alle cosiddette fasce deboli, servizi di orientamento e di supporto operativo per il disbrigo a distanza di attività legate a procedimenti giudiziari, riducendo così la necessità di raggiungere la sede del Tribunale.</a:t>
            </a:r>
          </a:p>
          <a:p>
            <a:pPr algn="just">
              <a:spcBef>
                <a:spcPts val="1800"/>
              </a:spcBef>
            </a:pPr>
            <a:r>
              <a:rPr lang="it-IT" sz="2300" dirty="0">
                <a:solidFill>
                  <a:schemeClr val="accent1">
                    <a:lumMod val="50000"/>
                  </a:schemeClr>
                </a:solidFill>
              </a:rPr>
              <a:t>I servizi base offerti dall’Ufficio di Prossimità sono:</a:t>
            </a:r>
          </a:p>
          <a:p>
            <a:pPr marL="342900" indent="-342900" algn="just">
              <a:spcBef>
                <a:spcPts val="1800"/>
              </a:spcBef>
              <a:buFont typeface="Arial" panose="020B0604020202020204" pitchFamily="34" charset="0"/>
              <a:buChar char="•"/>
            </a:pPr>
            <a:r>
              <a:rPr lang="it-IT" sz="2300" b="1" dirty="0">
                <a:solidFill>
                  <a:schemeClr val="accent1">
                    <a:lumMod val="50000"/>
                  </a:schemeClr>
                </a:solidFill>
              </a:rPr>
              <a:t>Orientare e informare </a:t>
            </a:r>
            <a:r>
              <a:rPr lang="it-IT" sz="2300" dirty="0">
                <a:solidFill>
                  <a:schemeClr val="accent1">
                    <a:lumMod val="50000"/>
                  </a:schemeClr>
                </a:solidFill>
              </a:rPr>
              <a:t>gli utenti sugli istituti di protezione giuridica anche attraverso la distribuzione di materiale informativo;</a:t>
            </a:r>
          </a:p>
          <a:p>
            <a:pPr marL="342900" indent="-342900" algn="just">
              <a:spcBef>
                <a:spcPts val="1800"/>
              </a:spcBef>
              <a:buFont typeface="Arial" panose="020B0604020202020204" pitchFamily="34" charset="0"/>
              <a:buChar char="•"/>
            </a:pPr>
            <a:r>
              <a:rPr lang="it-IT" sz="2300" b="1" dirty="0">
                <a:solidFill>
                  <a:schemeClr val="accent1">
                    <a:lumMod val="50000"/>
                  </a:schemeClr>
                </a:solidFill>
              </a:rPr>
              <a:t>Distribuire la modulistica </a:t>
            </a:r>
            <a:r>
              <a:rPr lang="it-IT" sz="2300" dirty="0">
                <a:solidFill>
                  <a:schemeClr val="accent1">
                    <a:lumMod val="50000"/>
                  </a:schemeClr>
                </a:solidFill>
              </a:rPr>
              <a:t>adottata dagli uffici giudiziari di riferimento;</a:t>
            </a:r>
          </a:p>
          <a:p>
            <a:pPr marL="342900" indent="-342900" algn="just">
              <a:spcBef>
                <a:spcPts val="1800"/>
              </a:spcBef>
              <a:buFont typeface="Arial" panose="020B0604020202020204" pitchFamily="34" charset="0"/>
              <a:buChar char="•"/>
            </a:pPr>
            <a:r>
              <a:rPr lang="it-IT" sz="2300" b="1" dirty="0">
                <a:solidFill>
                  <a:schemeClr val="accent1">
                    <a:lumMod val="50000"/>
                  </a:schemeClr>
                </a:solidFill>
              </a:rPr>
              <a:t>Supporto alla compilazione della modulistica </a:t>
            </a:r>
            <a:r>
              <a:rPr lang="it-IT" sz="2300" dirty="0">
                <a:solidFill>
                  <a:schemeClr val="accent1">
                    <a:lumMod val="50000"/>
                  </a:schemeClr>
                </a:solidFill>
              </a:rPr>
              <a:t>del Tribunale e alla redazione degli atti, con raccolta e verifica degli allegati richiesti; </a:t>
            </a:r>
          </a:p>
          <a:p>
            <a:pPr marL="342900" lvl="0" indent="-342900" algn="just">
              <a:lnSpc>
                <a:spcPct val="150000"/>
              </a:lnSpc>
              <a:spcAft>
                <a:spcPts val="0"/>
              </a:spcAft>
              <a:buFont typeface="Arial" panose="020B0604020202020204" pitchFamily="34" charset="0"/>
              <a:buChar char="•"/>
            </a:pPr>
            <a:endParaRPr lang="it-IT" sz="23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1420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id="{1D52A4B8-F8ED-4242-A1CE-D32759B2AB7B}"/>
              </a:ext>
            </a:extLst>
          </p:cNvPr>
          <p:cNvSpPr txBox="1">
            <a:spLocks/>
          </p:cNvSpPr>
          <p:nvPr/>
        </p:nvSpPr>
        <p:spPr>
          <a:xfrm>
            <a:off x="242456" y="94938"/>
            <a:ext cx="10088880" cy="102999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a:lstStyle>
          <a:p>
            <a:pPr lvl="0"/>
            <a:r>
              <a:rPr lang="it-IT" sz="3600" dirty="0">
                <a:solidFill>
                  <a:srgbClr val="044598">
                    <a:lumMod val="75000"/>
                  </a:srgbClr>
                </a:solidFill>
                <a:latin typeface="Calibri"/>
              </a:rPr>
              <a:t>Cosa fanno gli Uffici di prossimità (2 di 2)</a:t>
            </a:r>
          </a:p>
        </p:txBody>
      </p:sp>
      <p:sp>
        <p:nvSpPr>
          <p:cNvPr id="6" name="TextBox 5">
            <a:extLst>
              <a:ext uri="{FF2B5EF4-FFF2-40B4-BE49-F238E27FC236}">
                <a16:creationId xmlns:a16="http://schemas.microsoft.com/office/drawing/2014/main" id="{2B960901-ED87-41EC-B991-DF93F8409493}"/>
              </a:ext>
            </a:extLst>
          </p:cNvPr>
          <p:cNvSpPr txBox="1"/>
          <p:nvPr/>
        </p:nvSpPr>
        <p:spPr>
          <a:xfrm>
            <a:off x="550415" y="1117585"/>
            <a:ext cx="10599937" cy="4662815"/>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it-IT" sz="2300" b="1"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Gestire l’attività dell’Ufficio </a:t>
            </a:r>
            <a:r>
              <a:rPr kumimoji="0" lang="it-IT" sz="2300"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attraverso l’agenda elettronica per gli appuntamenti, tracciare l’attività svolta per fornire indicatori di attività e statistiche</a:t>
            </a:r>
            <a:r>
              <a:rPr kumimoji="0" lang="it-IT" sz="2300" b="1"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 </a:t>
            </a:r>
          </a:p>
          <a:p>
            <a:pPr marL="342900" marR="0" lvl="0" indent="-342900" algn="just"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lang="it-IT" sz="2300" b="1" dirty="0">
                <a:solidFill>
                  <a:srgbClr val="5B9BD5">
                    <a:lumMod val="50000"/>
                  </a:srgbClr>
                </a:solidFill>
                <a:latin typeface="Calibri" panose="020F0502020204030204"/>
              </a:rPr>
              <a:t>P</a:t>
            </a:r>
            <a:r>
              <a:rPr kumimoji="0" lang="it-IT" sz="2300" b="1" i="0" u="none" strike="noStrike" kern="1200" cap="none" spc="0" normalizeH="0" baseline="0" noProof="0" dirty="0" err="1">
                <a:ln>
                  <a:noFill/>
                </a:ln>
                <a:solidFill>
                  <a:srgbClr val="5B9BD5">
                    <a:lumMod val="50000"/>
                  </a:srgbClr>
                </a:solidFill>
                <a:effectLst/>
                <a:uLnTx/>
                <a:uFillTx/>
                <a:latin typeface="Calibri" panose="020F0502020204030204"/>
                <a:ea typeface="+mn-ea"/>
                <a:cs typeface="+mn-cs"/>
              </a:rPr>
              <a:t>redisposizione</a:t>
            </a:r>
            <a:r>
              <a:rPr kumimoji="0" lang="it-IT" sz="2300" b="1"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 e deposito telematico degli atti </a:t>
            </a:r>
            <a:r>
              <a:rPr kumimoji="0" lang="it-IT" sz="2300"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per conto dell’utente;</a:t>
            </a:r>
          </a:p>
          <a:p>
            <a:pPr marL="342900" marR="0" lvl="0" indent="-342900" algn="just"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it-IT" sz="2300" b="1"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Informazioni sullo stato della procedura </a:t>
            </a:r>
            <a:r>
              <a:rPr kumimoji="0" lang="it-IT" sz="2300"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in cui è coinvolto l’utente;</a:t>
            </a:r>
          </a:p>
          <a:p>
            <a:pPr marL="342900" marR="0" lvl="0" indent="-342900" algn="just"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lang="it-IT" sz="2300" b="1" dirty="0">
                <a:solidFill>
                  <a:srgbClr val="5B9BD5">
                    <a:lumMod val="50000"/>
                  </a:srgbClr>
                </a:solidFill>
                <a:latin typeface="Calibri" panose="020F0502020204030204"/>
              </a:rPr>
              <a:t>R</a:t>
            </a:r>
            <a:r>
              <a:rPr kumimoji="0" lang="it-IT" sz="2300" b="1" i="0" u="none" strike="noStrike" kern="1200" cap="none" spc="0" normalizeH="0" baseline="0" noProof="0" dirty="0" err="1">
                <a:ln>
                  <a:noFill/>
                </a:ln>
                <a:solidFill>
                  <a:srgbClr val="5B9BD5">
                    <a:lumMod val="50000"/>
                  </a:srgbClr>
                </a:solidFill>
                <a:effectLst/>
                <a:uLnTx/>
                <a:uFillTx/>
                <a:latin typeface="Calibri" panose="020F0502020204030204"/>
                <a:ea typeface="+mn-ea"/>
                <a:cs typeface="+mn-cs"/>
              </a:rPr>
              <a:t>ilascio</a:t>
            </a:r>
            <a:r>
              <a:rPr kumimoji="0" lang="it-IT" sz="2300" b="1"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 di copia semplice degli atti </a:t>
            </a:r>
            <a:r>
              <a:rPr kumimoji="0" lang="it-IT" sz="2300"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contenuti nel fascicolo elettronico di riferimento dell’utente;</a:t>
            </a:r>
          </a:p>
          <a:p>
            <a:pPr marL="342900" marR="0" lvl="0" indent="-342900" algn="just"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it-IT" sz="2300" b="1"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Fornire consulenza </a:t>
            </a:r>
            <a:r>
              <a:rPr kumimoji="0" lang="it-IT" sz="2300" b="0"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sugli istituti di protezione giuridica;</a:t>
            </a:r>
          </a:p>
          <a:p>
            <a:pPr marL="342900" marR="0" lvl="0" indent="-342900" algn="just"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it-IT" sz="2300" b="1"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Supporto</a:t>
            </a:r>
            <a:r>
              <a:rPr kumimoji="0" lang="it-IT" sz="2300" b="0"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 agli </a:t>
            </a:r>
            <a:r>
              <a:rPr kumimoji="0" lang="it-IT" sz="2300" b="1"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ausiliari del giudice, agli amministratori di sostegno</a:t>
            </a:r>
            <a:r>
              <a:rPr kumimoji="0" lang="it-IT" sz="2300" b="0" i="0" u="none" strike="noStrike" kern="1200" cap="none" spc="0" normalizeH="0" baseline="0" noProof="0" dirty="0">
                <a:ln>
                  <a:noFill/>
                </a:ln>
                <a:solidFill>
                  <a:srgbClr val="5B9BD5">
                    <a:lumMod val="50000"/>
                  </a:srgbClr>
                </a:solidFill>
                <a:effectLst/>
                <a:uLnTx/>
                <a:uFillTx/>
                <a:latin typeface="Calibri" panose="020F0502020204030204"/>
                <a:ea typeface="+mn-ea"/>
                <a:cs typeface="+mn-cs"/>
              </a:rPr>
              <a:t>, ecc.</a:t>
            </a:r>
            <a:endParaRPr lang="it-IT" sz="2300" dirty="0">
              <a:solidFill>
                <a:srgbClr val="5B9BD5">
                  <a:lumMod val="50000"/>
                </a:srgbClr>
              </a:solidFill>
              <a:latin typeface="Calibri" panose="020F0502020204030204"/>
            </a:endParaRPr>
          </a:p>
          <a:p>
            <a:pPr marR="0" lvl="0" algn="just" defTabSz="914400" rtl="0" eaLnBrk="1" fontAlgn="auto" latinLnBrk="0" hangingPunct="1">
              <a:lnSpc>
                <a:spcPct val="100000"/>
              </a:lnSpc>
              <a:spcBef>
                <a:spcPts val="1800"/>
              </a:spcBef>
              <a:spcAft>
                <a:spcPts val="0"/>
              </a:spcAft>
              <a:buClrTx/>
              <a:buSzTx/>
              <a:tabLst/>
              <a:defRPr/>
            </a:pPr>
            <a:r>
              <a:rPr kumimoji="0" lang="it-IT" sz="2300" b="1" i="0" u="sng" strike="noStrike" kern="1200" cap="none" spc="0" normalizeH="0" baseline="0" noProof="0" dirty="0">
                <a:ln>
                  <a:noFill/>
                </a:ln>
                <a:solidFill>
                  <a:srgbClr val="5B9BD5">
                    <a:lumMod val="50000"/>
                  </a:srgbClr>
                </a:solidFill>
                <a:effectLst/>
                <a:uLnTx/>
                <a:uFillTx/>
                <a:latin typeface="Calibri" panose="020F0502020204030204"/>
                <a:ea typeface="+mn-ea"/>
                <a:cs typeface="+mn-cs"/>
              </a:rPr>
              <a:t>L’Ufficio di Prossimità non offre servizi di consulenza legale</a:t>
            </a:r>
          </a:p>
        </p:txBody>
      </p:sp>
    </p:spTree>
    <p:extLst>
      <p:ext uri="{BB962C8B-B14F-4D97-AF65-F5344CB8AC3E}">
        <p14:creationId xmlns:p14="http://schemas.microsoft.com/office/powerpoint/2010/main" val="4089323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id="{1D52A4B8-F8ED-4242-A1CE-D32759B2AB7B}"/>
              </a:ext>
            </a:extLst>
          </p:cNvPr>
          <p:cNvSpPr txBox="1">
            <a:spLocks/>
          </p:cNvSpPr>
          <p:nvPr/>
        </p:nvSpPr>
        <p:spPr>
          <a:xfrm>
            <a:off x="242456" y="94938"/>
            <a:ext cx="10088880" cy="102999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a:lstStyle>
          <a:p>
            <a:pPr lvl="0"/>
            <a:r>
              <a:rPr lang="it-IT" sz="3600" dirty="0">
                <a:solidFill>
                  <a:srgbClr val="044598">
                    <a:lumMod val="75000"/>
                  </a:srgbClr>
                </a:solidFill>
                <a:latin typeface="Calibri"/>
              </a:rPr>
              <a:t>Ulteriori servizi attivabili (1 di 2)</a:t>
            </a:r>
          </a:p>
        </p:txBody>
      </p:sp>
      <p:sp>
        <p:nvSpPr>
          <p:cNvPr id="6" name="TextBox 5">
            <a:extLst>
              <a:ext uri="{FF2B5EF4-FFF2-40B4-BE49-F238E27FC236}">
                <a16:creationId xmlns:a16="http://schemas.microsoft.com/office/drawing/2014/main" id="{2B960901-ED87-41EC-B991-DF93F8409493}"/>
              </a:ext>
            </a:extLst>
          </p:cNvPr>
          <p:cNvSpPr txBox="1"/>
          <p:nvPr/>
        </p:nvSpPr>
        <p:spPr>
          <a:xfrm>
            <a:off x="550415" y="1197487"/>
            <a:ext cx="10599937" cy="5139869"/>
          </a:xfrm>
          <a:prstGeom prst="rect">
            <a:avLst/>
          </a:prstGeom>
          <a:noFill/>
        </p:spPr>
        <p:txBody>
          <a:bodyPr wrap="square">
            <a:spAutoFit/>
          </a:bodyPr>
          <a:lstStyle/>
          <a:p>
            <a:pPr marR="0" lvl="0" algn="just" defTabSz="914400" rtl="0" eaLnBrk="1" fontAlgn="auto" latinLnBrk="0" hangingPunct="1">
              <a:lnSpc>
                <a:spcPct val="100000"/>
              </a:lnSpc>
              <a:spcBef>
                <a:spcPts val="1800"/>
              </a:spcBef>
              <a:spcAft>
                <a:spcPts val="0"/>
              </a:spcAft>
              <a:buClrTx/>
              <a:buSzTx/>
              <a:tabLst/>
              <a:defRPr/>
            </a:pPr>
            <a:r>
              <a:rPr lang="it-IT" sz="2300" dirty="0">
                <a:solidFill>
                  <a:srgbClr val="5B9BD5">
                    <a:lumMod val="50000"/>
                  </a:srgbClr>
                </a:solidFill>
                <a:latin typeface="Calibri" panose="020F0502020204030204"/>
              </a:rPr>
              <a:t>L’osservazione sul campo e il confronto con il personale sperimentatore nell’ambito del progetto “Uffici di Prossimità” hanno fatto emergere la possibilità di erogare ulteriori servizi presso gli Uffici di Prossimità. Tra gli altri, si possono elencare i seguenti servizi:</a:t>
            </a:r>
          </a:p>
          <a:p>
            <a:pPr marL="342900" marR="0" lvl="0" indent="-342900" algn="just"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lang="it-IT" sz="2300" b="1" dirty="0">
                <a:solidFill>
                  <a:srgbClr val="5B9BD5">
                    <a:lumMod val="50000"/>
                  </a:srgbClr>
                </a:solidFill>
                <a:latin typeface="Calibri" panose="020F0502020204030204"/>
              </a:rPr>
              <a:t>fissazione di appuntamenti </a:t>
            </a:r>
            <a:r>
              <a:rPr lang="it-IT" sz="2300" dirty="0">
                <a:solidFill>
                  <a:srgbClr val="5B9BD5">
                    <a:lumMod val="50000"/>
                  </a:srgbClr>
                </a:solidFill>
                <a:latin typeface="Calibri" panose="020F0502020204030204"/>
              </a:rPr>
              <a:t>presso le cancellerie del Tribunale e col Giudice tutelare, definendone i parametri nel regolamento operativo dell’Ufficio;</a:t>
            </a:r>
          </a:p>
          <a:p>
            <a:pPr marL="342900" marR="0" lvl="0" indent="-342900" algn="just"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lang="it-IT" sz="2300" b="1" dirty="0">
                <a:solidFill>
                  <a:srgbClr val="5B9BD5">
                    <a:lumMod val="50000"/>
                  </a:srgbClr>
                </a:solidFill>
                <a:latin typeface="Calibri" panose="020F0502020204030204"/>
              </a:rPr>
              <a:t>rilascio copie conformi degli atti giudiziari</a:t>
            </a:r>
            <a:r>
              <a:rPr lang="it-IT" sz="2300" dirty="0">
                <a:solidFill>
                  <a:srgbClr val="5B9BD5">
                    <a:lumMod val="50000"/>
                  </a:srgbClr>
                </a:solidFill>
                <a:latin typeface="Calibri" panose="020F0502020204030204"/>
              </a:rPr>
              <a:t>, prevedendo soluzioni organizzative volte a tutela dei beneficiari e alla semplificazione dell’iter;</a:t>
            </a:r>
          </a:p>
          <a:p>
            <a:pPr marL="342900" marR="0" lvl="0" indent="-342900" algn="just"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lang="it-IT" sz="2300" b="1" dirty="0">
                <a:solidFill>
                  <a:srgbClr val="5B9BD5">
                    <a:lumMod val="50000"/>
                  </a:srgbClr>
                </a:solidFill>
                <a:latin typeface="Calibri" panose="020F0502020204030204"/>
              </a:rPr>
              <a:t>accessi in cancelleria ai fini del servizio copie conformi e notifiche</a:t>
            </a:r>
            <a:r>
              <a:rPr lang="it-IT" sz="2300" dirty="0">
                <a:solidFill>
                  <a:srgbClr val="5B9BD5">
                    <a:lumMod val="50000"/>
                  </a:srgbClr>
                </a:solidFill>
                <a:latin typeface="Calibri" panose="020F0502020204030204"/>
              </a:rPr>
              <a:t>, evitando così che l’utente debba recarsi in Tribunale;</a:t>
            </a:r>
          </a:p>
          <a:p>
            <a:pPr marL="342900" marR="0" lvl="0" indent="-342900" algn="just"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endParaRPr lang="it-IT" sz="2300" dirty="0">
              <a:solidFill>
                <a:srgbClr val="5B9BD5">
                  <a:lumMod val="50000"/>
                </a:srgbClr>
              </a:solidFill>
              <a:latin typeface="Calibri" panose="020F0502020204030204"/>
            </a:endParaRPr>
          </a:p>
          <a:p>
            <a:pPr marL="342900" marR="0" lvl="0" indent="-342900" algn="just"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endParaRPr lang="it-IT" sz="2300" b="1" dirty="0">
              <a:solidFill>
                <a:srgbClr val="5B9BD5">
                  <a:lumMod val="50000"/>
                </a:srgbClr>
              </a:solidFill>
              <a:latin typeface="Calibri" panose="020F0502020204030204"/>
            </a:endParaRPr>
          </a:p>
        </p:txBody>
      </p:sp>
    </p:spTree>
    <p:extLst>
      <p:ext uri="{BB962C8B-B14F-4D97-AF65-F5344CB8AC3E}">
        <p14:creationId xmlns:p14="http://schemas.microsoft.com/office/powerpoint/2010/main" val="741705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id="{1D52A4B8-F8ED-4242-A1CE-D32759B2AB7B}"/>
              </a:ext>
            </a:extLst>
          </p:cNvPr>
          <p:cNvSpPr txBox="1">
            <a:spLocks/>
          </p:cNvSpPr>
          <p:nvPr/>
        </p:nvSpPr>
        <p:spPr>
          <a:xfrm>
            <a:off x="242456" y="94938"/>
            <a:ext cx="10088880" cy="102999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a:lstStyle>
          <a:p>
            <a:pPr lvl="0"/>
            <a:r>
              <a:rPr lang="it-IT" sz="3600" dirty="0">
                <a:solidFill>
                  <a:srgbClr val="044598">
                    <a:lumMod val="75000"/>
                  </a:srgbClr>
                </a:solidFill>
                <a:latin typeface="Calibri"/>
              </a:rPr>
              <a:t>Ulteriori servizi attivabili (2 di 2)</a:t>
            </a:r>
          </a:p>
        </p:txBody>
      </p:sp>
      <p:sp>
        <p:nvSpPr>
          <p:cNvPr id="6" name="TextBox 5">
            <a:extLst>
              <a:ext uri="{FF2B5EF4-FFF2-40B4-BE49-F238E27FC236}">
                <a16:creationId xmlns:a16="http://schemas.microsoft.com/office/drawing/2014/main" id="{2B960901-ED87-41EC-B991-DF93F8409493}"/>
              </a:ext>
            </a:extLst>
          </p:cNvPr>
          <p:cNvSpPr txBox="1"/>
          <p:nvPr/>
        </p:nvSpPr>
        <p:spPr>
          <a:xfrm>
            <a:off x="550415" y="1286263"/>
            <a:ext cx="10599937" cy="2554545"/>
          </a:xfrm>
          <a:prstGeom prst="rect">
            <a:avLst/>
          </a:prstGeom>
          <a:noFill/>
        </p:spPr>
        <p:txBody>
          <a:bodyPr wrap="square">
            <a:spAutoFit/>
          </a:bodyPr>
          <a:lstStyle/>
          <a:p>
            <a:pPr marL="342900" indent="-342900" algn="just">
              <a:spcBef>
                <a:spcPts val="1800"/>
              </a:spcBef>
              <a:buFont typeface="Arial" panose="020B0604020202020204" pitchFamily="34" charset="0"/>
              <a:buChar char="•"/>
              <a:defRPr/>
            </a:pPr>
            <a:r>
              <a:rPr lang="it-IT" sz="2300" b="1" dirty="0">
                <a:solidFill>
                  <a:srgbClr val="5B9BD5">
                    <a:lumMod val="50000"/>
                  </a:srgbClr>
                </a:solidFill>
                <a:latin typeface="Calibri" panose="020F0502020204030204"/>
              </a:rPr>
              <a:t>spazi per la tenuta delle udienze presso l’Ufficio di Prossimità, </a:t>
            </a:r>
            <a:r>
              <a:rPr lang="it-IT" sz="2300" dirty="0">
                <a:solidFill>
                  <a:srgbClr val="5B9BD5">
                    <a:lumMod val="50000"/>
                  </a:srgbClr>
                </a:solidFill>
                <a:latin typeface="Calibri" panose="020F0502020204030204"/>
              </a:rPr>
              <a:t>nei casi previsti e stabiliti dall’ufficio giudiziario, agevolando così i cittadini;</a:t>
            </a:r>
          </a:p>
          <a:p>
            <a:pPr marL="342900" indent="-342900" algn="just">
              <a:spcBef>
                <a:spcPts val="1800"/>
              </a:spcBef>
              <a:buFont typeface="Arial" panose="020B0604020202020204" pitchFamily="34" charset="0"/>
              <a:buChar char="•"/>
              <a:defRPr/>
            </a:pPr>
            <a:r>
              <a:rPr lang="it-IT" sz="2300" b="1" dirty="0">
                <a:solidFill>
                  <a:srgbClr val="5B9BD5">
                    <a:lumMod val="50000"/>
                  </a:srgbClr>
                </a:solidFill>
                <a:latin typeface="Calibri" panose="020F0502020204030204"/>
              </a:rPr>
              <a:t>collegamento in videoconferenza </a:t>
            </a:r>
            <a:r>
              <a:rPr lang="it-IT" sz="2300" dirty="0">
                <a:solidFill>
                  <a:srgbClr val="5B9BD5">
                    <a:lumMod val="50000"/>
                  </a:srgbClr>
                </a:solidFill>
                <a:latin typeface="Calibri" panose="020F0502020204030204"/>
              </a:rPr>
              <a:t>per colloqui e udienze col Giudice tutelare</a:t>
            </a:r>
          </a:p>
          <a:p>
            <a:pPr marL="342900" marR="0" lvl="0" indent="-342900" algn="just"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endParaRPr lang="it-IT" sz="2300" dirty="0">
              <a:solidFill>
                <a:srgbClr val="5B9BD5">
                  <a:lumMod val="50000"/>
                </a:srgbClr>
              </a:solidFill>
              <a:latin typeface="Calibri" panose="020F0502020204030204"/>
            </a:endParaRPr>
          </a:p>
          <a:p>
            <a:pPr marL="342900" marR="0" lvl="0" indent="-342900" algn="just"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endParaRPr lang="it-IT" sz="2300" b="1" dirty="0">
              <a:solidFill>
                <a:srgbClr val="5B9BD5">
                  <a:lumMod val="50000"/>
                </a:srgbClr>
              </a:solidFill>
              <a:latin typeface="Calibri" panose="020F0502020204030204"/>
            </a:endParaRPr>
          </a:p>
        </p:txBody>
      </p:sp>
    </p:spTree>
    <p:extLst>
      <p:ext uri="{BB962C8B-B14F-4D97-AF65-F5344CB8AC3E}">
        <p14:creationId xmlns:p14="http://schemas.microsoft.com/office/powerpoint/2010/main" val="176621497"/>
      </p:ext>
    </p:extLst>
  </p:cSld>
  <p:clrMapOvr>
    <a:masterClrMapping/>
  </p:clrMapOvr>
</p:sld>
</file>

<file path=ppt/theme/theme1.xml><?xml version="1.0" encoding="utf-8"?>
<a:theme xmlns:a="http://schemas.openxmlformats.org/drawingml/2006/main" name="Office Them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333E7BC6065CB34FB2BFB71956CC55B0" ma:contentTypeVersion="0" ma:contentTypeDescription="Creare un nuovo documento." ma:contentTypeScope="" ma:versionID="2bc11ab9c656d07fd1c186f06f244077">
  <xsd:schema xmlns:xsd="http://www.w3.org/2001/XMLSchema" xmlns:xs="http://www.w3.org/2001/XMLSchema" xmlns:p="http://schemas.microsoft.com/office/2006/metadata/properties" targetNamespace="http://schemas.microsoft.com/office/2006/metadata/properties" ma:root="true" ma:fieldsID="de2c2bff39701977361371fca1d1563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85CD4A-CEE2-40ED-A607-09B9281CAC0D}">
  <ds:schemaRefs>
    <ds:schemaRef ds:uri="http://schemas.microsoft.com/office/2006/documentManagement/types"/>
    <ds:schemaRef ds:uri="http://schemas.openxmlformats.org/package/2006/metadata/core-properties"/>
    <ds:schemaRef ds:uri="http://purl.org/dc/elements/1.1/"/>
    <ds:schemaRef ds:uri="http://purl.org/dc/dcmitype/"/>
    <ds:schemaRef ds:uri="http://www.w3.org/XML/1998/namespace"/>
    <ds:schemaRef ds:uri="http://schemas.microsoft.com/office/2006/metadata/properties"/>
    <ds:schemaRef ds:uri="http://purl.org/dc/terms/"/>
    <ds:schemaRef ds:uri="http://schemas.microsoft.com/office/infopath/2007/PartnerControls"/>
  </ds:schemaRefs>
</ds:datastoreItem>
</file>

<file path=customXml/itemProps2.xml><?xml version="1.0" encoding="utf-8"?>
<ds:datastoreItem xmlns:ds="http://schemas.openxmlformats.org/officeDocument/2006/customXml" ds:itemID="{65F88196-935B-4E96-AEC9-DBB83A9B16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BFFE922-4934-4E47-8D4B-A1F032D508B9}">
  <ds:schemaRefs>
    <ds:schemaRef ds:uri="http://schemas.microsoft.com/sharepoint/v3/contenttype/forms"/>
  </ds:schemaRefs>
</ds:datastoreItem>
</file>

<file path=docProps/CustomMKOP.xml><?xml version="1.0" encoding="utf-8"?>
<Properties xmlns="http://schemas.openxmlformats.org/officeDocument/2006/custom-properties" xmlns:vt="http://schemas.openxmlformats.org/officeDocument/2006/docPropsVTypes">
  <property fmtid="{D5CDD505-2E9C-101B-9397-08002B2CF9AE}" pid="2" name="MKProdID">
    <vt:lpwstr>ZMOutlook</vt:lpwstr>
  </property>
  <property fmtid="{D5CDD505-2E9C-101B-9397-08002B2CF9AE}" pid="3" name="SizeBefore">
    <vt:lpwstr>136198</vt:lpwstr>
  </property>
  <property fmtid="{D5CDD505-2E9C-101B-9397-08002B2CF9AE}" pid="4" name="OptimizationTime">
    <vt:lpwstr>20220217_1724</vt:lpwstr>
  </property>
</Properties>
</file>

<file path=docProps/app.xml><?xml version="1.0" encoding="utf-8"?>
<Properties xmlns="http://schemas.openxmlformats.org/officeDocument/2006/extended-properties" xmlns:vt="http://schemas.openxmlformats.org/officeDocument/2006/docPropsVTypes">
  <Template>Office Theme</Template>
  <TotalTime>925</TotalTime>
  <Words>1283</Words>
  <Application>Microsoft Office PowerPoint</Application>
  <PresentationFormat>Widescreen</PresentationFormat>
  <Paragraphs>106</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EYInterstate</vt:lpstr>
      <vt:lpstr>EYInterstate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Il Progetto UFFICI DI PROSSIMITA’ – Regione LOMBARDIA</vt:lpstr>
    </vt:vector>
  </TitlesOfParts>
  <Company>Ministero della Giustizia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Giovanni Bartolomeo</dc:creator>
  <cp:lastModifiedBy>Annarita Carulli</cp:lastModifiedBy>
  <cp:revision>120</cp:revision>
  <cp:lastPrinted>2018-10-05T08:23:28Z</cp:lastPrinted>
  <dcterms:created xsi:type="dcterms:W3CDTF">2017-03-15T09:33:21Z</dcterms:created>
  <dcterms:modified xsi:type="dcterms:W3CDTF">2022-02-04T15:24:19Z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0x010100333E7BC6065CB34FB2BFB71956CC55B0</vt:lpwstr>
  </property>
</Properties>
</file>