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257" r:id="rId2"/>
    <p:sldId id="888" r:id="rId3"/>
    <p:sldId id="883" r:id="rId4"/>
    <p:sldId id="887" r:id="rId5"/>
    <p:sldId id="886" r:id="rId6"/>
    <p:sldId id="889" r:id="rId7"/>
    <p:sldId id="890" r:id="rId8"/>
    <p:sldId id="884" r:id="rId9"/>
    <p:sldId id="885" r:id="rId10"/>
    <p:sldId id="882" r:id="rId11"/>
    <p:sldId id="29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gio Bocca" initials="GB" lastIdx="1" clrIdx="0">
    <p:extLst>
      <p:ext uri="{19B8F6BF-5375-455C-9EA6-DF929625EA0E}">
        <p15:presenceInfo xmlns:p15="http://schemas.microsoft.com/office/powerpoint/2012/main" userId="Giorgio Boc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662"/>
    <a:srgbClr val="219965"/>
    <a:srgbClr val="004A8A"/>
    <a:srgbClr val="316686"/>
    <a:srgbClr val="297A38"/>
    <a:srgbClr val="A9D18E"/>
    <a:srgbClr val="DEE7D1"/>
    <a:srgbClr val="B30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8C028-9E57-4B49-B203-BB872E9E497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B948B90-8368-4A21-897E-F05812A1A95E}" type="pres">
      <dgm:prSet presAssocID="{7D08C028-9E57-4B49-B203-BB872E9E4979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4EE4449-EF39-4961-BC42-69E96CCC61AC}" type="presOf" srcId="{7D08C028-9E57-4B49-B203-BB872E9E4979}" destId="{2B948B90-8368-4A21-897E-F05812A1A95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4D58E-2E4E-492A-8B39-FF8FF06251A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921C4EC-D343-4026-B5B2-CDB89E748BC0}">
      <dgm:prSet custT="1"/>
      <dgm:spPr>
        <a:solidFill>
          <a:srgbClr val="297A38">
            <a:alpha val="79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r>
            <a:rPr lang="it-IT" sz="2000" b="1" i="1" kern="1200" dirty="0"/>
            <a:t>Efficacia</a:t>
          </a:r>
          <a:r>
            <a:rPr lang="it-IT" sz="1800" kern="1200" dirty="0"/>
            <a:t> fondi</a:t>
          </a:r>
        </a:p>
        <a:p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Efficienza</a:t>
          </a:r>
          <a:r>
            <a:rPr lang="it-IT" sz="1800" kern="1200" dirty="0"/>
            <a:t> spesa</a:t>
          </a:r>
        </a:p>
        <a:p>
          <a:r>
            <a:rPr lang="it-IT" sz="1800" kern="1200" dirty="0"/>
            <a:t>Contributo </a:t>
          </a:r>
          <a:r>
            <a:rPr lang="it-IT" sz="2000" b="1" i="1" kern="1200" dirty="0"/>
            <a:t>UE</a:t>
          </a:r>
        </a:p>
        <a:p>
          <a:r>
            <a:rPr lang="it-IT" sz="2000" b="1" i="1" kern="1200" dirty="0"/>
            <a:t>Sinergia </a:t>
          </a:r>
          <a:r>
            <a:rPr lang="it-IT" sz="1800" kern="1200" dirty="0"/>
            <a:t>risorse</a:t>
          </a:r>
        </a:p>
        <a:p>
          <a:r>
            <a:rPr lang="it-IT" sz="2000" b="1" i="1" kern="1200" dirty="0"/>
            <a:t>Risultati</a:t>
          </a:r>
          <a:r>
            <a:rPr lang="it-IT" sz="1800" kern="1200" dirty="0"/>
            <a:t> tangibili</a:t>
          </a:r>
        </a:p>
      </dgm:t>
    </dgm:pt>
    <dgm:pt modelId="{F330DD2A-898B-4806-B2CC-837A8FE80BC5}" type="parTrans" cxnId="{3BCBBAD3-E0DA-4FCD-AFBC-22232B2DF197}">
      <dgm:prSet/>
      <dgm:spPr/>
      <dgm:t>
        <a:bodyPr/>
        <a:lstStyle/>
        <a:p>
          <a:endParaRPr lang="it-IT"/>
        </a:p>
      </dgm:t>
    </dgm:pt>
    <dgm:pt modelId="{022DD1A0-837B-4A1E-9591-44EE8F15E1B9}" type="sibTrans" cxnId="{3BCBBAD3-E0DA-4FCD-AFBC-22232B2DF197}">
      <dgm:prSet/>
      <dgm:spPr/>
      <dgm:t>
        <a:bodyPr/>
        <a:lstStyle/>
        <a:p>
          <a:endParaRPr lang="it-IT"/>
        </a:p>
      </dgm:t>
    </dgm:pt>
    <dgm:pt modelId="{909B83B3-D84C-471A-AC4C-B000D672D22E}">
      <dgm:prSet custT="1"/>
      <dgm:spPr>
        <a:solidFill>
          <a:srgbClr val="297A38">
            <a:alpha val="79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3 declinazioni «Sviluppo Regionale»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es. Rigenerazione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Competitività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84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Sostenibilità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maggio-giugno ‘23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Creatività e programmazione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giugno ‘23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Diffusione </a:t>
          </a:r>
          <a:r>
            <a:rPr lang="it-IT" sz="2000" b="1" i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 sondaggio</a:t>
          </a: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IV trimestre ‘23</a:t>
          </a:r>
        </a:p>
      </dgm:t>
    </dgm:pt>
    <dgm:pt modelId="{B1F80DAD-290E-4939-9EC5-6E0273E23ED0}" type="parTrans" cxnId="{8F869017-C46D-47D4-A0E6-1FDF61C6C5F4}">
      <dgm:prSet/>
      <dgm:spPr/>
      <dgm:t>
        <a:bodyPr/>
        <a:lstStyle/>
        <a:p>
          <a:endParaRPr lang="it-IT"/>
        </a:p>
      </dgm:t>
    </dgm:pt>
    <dgm:pt modelId="{6B9C85F3-80BF-4042-BC47-64077C2E5547}" type="sibTrans" cxnId="{8F869017-C46D-47D4-A0E6-1FDF61C6C5F4}">
      <dgm:prSet/>
      <dgm:spPr/>
      <dgm:t>
        <a:bodyPr/>
        <a:lstStyle/>
        <a:p>
          <a:endParaRPr lang="it-IT"/>
        </a:p>
      </dgm:t>
    </dgm:pt>
    <dgm:pt modelId="{A8F9531E-D144-4AD8-A8D3-39CBBFBD296F}">
      <dgm:prSet custT="1"/>
      <dgm:spPr>
        <a:solidFill>
          <a:srgbClr val="297A38">
            <a:alpha val="79000"/>
          </a:srgbClr>
        </a:solidFill>
      </dgm:spPr>
      <dgm:t>
        <a:bodyPr/>
        <a:lstStyle/>
        <a:p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Budget </a:t>
          </a: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200k</a:t>
          </a: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euro</a:t>
          </a:r>
        </a:p>
        <a:p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Target </a:t>
          </a:r>
          <a:r>
            <a:rPr lang="it-IT" sz="18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18-55, </a:t>
          </a: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imprese, </a:t>
          </a:r>
          <a:r>
            <a:rPr lang="it-IT" sz="2000" b="1" i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eell</a:t>
          </a: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Canali </a:t>
          </a: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multicanale</a:t>
          </a:r>
        </a:p>
        <a:p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FB2C1BCB-1DDC-4F3D-8310-E89A51D07D1C}" type="sibTrans" cxnId="{47AD6740-F2C9-46BA-A679-242042F29B1A}">
      <dgm:prSet/>
      <dgm:spPr/>
      <dgm:t>
        <a:bodyPr/>
        <a:lstStyle/>
        <a:p>
          <a:endParaRPr lang="it-IT"/>
        </a:p>
      </dgm:t>
    </dgm:pt>
    <dgm:pt modelId="{351F4FB7-27AD-4A82-AB36-CBAACE30E615}" type="parTrans" cxnId="{47AD6740-F2C9-46BA-A679-242042F29B1A}">
      <dgm:prSet/>
      <dgm:spPr/>
      <dgm:t>
        <a:bodyPr/>
        <a:lstStyle/>
        <a:p>
          <a:endParaRPr lang="it-IT"/>
        </a:p>
      </dgm:t>
    </dgm:pt>
    <dgm:pt modelId="{547009AE-AF2E-4745-9F0E-3ABA01FFDF30}" type="pres">
      <dgm:prSet presAssocID="{F5A4D58E-2E4E-492A-8B39-FF8FF06251A0}" presName="CompostProcess" presStyleCnt="0">
        <dgm:presLayoutVars>
          <dgm:dir/>
          <dgm:resizeHandles val="exact"/>
        </dgm:presLayoutVars>
      </dgm:prSet>
      <dgm:spPr/>
    </dgm:pt>
    <dgm:pt modelId="{B3471BC3-F8D4-4D00-89E0-56189DA643CC}" type="pres">
      <dgm:prSet presAssocID="{F5A4D58E-2E4E-492A-8B39-FF8FF06251A0}" presName="arrow" presStyleLbl="bgShp" presStyleIdx="0" presStyleCnt="1" custScaleX="117647" custScaleY="47066" custLinFactNeighborY="56384"/>
      <dgm:spPr>
        <a:solidFill>
          <a:srgbClr val="A9D18E"/>
        </a:solidFill>
      </dgm:spPr>
    </dgm:pt>
    <dgm:pt modelId="{F14834D8-1015-44C8-A81E-14362E1B3DEA}" type="pres">
      <dgm:prSet presAssocID="{F5A4D58E-2E4E-492A-8B39-FF8FF06251A0}" presName="linearProcess" presStyleCnt="0"/>
      <dgm:spPr/>
    </dgm:pt>
    <dgm:pt modelId="{862AE4BF-5A86-40D6-B514-45976C62A694}" type="pres">
      <dgm:prSet presAssocID="{F921C4EC-D343-4026-B5B2-CDB89E748BC0}" presName="textNode" presStyleLbl="node1" presStyleIdx="0" presStyleCnt="3" custScaleY="125389" custLinFactNeighborY="-1482">
        <dgm:presLayoutVars>
          <dgm:bulletEnabled val="1"/>
        </dgm:presLayoutVars>
      </dgm:prSet>
      <dgm:spPr>
        <a:xfrm>
          <a:off x="343200" y="1514687"/>
          <a:ext cx="3038359" cy="2019583"/>
        </a:xfrm>
        <a:prstGeom prst="roundRect">
          <a:avLst/>
        </a:prstGeom>
      </dgm:spPr>
    </dgm:pt>
    <dgm:pt modelId="{4ADDE665-865E-4731-92AD-3200242A9F60}" type="pres">
      <dgm:prSet presAssocID="{022DD1A0-837B-4A1E-9591-44EE8F15E1B9}" presName="sibTrans" presStyleCnt="0"/>
      <dgm:spPr/>
    </dgm:pt>
    <dgm:pt modelId="{86AF685E-A94A-42AA-8DCF-4B1C234F1C0F}" type="pres">
      <dgm:prSet presAssocID="{909B83B3-D84C-471A-AC4C-B000D672D22E}" presName="textNode" presStyleLbl="node1" presStyleIdx="1" presStyleCnt="3" custScaleY="219186" custLinFactNeighborX="-20359" custLinFactNeighborY="-1638">
        <dgm:presLayoutVars>
          <dgm:bulletEnabled val="1"/>
        </dgm:presLayoutVars>
      </dgm:prSet>
      <dgm:spPr>
        <a:xfrm>
          <a:off x="3544753" y="1514687"/>
          <a:ext cx="3038359" cy="2019583"/>
        </a:xfrm>
        <a:prstGeom prst="roundRect">
          <a:avLst/>
        </a:prstGeom>
      </dgm:spPr>
    </dgm:pt>
    <dgm:pt modelId="{94290165-A486-4D9B-A363-75B414BDFFE5}" type="pres">
      <dgm:prSet presAssocID="{6B9C85F3-80BF-4042-BC47-64077C2E5547}" presName="sibTrans" presStyleCnt="0"/>
      <dgm:spPr/>
    </dgm:pt>
    <dgm:pt modelId="{0789107D-6457-43BD-B2EF-3D0A7B256DE1}" type="pres">
      <dgm:prSet presAssocID="{A8F9531E-D144-4AD8-A8D3-39CBBFBD296F}" presName="textNode" presStyleLbl="node1" presStyleIdx="2" presStyleCnt="3" custScaleY="103151" custLinFactNeighborX="-41505" custLinFactNeighborY="942">
        <dgm:presLayoutVars>
          <dgm:bulletEnabled val="1"/>
        </dgm:presLayoutVars>
      </dgm:prSet>
      <dgm:spPr/>
    </dgm:pt>
  </dgm:ptLst>
  <dgm:cxnLst>
    <dgm:cxn modelId="{FC0CAA13-7275-473A-9875-972FB8F44BA4}" type="presOf" srcId="{F5A4D58E-2E4E-492A-8B39-FF8FF06251A0}" destId="{547009AE-AF2E-4745-9F0E-3ABA01FFDF30}" srcOrd="0" destOrd="0" presId="urn:microsoft.com/office/officeart/2005/8/layout/hProcess9"/>
    <dgm:cxn modelId="{8F869017-C46D-47D4-A0E6-1FDF61C6C5F4}" srcId="{F5A4D58E-2E4E-492A-8B39-FF8FF06251A0}" destId="{909B83B3-D84C-471A-AC4C-B000D672D22E}" srcOrd="1" destOrd="0" parTransId="{B1F80DAD-290E-4939-9EC5-6E0273E23ED0}" sibTransId="{6B9C85F3-80BF-4042-BC47-64077C2E5547}"/>
    <dgm:cxn modelId="{47AD6740-F2C9-46BA-A679-242042F29B1A}" srcId="{F5A4D58E-2E4E-492A-8B39-FF8FF06251A0}" destId="{A8F9531E-D144-4AD8-A8D3-39CBBFBD296F}" srcOrd="2" destOrd="0" parTransId="{351F4FB7-27AD-4A82-AB36-CBAACE30E615}" sibTransId="{FB2C1BCB-1DDC-4F3D-8310-E89A51D07D1C}"/>
    <dgm:cxn modelId="{CF78F252-5E82-40DD-9474-C77BF21EA756}" type="presOf" srcId="{F921C4EC-D343-4026-B5B2-CDB89E748BC0}" destId="{862AE4BF-5A86-40D6-B514-45976C62A694}" srcOrd="0" destOrd="0" presId="urn:microsoft.com/office/officeart/2005/8/layout/hProcess9"/>
    <dgm:cxn modelId="{477B738B-5E34-4CF6-AF6B-B3ADD1BDAD48}" type="presOf" srcId="{909B83B3-D84C-471A-AC4C-B000D672D22E}" destId="{86AF685E-A94A-42AA-8DCF-4B1C234F1C0F}" srcOrd="0" destOrd="0" presId="urn:microsoft.com/office/officeart/2005/8/layout/hProcess9"/>
    <dgm:cxn modelId="{3BCBBAD3-E0DA-4FCD-AFBC-22232B2DF197}" srcId="{F5A4D58E-2E4E-492A-8B39-FF8FF06251A0}" destId="{F921C4EC-D343-4026-B5B2-CDB89E748BC0}" srcOrd="0" destOrd="0" parTransId="{F330DD2A-898B-4806-B2CC-837A8FE80BC5}" sibTransId="{022DD1A0-837B-4A1E-9591-44EE8F15E1B9}"/>
    <dgm:cxn modelId="{C224EAF2-92A6-4D92-9B93-1085A5C418E0}" type="presOf" srcId="{A8F9531E-D144-4AD8-A8D3-39CBBFBD296F}" destId="{0789107D-6457-43BD-B2EF-3D0A7B256DE1}" srcOrd="0" destOrd="0" presId="urn:microsoft.com/office/officeart/2005/8/layout/hProcess9"/>
    <dgm:cxn modelId="{E7CB010D-2359-42AA-90D1-482F47F175CC}" type="presParOf" srcId="{547009AE-AF2E-4745-9F0E-3ABA01FFDF30}" destId="{B3471BC3-F8D4-4D00-89E0-56189DA643CC}" srcOrd="0" destOrd="0" presId="urn:microsoft.com/office/officeart/2005/8/layout/hProcess9"/>
    <dgm:cxn modelId="{B6C5DA59-CB1C-41B8-B8CA-2AE0068FB135}" type="presParOf" srcId="{547009AE-AF2E-4745-9F0E-3ABA01FFDF30}" destId="{F14834D8-1015-44C8-A81E-14362E1B3DEA}" srcOrd="1" destOrd="0" presId="urn:microsoft.com/office/officeart/2005/8/layout/hProcess9"/>
    <dgm:cxn modelId="{CB8EA8B1-0C24-49C4-A477-5C6D4D3CEC5B}" type="presParOf" srcId="{F14834D8-1015-44C8-A81E-14362E1B3DEA}" destId="{862AE4BF-5A86-40D6-B514-45976C62A694}" srcOrd="0" destOrd="0" presId="urn:microsoft.com/office/officeart/2005/8/layout/hProcess9"/>
    <dgm:cxn modelId="{A723E7BF-4C82-42E6-A367-C9AEFA281EBB}" type="presParOf" srcId="{F14834D8-1015-44C8-A81E-14362E1B3DEA}" destId="{4ADDE665-865E-4731-92AD-3200242A9F60}" srcOrd="1" destOrd="0" presId="urn:microsoft.com/office/officeart/2005/8/layout/hProcess9"/>
    <dgm:cxn modelId="{001DB202-A9ED-47DC-8FFF-CAD21A702EE7}" type="presParOf" srcId="{F14834D8-1015-44C8-A81E-14362E1B3DEA}" destId="{86AF685E-A94A-42AA-8DCF-4B1C234F1C0F}" srcOrd="2" destOrd="0" presId="urn:microsoft.com/office/officeart/2005/8/layout/hProcess9"/>
    <dgm:cxn modelId="{AD0F752F-830D-4EE8-AF7C-06650C4AB113}" type="presParOf" srcId="{F14834D8-1015-44C8-A81E-14362E1B3DEA}" destId="{94290165-A486-4D9B-A363-75B414BDFFE5}" srcOrd="3" destOrd="0" presId="urn:microsoft.com/office/officeart/2005/8/layout/hProcess9"/>
    <dgm:cxn modelId="{469C5713-2EAE-4763-A9A6-72402873FB17}" type="presParOf" srcId="{F14834D8-1015-44C8-A81E-14362E1B3DEA}" destId="{0789107D-6457-43BD-B2EF-3D0A7B256D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71BC3-F8D4-4D00-89E0-56189DA643CC}">
      <dsp:nvSpPr>
        <dsp:cNvPr id="0" name=""/>
        <dsp:cNvSpPr/>
      </dsp:nvSpPr>
      <dsp:spPr>
        <a:xfrm>
          <a:off x="2" y="1968823"/>
          <a:ext cx="11029944" cy="1118449"/>
        </a:xfrm>
        <a:prstGeom prst="rightArrow">
          <a:avLst/>
        </a:prstGeom>
        <a:solidFill>
          <a:srgbClr val="A9D18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AE4BF-5A86-40D6-B514-45976C62A694}">
      <dsp:nvSpPr>
        <dsp:cNvPr id="0" name=""/>
        <dsp:cNvSpPr/>
      </dsp:nvSpPr>
      <dsp:spPr>
        <a:xfrm>
          <a:off x="5385" y="1228381"/>
          <a:ext cx="3328373" cy="2532335"/>
        </a:xfrm>
        <a:prstGeom prst="roundRect">
          <a:avLst/>
        </a:prstGeom>
        <a:solidFill>
          <a:srgbClr val="297A38">
            <a:alpha val="79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/>
            <a:t>Efficacia</a:t>
          </a:r>
          <a:r>
            <a:rPr lang="it-IT" sz="1800" kern="1200" dirty="0"/>
            <a:t> fondi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Efficienza</a:t>
          </a:r>
          <a:r>
            <a:rPr lang="it-IT" sz="1800" kern="1200" dirty="0"/>
            <a:t> spesa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Contributo </a:t>
          </a:r>
          <a:r>
            <a:rPr lang="it-IT" sz="2000" b="1" i="1" kern="1200" dirty="0"/>
            <a:t>UE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/>
            <a:t>Sinergia </a:t>
          </a:r>
          <a:r>
            <a:rPr lang="it-IT" sz="1800" kern="1200" dirty="0"/>
            <a:t>risorse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/>
            <a:t>Risultati</a:t>
          </a:r>
          <a:r>
            <a:rPr lang="it-IT" sz="1800" kern="1200" dirty="0"/>
            <a:t> tangibili</a:t>
          </a:r>
        </a:p>
      </dsp:txBody>
      <dsp:txXfrm>
        <a:off x="129003" y="1351999"/>
        <a:ext cx="3081137" cy="2285099"/>
      </dsp:txXfrm>
    </dsp:sp>
    <dsp:sp modelId="{86AF685E-A94A-42AA-8DCF-4B1C234F1C0F}">
      <dsp:nvSpPr>
        <dsp:cNvPr id="0" name=""/>
        <dsp:cNvSpPr/>
      </dsp:nvSpPr>
      <dsp:spPr>
        <a:xfrm>
          <a:off x="3745526" y="278076"/>
          <a:ext cx="3328373" cy="4426643"/>
        </a:xfrm>
        <a:prstGeom prst="roundRect">
          <a:avLst/>
        </a:prstGeom>
        <a:solidFill>
          <a:srgbClr val="297A38">
            <a:alpha val="79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3 declinazioni «Sviluppo Regionale»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es. Rigenerazione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Competitività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84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Sostenibilità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maggio-giugno ‘23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Creatività e programmazione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giugno ‘23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Diffusione </a:t>
          </a:r>
          <a:r>
            <a:rPr lang="it-IT" sz="2000" b="1" i="1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 sondaggio</a:t>
          </a: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IV trimestre ‘23</a:t>
          </a:r>
        </a:p>
      </dsp:txBody>
      <dsp:txXfrm>
        <a:off x="3908004" y="440554"/>
        <a:ext cx="3003417" cy="4101687"/>
      </dsp:txXfrm>
    </dsp:sp>
    <dsp:sp modelId="{0789107D-6457-43BD-B2EF-3D0A7B256DE1}">
      <dsp:nvSpPr>
        <dsp:cNvPr id="0" name=""/>
        <dsp:cNvSpPr/>
      </dsp:nvSpPr>
      <dsp:spPr>
        <a:xfrm>
          <a:off x="7481597" y="1501893"/>
          <a:ext cx="3328373" cy="2083220"/>
        </a:xfrm>
        <a:prstGeom prst="roundRect">
          <a:avLst/>
        </a:prstGeom>
        <a:solidFill>
          <a:srgbClr val="297A38">
            <a:alpha val="79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Budget </a:t>
          </a: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200k</a:t>
          </a: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euro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Target </a:t>
          </a:r>
          <a:r>
            <a:rPr lang="it-IT" sz="18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18-55, </a:t>
          </a: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imprese, </a:t>
          </a:r>
          <a:r>
            <a:rPr lang="it-IT" sz="2000" b="1" i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eell</a:t>
          </a: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Canali </a:t>
          </a:r>
          <a:r>
            <a:rPr lang="it-IT" sz="2000" b="1" i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multicanale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i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583291" y="1603587"/>
        <a:ext cx="3124985" cy="1879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5T11:12:45.2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6B1A3-9B86-4DD1-B744-59B1C732E8BB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84F77-58EF-409E-B81D-D71B655332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93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36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95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41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369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182796" y="142998"/>
            <a:ext cx="11856000" cy="6588000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3" name="Immagine 12" descr="Cover_Testata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37" y="2836802"/>
            <a:ext cx="8882925" cy="99645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" y="6648258"/>
            <a:ext cx="3914717" cy="1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85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26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43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7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05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1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7946-8E69-4443-B107-23393DEF3C08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5D90-78A3-4229-8FEE-CAC3C29833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68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61.png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60.svg"/><Relationship Id="rId2" Type="http://schemas.openxmlformats.org/officeDocument/2006/relationships/image" Target="../media/image4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58.sv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62.sv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r.regione.lombardia.i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5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innovation.regione.lombardia.it/it/iniziative/por-fesr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6.jpe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customXml" Target="../ink/ink1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25A5AB3-C011-4BD1-AF68-DF533DAE989C}"/>
              </a:ext>
            </a:extLst>
          </p:cNvPr>
          <p:cNvSpPr/>
          <p:nvPr/>
        </p:nvSpPr>
        <p:spPr>
          <a:xfrm>
            <a:off x="142875" y="133350"/>
            <a:ext cx="11928353" cy="6575949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A9101C5-3909-4A6C-AAD7-177F3783C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297" y="2734478"/>
            <a:ext cx="10113507" cy="1183803"/>
          </a:xfrm>
        </p:spPr>
        <p:txBody>
          <a:bodyPr>
            <a:noAutofit/>
          </a:bodyPr>
          <a:lstStyle/>
          <a:p>
            <a:r>
              <a:rPr lang="it-IT" sz="4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COMITATO DI SORVEGLIANZA</a:t>
            </a:r>
            <a:br>
              <a:rPr lang="it-IT" sz="4400" b="1" dirty="0">
                <a:solidFill>
                  <a:srgbClr val="007239"/>
                </a:solidFill>
                <a:latin typeface="Century Gothic" panose="020B0502020202020204" pitchFamily="34" charset="0"/>
              </a:rPr>
            </a:br>
            <a:r>
              <a:rPr lang="it-IT" sz="4400" b="1" dirty="0">
                <a:solidFill>
                  <a:srgbClr val="007239"/>
                </a:solidFill>
                <a:latin typeface="Century Gothic" panose="020B0502020202020204" pitchFamily="34" charset="0"/>
              </a:rPr>
              <a:t>PR FESR 2014-2020</a:t>
            </a:r>
            <a:endParaRPr lang="it-IT" sz="4400" b="1" dirty="0">
              <a:latin typeface="Century Gothic" panose="020B0502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718E68-D13F-4243-86F8-F7A7F75F872E}"/>
              </a:ext>
            </a:extLst>
          </p:cNvPr>
          <p:cNvSpPr txBox="1"/>
          <p:nvPr/>
        </p:nvSpPr>
        <p:spPr>
          <a:xfrm>
            <a:off x="1039242" y="5585393"/>
            <a:ext cx="10113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2400" dirty="0">
                <a:latin typeface="Century Gothic" panose="020B0502020202020204" pitchFamily="34" charset="0"/>
              </a:rPr>
              <a:t>Milano, 25 maggio 2023</a:t>
            </a:r>
            <a:endParaRPr lang="it-IT" sz="2400" dirty="0">
              <a:latin typeface="Century Gothic" panose="020B0502020202020204" pitchFamily="34" charset="0"/>
              <a:cs typeface="Helvetica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746A231-171D-A823-842F-4163B68AB3FE}"/>
              </a:ext>
            </a:extLst>
          </p:cNvPr>
          <p:cNvSpPr txBox="1">
            <a:spLocks/>
          </p:cNvSpPr>
          <p:nvPr/>
        </p:nvSpPr>
        <p:spPr>
          <a:xfrm>
            <a:off x="1078617" y="4365090"/>
            <a:ext cx="10113507" cy="6441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latin typeface="Century Gothic" panose="020B0502020202020204" pitchFamily="34" charset="0"/>
              </a:rPr>
              <a:t>Attività di comunicazione 2022/2023</a:t>
            </a:r>
          </a:p>
        </p:txBody>
      </p:sp>
      <p:pic>
        <p:nvPicPr>
          <p:cNvPr id="8" name="Immagine 7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A121090-02F1-627B-C328-8B42983DD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1039242" y="613196"/>
            <a:ext cx="10192259" cy="13347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D29D635-CF9A-3206-FD4E-747FA5139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1" y="6648257"/>
            <a:ext cx="2936038" cy="1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6F7D84-F0D7-A0CF-7BB7-F22B54524694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5 – Campagna POR FESR 14-20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C4275B21-98DE-8301-C584-43D1A69B1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740329"/>
              </p:ext>
            </p:extLst>
          </p:nvPr>
        </p:nvGraphicFramePr>
        <p:xfrm>
          <a:off x="572264" y="1544584"/>
          <a:ext cx="4184074" cy="3618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DAF4DEBA-3AE3-7267-E22F-50C75BC0C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878125"/>
              </p:ext>
            </p:extLst>
          </p:nvPr>
        </p:nvGraphicFramePr>
        <p:xfrm>
          <a:off x="581025" y="1311622"/>
          <a:ext cx="11029950" cy="504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63F084-6A0B-36B5-45F2-9FBD1EB516F1}"/>
              </a:ext>
            </a:extLst>
          </p:cNvPr>
          <p:cNvSpPr txBox="1"/>
          <p:nvPr/>
        </p:nvSpPr>
        <p:spPr>
          <a:xfrm>
            <a:off x="1465961" y="2111961"/>
            <a:ext cx="1877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err="1">
                <a:solidFill>
                  <a:srgbClr val="297A38"/>
                </a:solidFill>
                <a:latin typeface="Century Gothic" panose="020B0502020202020204" pitchFamily="34" charset="0"/>
              </a:rPr>
              <a:t>Focal</a:t>
            </a:r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 Points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906C9A-3E4C-1C57-4DCB-2DB567143487}"/>
              </a:ext>
            </a:extLst>
          </p:cNvPr>
          <p:cNvSpPr txBox="1"/>
          <p:nvPr/>
        </p:nvSpPr>
        <p:spPr>
          <a:xfrm>
            <a:off x="5186218" y="1164556"/>
            <a:ext cx="1487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Road </a:t>
            </a:r>
            <a:r>
              <a:rPr lang="it-IT" sz="2000" b="1" i="1" dirty="0" err="1">
                <a:solidFill>
                  <a:srgbClr val="297A38"/>
                </a:solidFill>
                <a:latin typeface="Century Gothic" panose="020B0502020202020204" pitchFamily="34" charset="0"/>
              </a:rPr>
              <a:t>Map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0E16BF-9D46-CA8C-8970-2248C7809C36}"/>
              </a:ext>
            </a:extLst>
          </p:cNvPr>
          <p:cNvSpPr txBox="1"/>
          <p:nvPr/>
        </p:nvSpPr>
        <p:spPr>
          <a:xfrm>
            <a:off x="8987900" y="2391997"/>
            <a:ext cx="1487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Highlights</a:t>
            </a:r>
            <a:endParaRPr lang="it-IT" dirty="0"/>
          </a:p>
        </p:txBody>
      </p:sp>
      <p:pic>
        <p:nvPicPr>
          <p:cNvPr id="6" name="Elemento grafico 5" descr="Lente di ingrandimento contorno">
            <a:extLst>
              <a:ext uri="{FF2B5EF4-FFF2-40B4-BE49-F238E27FC236}">
                <a16:creationId xmlns:a16="http://schemas.microsoft.com/office/drawing/2014/main" id="{5080CEE3-72D8-8707-87C4-0247F42A46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1099287" y="2010708"/>
            <a:ext cx="400110" cy="400110"/>
          </a:xfrm>
          <a:prstGeom prst="rect">
            <a:avLst/>
          </a:prstGeom>
        </p:spPr>
      </p:pic>
      <p:pic>
        <p:nvPicPr>
          <p:cNvPr id="9" name="Elemento grafico 8" descr="Strada con due vie con un sentiero contorno">
            <a:extLst>
              <a:ext uri="{FF2B5EF4-FFF2-40B4-BE49-F238E27FC236}">
                <a16:creationId xmlns:a16="http://schemas.microsoft.com/office/drawing/2014/main" id="{13102429-21EC-8F7B-2645-AF7EBBDD05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08043" y="1087384"/>
            <a:ext cx="457200" cy="457200"/>
          </a:xfrm>
          <a:prstGeom prst="rect">
            <a:avLst/>
          </a:prstGeom>
        </p:spPr>
      </p:pic>
      <p:pic>
        <p:nvPicPr>
          <p:cNvPr id="17" name="Elemento grafico 16" descr="Grafico a barre contorno">
            <a:extLst>
              <a:ext uri="{FF2B5EF4-FFF2-40B4-BE49-F238E27FC236}">
                <a16:creationId xmlns:a16="http://schemas.microsoft.com/office/drawing/2014/main" id="{E2DE256A-4989-4113-BE3B-1639C2329E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509725" y="23120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8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81959E-FD48-4810-87F9-D3D6FEB7927E}"/>
              </a:ext>
            </a:extLst>
          </p:cNvPr>
          <p:cNvSpPr/>
          <p:nvPr/>
        </p:nvSpPr>
        <p:spPr>
          <a:xfrm>
            <a:off x="3871156" y="4815959"/>
            <a:ext cx="454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latin typeface="Helvetica" pitchFamily="34" charset="0"/>
                <a:ea typeface="MS Mincho" panose="02020609040205080304" pitchFamily="49" charset="-128"/>
                <a:cs typeface="Arial" panose="020B0604020202020204" pitchFamily="34" charset="0"/>
                <a:hlinkClick r:id="rId3"/>
              </a:rPr>
              <a:t>www.fesr.regione.lombardia.it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4099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5C6621-D9A1-CD88-450D-FF0146929DC6}"/>
              </a:ext>
            </a:extLst>
          </p:cNvPr>
          <p:cNvSpPr txBox="1"/>
          <p:nvPr/>
        </p:nvSpPr>
        <p:spPr>
          <a:xfrm>
            <a:off x="996007" y="1634837"/>
            <a:ext cx="990059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1 –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Attività</a:t>
            </a:r>
            <a:r>
              <a:rPr lang="it-IT" dirty="0">
                <a:latin typeface="Century Gothic" panose="020B0502020202020204" pitchFamily="34" charset="0"/>
              </a:rPr>
              <a:t> realizzate ed in programma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2 –</a:t>
            </a:r>
            <a:r>
              <a:rPr lang="it-IT" dirty="0">
                <a:latin typeface="Century Gothic" panose="020B0502020202020204" pitchFamily="34" charset="0"/>
              </a:rPr>
              <a:t> Sezione POR FESR 2014-2020 su </a:t>
            </a:r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openinnovation.it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3 –</a:t>
            </a:r>
            <a:r>
              <a:rPr lang="it-IT" dirty="0">
                <a:latin typeface="Century Gothic" panose="020B0502020202020204" pitchFamily="34" charset="0"/>
              </a:rPr>
              <a:t> Evento </a:t>
            </a:r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Fondi S.I.E.</a:t>
            </a:r>
            <a:r>
              <a:rPr lang="it-IT" dirty="0">
                <a:latin typeface="Century Gothic" panose="020B0502020202020204" pitchFamily="34" charset="0"/>
              </a:rPr>
              <a:t> 2022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4 –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sz="2000" b="1" i="1" dirty="0" err="1">
                <a:solidFill>
                  <a:srgbClr val="297A38"/>
                </a:solidFill>
                <a:latin typeface="Century Gothic" panose="020B0502020202020204" pitchFamily="34" charset="0"/>
              </a:rPr>
              <a:t>Cohesion</a:t>
            </a:r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 Magazine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5 –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sz="2000" b="1" i="1" dirty="0">
                <a:solidFill>
                  <a:srgbClr val="297A38"/>
                </a:solidFill>
                <a:latin typeface="Century Gothic" panose="020B0502020202020204" pitchFamily="34" charset="0"/>
              </a:rPr>
              <a:t>Campagna di comunicazione</a:t>
            </a:r>
            <a:r>
              <a:rPr lang="it-IT" dirty="0">
                <a:latin typeface="Century Gothic" panose="020B0502020202020204" pitchFamily="34" charset="0"/>
              </a:rPr>
              <a:t> POR FESR 2014-2020 e sondaggio</a:t>
            </a:r>
          </a:p>
        </p:txBody>
      </p:sp>
    </p:spTree>
    <p:extLst>
      <p:ext uri="{BB962C8B-B14F-4D97-AF65-F5344CB8AC3E}">
        <p14:creationId xmlns:p14="http://schemas.microsoft.com/office/powerpoint/2010/main" val="4083868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E95AE8-DC71-55C8-9722-DD8491A1BADA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1 – Attività realizzate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A66286C-7710-EB73-D7C3-B44D21A6659D}"/>
              </a:ext>
            </a:extLst>
          </p:cNvPr>
          <p:cNvSpPr txBox="1"/>
          <p:nvPr/>
        </p:nvSpPr>
        <p:spPr>
          <a:xfrm>
            <a:off x="1947488" y="4883656"/>
            <a:ext cx="60945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297A38"/>
                </a:solidFill>
              </a:rPr>
              <a:t>80+ post #FESR </a:t>
            </a:r>
            <a:r>
              <a:rPr lang="it-IT" dirty="0"/>
              <a:t>(organici e sponsorizzati)</a:t>
            </a:r>
          </a:p>
          <a:p>
            <a:r>
              <a:rPr lang="it-IT" dirty="0"/>
              <a:t>20.000+ contatti fb, 10.000+ contatti </a:t>
            </a:r>
            <a:r>
              <a:rPr lang="it-IT" dirty="0" err="1"/>
              <a:t>ig</a:t>
            </a:r>
            <a:r>
              <a:rPr lang="it-IT" dirty="0"/>
              <a:t>, 7.000+ contatti </a:t>
            </a:r>
            <a:r>
              <a:rPr lang="it-IT" dirty="0" err="1"/>
              <a:t>lk</a:t>
            </a:r>
            <a:endParaRPr lang="it-IT" dirty="0"/>
          </a:p>
        </p:txBody>
      </p:sp>
      <p:pic>
        <p:nvPicPr>
          <p:cNvPr id="36" name="Immagine 35" descr="Immagine che contiene schermata, cerchio, modello, Elementi grafici&#10;&#10;Descrizione generata automaticamente">
            <a:extLst>
              <a:ext uri="{FF2B5EF4-FFF2-40B4-BE49-F238E27FC236}">
                <a16:creationId xmlns:a16="http://schemas.microsoft.com/office/drawing/2014/main" id="{740F1A85-D19C-23D0-E0E0-84D1B05A5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5" y="1163891"/>
            <a:ext cx="949869" cy="949869"/>
          </a:xfrm>
          <a:prstGeom prst="rect">
            <a:avLst/>
          </a:prstGeom>
        </p:spPr>
      </p:pic>
      <p:pic>
        <p:nvPicPr>
          <p:cNvPr id="38" name="Immagine 37" descr="Immagine che contiene Carattere, Elementi grafici, schermata, simbolo&#10;&#10;Descrizione generata automaticamente">
            <a:extLst>
              <a:ext uri="{FF2B5EF4-FFF2-40B4-BE49-F238E27FC236}">
                <a16:creationId xmlns:a16="http://schemas.microsoft.com/office/drawing/2014/main" id="{8EBB6A10-546A-F2B6-C491-FF9FF6FA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" y="2520915"/>
            <a:ext cx="941656" cy="941656"/>
          </a:xfrm>
          <a:prstGeom prst="rect">
            <a:avLst/>
          </a:prstGeom>
        </p:spPr>
      </p:pic>
      <p:pic>
        <p:nvPicPr>
          <p:cNvPr id="40" name="Immagine 39" descr="Immagine che contiene simbolo, Elementi grafici, Carattere, schermata&#10;&#10;Descrizione generata automaticamente">
            <a:extLst>
              <a:ext uri="{FF2B5EF4-FFF2-40B4-BE49-F238E27FC236}">
                <a16:creationId xmlns:a16="http://schemas.microsoft.com/office/drawing/2014/main" id="{0E30A2ED-570C-A361-8E68-D48C9F1A1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32" y="4899516"/>
            <a:ext cx="807773" cy="807773"/>
          </a:xfrm>
          <a:prstGeom prst="rect">
            <a:avLst/>
          </a:prstGeom>
        </p:spPr>
      </p:pic>
      <p:pic>
        <p:nvPicPr>
          <p:cNvPr id="49" name="Immagine 48" descr="Immagine che contiene simbolo, cerchio, logo, Elementi grafici&#10;&#10;Descrizione generata automaticamente">
            <a:extLst>
              <a:ext uri="{FF2B5EF4-FFF2-40B4-BE49-F238E27FC236}">
                <a16:creationId xmlns:a16="http://schemas.microsoft.com/office/drawing/2014/main" id="{22D83031-C7D9-2545-E54F-72D8E44A4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6" y="3777157"/>
            <a:ext cx="807773" cy="807773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B5FA204-51D2-A69B-FF62-99ACA484AEE9}"/>
              </a:ext>
            </a:extLst>
          </p:cNvPr>
          <p:cNvSpPr txBox="1"/>
          <p:nvPr/>
        </p:nvSpPr>
        <p:spPr>
          <a:xfrm>
            <a:off x="1947488" y="1098100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297A38"/>
                </a:solidFill>
              </a:rPr>
              <a:t>20 eventi </a:t>
            </a:r>
          </a:p>
          <a:p>
            <a:r>
              <a:rPr lang="it-IT" dirty="0"/>
              <a:t>2000+ partecipanti</a:t>
            </a:r>
          </a:p>
          <a:p>
            <a:r>
              <a:rPr lang="it-IT" dirty="0"/>
              <a:t>tra cui Open Webinar ed Evento annuale fondi SIE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4F43C7F8-E6D6-96CC-D4B1-CA9F63C029EE}"/>
              </a:ext>
            </a:extLst>
          </p:cNvPr>
          <p:cNvSpPr txBox="1"/>
          <p:nvPr/>
        </p:nvSpPr>
        <p:spPr>
          <a:xfrm>
            <a:off x="1947488" y="254461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297A38"/>
                </a:solidFill>
              </a:rPr>
              <a:t>10 comunicati stampa </a:t>
            </a:r>
          </a:p>
          <a:p>
            <a:r>
              <a:rPr lang="it-IT" dirty="0"/>
              <a:t>su Lombardia Notizie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2A9E271-1FC8-9C0B-4654-A184E26A459A}"/>
              </a:ext>
            </a:extLst>
          </p:cNvPr>
          <p:cNvSpPr txBox="1"/>
          <p:nvPr/>
        </p:nvSpPr>
        <p:spPr>
          <a:xfrm>
            <a:off x="1947488" y="3714137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297A38"/>
                </a:solidFill>
              </a:rPr>
              <a:t>500+ contenuti sito web </a:t>
            </a:r>
            <a:r>
              <a:rPr lang="it-IT" dirty="0"/>
              <a:t>	</a:t>
            </a:r>
          </a:p>
          <a:p>
            <a:r>
              <a:rPr lang="it-IT" dirty="0"/>
              <a:t>90.000+ sessioni / 60.000+ utenti</a:t>
            </a: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66B68AEF-2A39-E46C-27DF-3AE2923F7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928" y="928699"/>
            <a:ext cx="2143847" cy="1697648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3EA06EB0-9FD3-6053-2E94-F470DAB36D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997" y="1372245"/>
            <a:ext cx="2438910" cy="3179546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FA700AB2-157D-06E2-5CC1-50B6A88CF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452" y="3131022"/>
            <a:ext cx="3622098" cy="1714418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B29A08AD-2B5E-2D7B-F149-D460ADD7BC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5480"/>
          <a:stretch/>
        </p:blipFill>
        <p:spPr>
          <a:xfrm>
            <a:off x="8863928" y="4500745"/>
            <a:ext cx="2512586" cy="13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2883B9B-B2CF-EE23-4836-DCDDE9D90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95" b="25352"/>
          <a:stretch/>
        </p:blipFill>
        <p:spPr>
          <a:xfrm>
            <a:off x="7905251" y="1686491"/>
            <a:ext cx="3713739" cy="8434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7AAA862-51C6-EB66-8E87-CF4894D4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98" y="2677917"/>
            <a:ext cx="3713739" cy="248198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CCD873A-E13F-DF64-57F0-F078618D4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9" b="55226"/>
          <a:stretch/>
        </p:blipFill>
        <p:spPr>
          <a:xfrm>
            <a:off x="7964657" y="5201839"/>
            <a:ext cx="3743178" cy="839238"/>
          </a:xfrm>
          <a:prstGeom prst="rect">
            <a:avLst/>
          </a:prstGeom>
        </p:spPr>
      </p:pic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8B5783-BC82-ED54-EE4C-88DA8F5CB2D5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2 – Open Innovation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DBA895-EA54-99D1-9225-C7D464E0E3BD}"/>
              </a:ext>
            </a:extLst>
          </p:cNvPr>
          <p:cNvSpPr txBox="1"/>
          <p:nvPr/>
        </p:nvSpPr>
        <p:spPr>
          <a:xfrm>
            <a:off x="593944" y="2268928"/>
            <a:ext cx="721196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>
              <a:solidFill>
                <a:srgbClr val="297A38"/>
              </a:solidFill>
            </a:endParaRPr>
          </a:p>
          <a:p>
            <a:r>
              <a:rPr lang="it-IT" sz="2000" b="1" dirty="0">
                <a:solidFill>
                  <a:srgbClr val="297A38"/>
                </a:solidFill>
              </a:rPr>
              <a:t>DATO</a:t>
            </a:r>
            <a:r>
              <a:rPr lang="it-IT" sz="2000" dirty="0">
                <a:latin typeface="Century Gothic" panose="020B0502020202020204" pitchFamily="34" charset="0"/>
              </a:rPr>
              <a:t> 			</a:t>
            </a:r>
          </a:p>
          <a:p>
            <a:endParaRPr lang="it-IT" sz="2000" dirty="0">
              <a:latin typeface="Century Gothic" panose="020B0502020202020204" pitchFamily="34" charset="0"/>
            </a:endParaRPr>
          </a:p>
          <a:p>
            <a:endParaRPr lang="it-IT" sz="2000" b="1" dirty="0">
              <a:solidFill>
                <a:srgbClr val="297A38"/>
              </a:solidFill>
            </a:endParaRPr>
          </a:p>
          <a:p>
            <a:endParaRPr lang="it-IT" sz="2000" b="1" dirty="0">
              <a:solidFill>
                <a:srgbClr val="297A38"/>
              </a:solidFill>
            </a:endParaRPr>
          </a:p>
          <a:p>
            <a:endParaRPr lang="it-IT" sz="2000" b="1" dirty="0">
              <a:solidFill>
                <a:srgbClr val="297A38"/>
              </a:solidFill>
            </a:endParaRPr>
          </a:p>
          <a:p>
            <a:endParaRPr lang="it-IT" sz="2000" b="1" dirty="0">
              <a:solidFill>
                <a:srgbClr val="297A38"/>
              </a:solidFill>
            </a:endParaRPr>
          </a:p>
          <a:p>
            <a:endParaRPr lang="it-IT" sz="1400" b="1" dirty="0">
              <a:solidFill>
                <a:srgbClr val="297A38"/>
              </a:solidFill>
            </a:endParaRPr>
          </a:p>
          <a:p>
            <a:r>
              <a:rPr lang="it-IT" sz="2000" b="1" dirty="0">
                <a:solidFill>
                  <a:srgbClr val="297A38"/>
                </a:solidFill>
              </a:rPr>
              <a:t>TRATTAMENTO</a:t>
            </a:r>
          </a:p>
          <a:p>
            <a:endParaRPr lang="it-IT" sz="2000" dirty="0">
              <a:latin typeface="Century Gothic" panose="020B0502020202020204" pitchFamily="34" charset="0"/>
            </a:endParaRPr>
          </a:p>
          <a:p>
            <a:endParaRPr lang="it-IT" sz="2000" b="1" dirty="0">
              <a:solidFill>
                <a:srgbClr val="297A38"/>
              </a:solidFill>
            </a:endParaRPr>
          </a:p>
          <a:p>
            <a:endParaRPr lang="it-IT" sz="2000" b="1" dirty="0">
              <a:solidFill>
                <a:srgbClr val="297A38"/>
              </a:solidFill>
            </a:endParaRPr>
          </a:p>
          <a:p>
            <a:endParaRPr lang="it-IT" sz="1400" b="1" dirty="0">
              <a:solidFill>
                <a:srgbClr val="297A38"/>
              </a:solidFill>
            </a:endParaRPr>
          </a:p>
          <a:p>
            <a:r>
              <a:rPr lang="it-IT" sz="2000" b="1" dirty="0">
                <a:solidFill>
                  <a:srgbClr val="297A38"/>
                </a:solidFill>
              </a:rPr>
              <a:t>DIFFUSIONE</a:t>
            </a:r>
            <a:r>
              <a:rPr lang="it-IT" dirty="0">
                <a:latin typeface="Century Gothic" panose="020B0502020202020204" pitchFamily="34" charset="0"/>
              </a:rPr>
              <a:t> 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5301D9-CAFF-B772-F598-011CB3EBF7FF}"/>
              </a:ext>
            </a:extLst>
          </p:cNvPr>
          <p:cNvSpPr txBox="1"/>
          <p:nvPr/>
        </p:nvSpPr>
        <p:spPr>
          <a:xfrm>
            <a:off x="5120137" y="1597141"/>
            <a:ext cx="3713738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s-ES" dirty="0">
                <a:latin typeface="Century Gothic" panose="020B0502020202020204" pitchFamily="34" charset="0"/>
              </a:rPr>
              <a:t>o</a:t>
            </a:r>
            <a:r>
              <a:rPr lang="es-ES" sz="1800" dirty="0">
                <a:latin typeface="Century Gothic" panose="020B0502020202020204" pitchFamily="34" charset="0"/>
              </a:rPr>
              <a:t>biettivo e azione</a:t>
            </a:r>
          </a:p>
          <a:p>
            <a:pPr>
              <a:spcAft>
                <a:spcPts val="900"/>
              </a:spcAft>
            </a:pPr>
            <a:r>
              <a:rPr lang="es-ES" dirty="0">
                <a:latin typeface="Century Gothic" panose="020B0502020202020204" pitchFamily="34" charset="0"/>
              </a:rPr>
              <a:t>valore economico</a:t>
            </a:r>
            <a:endParaRPr lang="es-ES" sz="1800" dirty="0">
              <a:latin typeface="Century Gothic" panose="020B0502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es-ES" sz="1800" dirty="0">
                <a:latin typeface="Century Gothic" panose="020B0502020202020204" pitchFamily="34" charset="0"/>
              </a:rPr>
              <a:t>finanziamento</a:t>
            </a:r>
          </a:p>
          <a:p>
            <a:pPr>
              <a:spcAft>
                <a:spcPts val="900"/>
              </a:spcAft>
            </a:pPr>
            <a:r>
              <a:rPr lang="es-ES" sz="1800" dirty="0">
                <a:latin typeface="Century Gothic" panose="020B0502020202020204" pitchFamily="34" charset="0"/>
              </a:rPr>
              <a:t>avanzamento progetto</a:t>
            </a:r>
          </a:p>
          <a:p>
            <a:pPr>
              <a:spcAft>
                <a:spcPts val="900"/>
              </a:spcAft>
            </a:pPr>
            <a:r>
              <a:rPr lang="es-ES" sz="1800" dirty="0">
                <a:latin typeface="Century Gothic" panose="020B0502020202020204" pitchFamily="34" charset="0"/>
              </a:rPr>
              <a:t>effetti sul territorio</a:t>
            </a:r>
          </a:p>
          <a:p>
            <a:pPr>
              <a:spcAft>
                <a:spcPts val="900"/>
              </a:spcAft>
            </a:pPr>
            <a:r>
              <a:rPr lang="es-ES" dirty="0">
                <a:latin typeface="Century Gothic" panose="020B0502020202020204" pitchFamily="34" charset="0"/>
              </a:rPr>
              <a:t>ricadute occupazionali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5B323444-DA6D-9057-41BC-0DBFBA3BEE60}"/>
              </a:ext>
            </a:extLst>
          </p:cNvPr>
          <p:cNvSpPr/>
          <p:nvPr/>
        </p:nvSpPr>
        <p:spPr>
          <a:xfrm>
            <a:off x="4222313" y="1726242"/>
            <a:ext cx="240144" cy="2064054"/>
          </a:xfrm>
          <a:prstGeom prst="leftBrace">
            <a:avLst/>
          </a:prstGeom>
          <a:ln>
            <a:solidFill>
              <a:srgbClr val="21996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0E0532-817F-BF55-C8A9-792656D08AC9}"/>
              </a:ext>
            </a:extLst>
          </p:cNvPr>
          <p:cNvSpPr txBox="1"/>
          <p:nvPr/>
        </p:nvSpPr>
        <p:spPr>
          <a:xfrm>
            <a:off x="6851197" y="900264"/>
            <a:ext cx="3841002" cy="400110"/>
          </a:xfrm>
          <a:prstGeom prst="rect">
            <a:avLst/>
          </a:prstGeom>
          <a:noFill/>
          <a:ln>
            <a:gradFill>
              <a:gsLst>
                <a:gs pos="0">
                  <a:srgbClr val="297A38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297A38"/>
                </a:solidFill>
              </a:rPr>
              <a:t>VALORIZZAZIONE + RESTITUZIONE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F98BD4-C680-9FE5-1A97-AFB22E4386E3}"/>
              </a:ext>
            </a:extLst>
          </p:cNvPr>
          <p:cNvSpPr txBox="1"/>
          <p:nvPr/>
        </p:nvSpPr>
        <p:spPr>
          <a:xfrm>
            <a:off x="609600" y="838709"/>
            <a:ext cx="624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97A3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openinnovation.regione.lombardia.it/por-</a:t>
            </a:r>
            <a:r>
              <a:rPr lang="it-IT" sz="2400" b="1" dirty="0" err="1">
                <a:solidFill>
                  <a:srgbClr val="297A3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fesr</a:t>
            </a:r>
            <a:r>
              <a:rPr lang="it-IT" sz="2400" b="1" dirty="0">
                <a:solidFill>
                  <a:srgbClr val="297A38"/>
                </a:solidFill>
              </a:rPr>
              <a:t> =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4C10FB3-9F31-B9BC-206E-F08CDE077925}"/>
              </a:ext>
            </a:extLst>
          </p:cNvPr>
          <p:cNvSpPr txBox="1"/>
          <p:nvPr/>
        </p:nvSpPr>
        <p:spPr>
          <a:xfrm>
            <a:off x="2040346" y="2958264"/>
            <a:ext cx="2170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entury Gothic" panose="020B0502020202020204" pitchFamily="34" charset="0"/>
              </a:rPr>
              <a:t>100+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dirty="0">
                <a:latin typeface="Century Gothic" panose="020B0502020202020204" pitchFamily="34" charset="0"/>
              </a:rPr>
              <a:t>schede progetto</a:t>
            </a:r>
            <a:endParaRPr lang="it-IT" dirty="0"/>
          </a:p>
        </p:txBody>
      </p:sp>
      <p:pic>
        <p:nvPicPr>
          <p:cNvPr id="22" name="Elemento grafico 21" descr="Tiro a segno contorno">
            <a:extLst>
              <a:ext uri="{FF2B5EF4-FFF2-40B4-BE49-F238E27FC236}">
                <a16:creationId xmlns:a16="http://schemas.microsoft.com/office/drawing/2014/main" id="{29B0BBCD-DCAA-5A87-08BF-7D6B0D6EF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7057" y="1549427"/>
            <a:ext cx="378001" cy="378001"/>
          </a:xfrm>
          <a:prstGeom prst="rect">
            <a:avLst/>
          </a:prstGeom>
        </p:spPr>
      </p:pic>
      <p:pic>
        <p:nvPicPr>
          <p:cNvPr id="29" name="Elemento grafico 28" descr="Euro contorno">
            <a:extLst>
              <a:ext uri="{FF2B5EF4-FFF2-40B4-BE49-F238E27FC236}">
                <a16:creationId xmlns:a16="http://schemas.microsoft.com/office/drawing/2014/main" id="{D65B4F73-C91B-4742-1644-43DCC81F7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1144" y="2014670"/>
            <a:ext cx="260306" cy="260306"/>
          </a:xfrm>
          <a:prstGeom prst="rect">
            <a:avLst/>
          </a:prstGeom>
        </p:spPr>
      </p:pic>
      <p:pic>
        <p:nvPicPr>
          <p:cNvPr id="31" name="Elemento grafico 30" descr="Salvadanaio contorno">
            <a:extLst>
              <a:ext uri="{FF2B5EF4-FFF2-40B4-BE49-F238E27FC236}">
                <a16:creationId xmlns:a16="http://schemas.microsoft.com/office/drawing/2014/main" id="{32A10BD7-1DE3-EFAD-E673-F3D52430F7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7057" y="2355880"/>
            <a:ext cx="372924" cy="372924"/>
          </a:xfrm>
          <a:prstGeom prst="rect">
            <a:avLst/>
          </a:prstGeom>
        </p:spPr>
      </p:pic>
      <p:pic>
        <p:nvPicPr>
          <p:cNvPr id="2049" name="Elemento grafico 2048" descr="Download contorno">
            <a:extLst>
              <a:ext uri="{FF2B5EF4-FFF2-40B4-BE49-F238E27FC236}">
                <a16:creationId xmlns:a16="http://schemas.microsoft.com/office/drawing/2014/main" id="{CC4F0B21-4434-741B-5A01-E09E732F4D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4626193" y="2745627"/>
            <a:ext cx="414651" cy="414651"/>
          </a:xfrm>
          <a:prstGeom prst="rect">
            <a:avLst/>
          </a:prstGeom>
        </p:spPr>
      </p:pic>
      <p:pic>
        <p:nvPicPr>
          <p:cNvPr id="2053" name="Elemento grafico 2052" descr="Mappa del tesoro contorno">
            <a:extLst>
              <a:ext uri="{FF2B5EF4-FFF2-40B4-BE49-F238E27FC236}">
                <a16:creationId xmlns:a16="http://schemas.microsoft.com/office/drawing/2014/main" id="{DF8F469C-BFC2-88ED-C226-55794E763E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84717" y="3137016"/>
            <a:ext cx="414650" cy="414650"/>
          </a:xfrm>
          <a:prstGeom prst="rect">
            <a:avLst/>
          </a:prstGeom>
        </p:spPr>
      </p:pic>
      <p:pic>
        <p:nvPicPr>
          <p:cNvPr id="2056" name="Elemento grafico 2055" descr="Lavoratore edile contorno">
            <a:extLst>
              <a:ext uri="{FF2B5EF4-FFF2-40B4-BE49-F238E27FC236}">
                <a16:creationId xmlns:a16="http://schemas.microsoft.com/office/drawing/2014/main" id="{8E609E8F-BA5E-C465-A183-14E55D15F3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535595" y="3570131"/>
            <a:ext cx="372924" cy="372924"/>
          </a:xfrm>
          <a:prstGeom prst="rect">
            <a:avLst/>
          </a:prstGeom>
        </p:spPr>
      </p:pic>
      <p:pic>
        <p:nvPicPr>
          <p:cNvPr id="2057" name="Elemento grafico 2056" descr="Lavoratore edile contorno">
            <a:extLst>
              <a:ext uri="{FF2B5EF4-FFF2-40B4-BE49-F238E27FC236}">
                <a16:creationId xmlns:a16="http://schemas.microsoft.com/office/drawing/2014/main" id="{4B87B669-C66B-F220-1953-CCE26AAEFB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16081" y="3608771"/>
            <a:ext cx="372924" cy="372924"/>
          </a:xfrm>
          <a:prstGeom prst="rect">
            <a:avLst/>
          </a:prstGeom>
        </p:spPr>
      </p:pic>
      <p:cxnSp>
        <p:nvCxnSpPr>
          <p:cNvPr id="2059" name="Connettore curvo 2058">
            <a:extLst>
              <a:ext uri="{FF2B5EF4-FFF2-40B4-BE49-F238E27FC236}">
                <a16:creationId xmlns:a16="http://schemas.microsoft.com/office/drawing/2014/main" id="{60CFCC0F-063A-0C7D-4DB1-7575F917B4B2}"/>
              </a:ext>
            </a:extLst>
          </p:cNvPr>
          <p:cNvCxnSpPr>
            <a:cxnSpLocks/>
          </p:cNvCxnSpPr>
          <p:nvPr/>
        </p:nvCxnSpPr>
        <p:spPr>
          <a:xfrm flipV="1">
            <a:off x="1390336" y="2270976"/>
            <a:ext cx="974162" cy="555791"/>
          </a:xfrm>
          <a:prstGeom prst="curvedConnector3">
            <a:avLst/>
          </a:prstGeom>
          <a:ln>
            <a:solidFill>
              <a:srgbClr val="297A3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1" name="Connettore curvo 2060">
            <a:extLst>
              <a:ext uri="{FF2B5EF4-FFF2-40B4-BE49-F238E27FC236}">
                <a16:creationId xmlns:a16="http://schemas.microsoft.com/office/drawing/2014/main" id="{0A9984B6-D9F0-7530-2651-3F47DD150F85}"/>
              </a:ext>
            </a:extLst>
          </p:cNvPr>
          <p:cNvCxnSpPr>
            <a:cxnSpLocks/>
          </p:cNvCxnSpPr>
          <p:nvPr/>
        </p:nvCxnSpPr>
        <p:spPr>
          <a:xfrm>
            <a:off x="1404692" y="2848647"/>
            <a:ext cx="699914" cy="435812"/>
          </a:xfrm>
          <a:prstGeom prst="curvedConnector3">
            <a:avLst>
              <a:gd name="adj1" fmla="val 50000"/>
            </a:avLst>
          </a:prstGeom>
          <a:ln>
            <a:solidFill>
              <a:srgbClr val="297A3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62" name="CasellaDiTesto 2061">
            <a:extLst>
              <a:ext uri="{FF2B5EF4-FFF2-40B4-BE49-F238E27FC236}">
                <a16:creationId xmlns:a16="http://schemas.microsoft.com/office/drawing/2014/main" id="{9F634233-F8E9-3325-F7B3-9CA405E8ADF2}"/>
              </a:ext>
            </a:extLst>
          </p:cNvPr>
          <p:cNvSpPr txBox="1"/>
          <p:nvPr/>
        </p:nvSpPr>
        <p:spPr>
          <a:xfrm>
            <a:off x="2104606" y="1943725"/>
            <a:ext cx="2029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entury Gothic" panose="020B0502020202020204" pitchFamily="34" charset="0"/>
              </a:rPr>
              <a:t>30+ </a:t>
            </a:r>
          </a:p>
          <a:p>
            <a:pPr algn="ctr"/>
            <a:r>
              <a:rPr lang="it-IT" dirty="0">
                <a:latin typeface="Century Gothic" panose="020B0502020202020204" pitchFamily="34" charset="0"/>
              </a:rPr>
              <a:t>schede bando</a:t>
            </a:r>
            <a:endParaRPr lang="it-IT" dirty="0"/>
          </a:p>
        </p:txBody>
      </p:sp>
      <p:cxnSp>
        <p:nvCxnSpPr>
          <p:cNvPr id="2069" name="Connettore 2 2068">
            <a:extLst>
              <a:ext uri="{FF2B5EF4-FFF2-40B4-BE49-F238E27FC236}">
                <a16:creationId xmlns:a16="http://schemas.microsoft.com/office/drawing/2014/main" id="{927DFBC7-F64E-7B30-7E96-ED42EDAA0DAD}"/>
              </a:ext>
            </a:extLst>
          </p:cNvPr>
          <p:cNvCxnSpPr>
            <a:cxnSpLocks/>
            <a:endCxn id="66" idx="1"/>
          </p:cNvCxnSpPr>
          <p:nvPr/>
        </p:nvCxnSpPr>
        <p:spPr>
          <a:xfrm flipV="1">
            <a:off x="2364498" y="4320344"/>
            <a:ext cx="912295" cy="382617"/>
          </a:xfrm>
          <a:prstGeom prst="straightConnector1">
            <a:avLst/>
          </a:prstGeom>
          <a:ln>
            <a:solidFill>
              <a:srgbClr val="297A3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70" name="Connettore 2 2069">
            <a:extLst>
              <a:ext uri="{FF2B5EF4-FFF2-40B4-BE49-F238E27FC236}">
                <a16:creationId xmlns:a16="http://schemas.microsoft.com/office/drawing/2014/main" id="{2D6EEF77-ABAE-26C8-6BA2-AD63B23545A8}"/>
              </a:ext>
            </a:extLst>
          </p:cNvPr>
          <p:cNvCxnSpPr>
            <a:cxnSpLocks/>
            <a:endCxn id="67" idx="1"/>
          </p:cNvCxnSpPr>
          <p:nvPr/>
        </p:nvCxnSpPr>
        <p:spPr>
          <a:xfrm flipV="1">
            <a:off x="2452208" y="4518295"/>
            <a:ext cx="2408372" cy="272966"/>
          </a:xfrm>
          <a:prstGeom prst="straightConnector1">
            <a:avLst/>
          </a:prstGeom>
          <a:ln>
            <a:solidFill>
              <a:srgbClr val="297A3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71" name="Connettore 2 2070">
            <a:extLst>
              <a:ext uri="{FF2B5EF4-FFF2-40B4-BE49-F238E27FC236}">
                <a16:creationId xmlns:a16="http://schemas.microsoft.com/office/drawing/2014/main" id="{72EDF3D6-234D-8219-26E0-5328C5DA8AFD}"/>
              </a:ext>
            </a:extLst>
          </p:cNvPr>
          <p:cNvCxnSpPr>
            <a:cxnSpLocks/>
            <a:endCxn id="68" idx="1"/>
          </p:cNvCxnSpPr>
          <p:nvPr/>
        </p:nvCxnSpPr>
        <p:spPr>
          <a:xfrm>
            <a:off x="2452208" y="4864963"/>
            <a:ext cx="1451307" cy="110964"/>
          </a:xfrm>
          <a:prstGeom prst="straightConnector1">
            <a:avLst/>
          </a:prstGeom>
          <a:ln>
            <a:solidFill>
              <a:srgbClr val="297A3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72" name="Connettore 2 2071">
            <a:extLst>
              <a:ext uri="{FF2B5EF4-FFF2-40B4-BE49-F238E27FC236}">
                <a16:creationId xmlns:a16="http://schemas.microsoft.com/office/drawing/2014/main" id="{3BC1B39B-1729-643F-3939-D920C45DB0E4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2419004" y="5002264"/>
            <a:ext cx="2764372" cy="447195"/>
          </a:xfrm>
          <a:prstGeom prst="straightConnector1">
            <a:avLst/>
          </a:prstGeom>
          <a:ln>
            <a:solidFill>
              <a:srgbClr val="297A3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70D0F78-0CCF-20E9-B430-8145E249C37F}"/>
              </a:ext>
            </a:extLst>
          </p:cNvPr>
          <p:cNvSpPr txBox="1"/>
          <p:nvPr/>
        </p:nvSpPr>
        <p:spPr>
          <a:xfrm>
            <a:off x="3276793" y="4135678"/>
            <a:ext cx="815421" cy="369332"/>
          </a:xfrm>
          <a:prstGeom prst="rect">
            <a:avLst/>
          </a:prstGeom>
          <a:noFill/>
          <a:ln>
            <a:gradFill>
              <a:gsLst>
                <a:gs pos="0">
                  <a:srgbClr val="297A38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Century Gothic" panose="020B0502020202020204" pitchFamily="34" charset="0"/>
              </a:rPr>
              <a:t>news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600B1B22-CD24-A2C5-7D2B-B469D6413852}"/>
              </a:ext>
            </a:extLst>
          </p:cNvPr>
          <p:cNvSpPr txBox="1"/>
          <p:nvPr/>
        </p:nvSpPr>
        <p:spPr>
          <a:xfrm>
            <a:off x="4860580" y="4333629"/>
            <a:ext cx="2092459" cy="369332"/>
          </a:xfrm>
          <a:prstGeom prst="rect">
            <a:avLst/>
          </a:prstGeom>
          <a:noFill/>
          <a:ln>
            <a:gradFill>
              <a:gsLst>
                <a:gs pos="0">
                  <a:srgbClr val="297A38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Century Gothic" panose="020B0502020202020204" pitchFamily="34" charset="0"/>
              </a:rPr>
              <a:t>approfondimenti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650873D7-DFBA-3212-F973-82E9003025BF}"/>
              </a:ext>
            </a:extLst>
          </p:cNvPr>
          <p:cNvSpPr txBox="1"/>
          <p:nvPr/>
        </p:nvSpPr>
        <p:spPr>
          <a:xfrm>
            <a:off x="3903515" y="4791261"/>
            <a:ext cx="1185490" cy="369332"/>
          </a:xfrm>
          <a:prstGeom prst="rect">
            <a:avLst/>
          </a:prstGeom>
          <a:noFill/>
          <a:ln>
            <a:gradFill>
              <a:gsLst>
                <a:gs pos="0">
                  <a:srgbClr val="297A38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Century Gothic" panose="020B0502020202020204" pitchFamily="34" charset="0"/>
              </a:rPr>
              <a:t>interviste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F86A5FE-2C5A-5779-B993-ECB1B8D708E9}"/>
              </a:ext>
            </a:extLst>
          </p:cNvPr>
          <p:cNvSpPr txBox="1"/>
          <p:nvPr/>
        </p:nvSpPr>
        <p:spPr>
          <a:xfrm>
            <a:off x="5183376" y="5264793"/>
            <a:ext cx="1529889" cy="369332"/>
          </a:xfrm>
          <a:prstGeom prst="rect">
            <a:avLst/>
          </a:prstGeom>
          <a:noFill/>
          <a:ln>
            <a:gradFill>
              <a:gsLst>
                <a:gs pos="0">
                  <a:srgbClr val="297A38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Century Gothic" panose="020B0502020202020204" pitchFamily="34" charset="0"/>
              </a:rPr>
              <a:t>infografiche</a:t>
            </a:r>
          </a:p>
        </p:txBody>
      </p:sp>
      <p:pic>
        <p:nvPicPr>
          <p:cNvPr id="83" name="Elemento grafico 82" descr="Cornetta contorno">
            <a:extLst>
              <a:ext uri="{FF2B5EF4-FFF2-40B4-BE49-F238E27FC236}">
                <a16:creationId xmlns:a16="http://schemas.microsoft.com/office/drawing/2014/main" id="{8123935F-E3A1-EC20-FC72-A4C03F7556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00978" y="5806412"/>
            <a:ext cx="733762" cy="733762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91C4C5E0-7B7B-C360-0339-70268A64A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38"/>
          <a:stretch/>
        </p:blipFill>
        <p:spPr>
          <a:xfrm>
            <a:off x="7918211" y="1391698"/>
            <a:ext cx="3713739" cy="309144"/>
          </a:xfrm>
          <a:prstGeom prst="rect">
            <a:avLst/>
          </a:prstGeom>
        </p:spPr>
      </p:pic>
      <p:sp>
        <p:nvSpPr>
          <p:cNvPr id="2086" name="Figura a mano libera: forma 2085">
            <a:extLst>
              <a:ext uri="{FF2B5EF4-FFF2-40B4-BE49-F238E27FC236}">
                <a16:creationId xmlns:a16="http://schemas.microsoft.com/office/drawing/2014/main" id="{702AAA3B-0642-4A8B-4E12-967593FE38E8}"/>
              </a:ext>
            </a:extLst>
          </p:cNvPr>
          <p:cNvSpPr/>
          <p:nvPr/>
        </p:nvSpPr>
        <p:spPr>
          <a:xfrm>
            <a:off x="2021093" y="6077184"/>
            <a:ext cx="5210199" cy="473339"/>
          </a:xfrm>
          <a:custGeom>
            <a:avLst/>
            <a:gdLst>
              <a:gd name="connsiteX0" fmla="*/ 0 w 5024581"/>
              <a:gd name="connsiteY0" fmla="*/ 388804 h 660168"/>
              <a:gd name="connsiteX1" fmla="*/ 674254 w 5024581"/>
              <a:gd name="connsiteY1" fmla="*/ 47059 h 660168"/>
              <a:gd name="connsiteX2" fmla="*/ 1505527 w 5024581"/>
              <a:gd name="connsiteY2" fmla="*/ 555059 h 660168"/>
              <a:gd name="connsiteX3" fmla="*/ 2595418 w 5024581"/>
              <a:gd name="connsiteY3" fmla="*/ 185604 h 660168"/>
              <a:gd name="connsiteX4" fmla="*/ 3454400 w 5024581"/>
              <a:gd name="connsiteY4" fmla="*/ 508877 h 660168"/>
              <a:gd name="connsiteX5" fmla="*/ 4036291 w 5024581"/>
              <a:gd name="connsiteY5" fmla="*/ 877 h 660168"/>
              <a:gd name="connsiteX6" fmla="*/ 4553527 w 5024581"/>
              <a:gd name="connsiteY6" fmla="*/ 656659 h 660168"/>
              <a:gd name="connsiteX7" fmla="*/ 5024581 w 5024581"/>
              <a:gd name="connsiteY7" fmla="*/ 277968 h 660168"/>
              <a:gd name="connsiteX8" fmla="*/ 5024581 w 5024581"/>
              <a:gd name="connsiteY8" fmla="*/ 277968 h 66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4581" h="660168">
                <a:moveTo>
                  <a:pt x="0" y="388804"/>
                </a:moveTo>
                <a:cubicBezTo>
                  <a:pt x="211666" y="204077"/>
                  <a:pt x="423333" y="19350"/>
                  <a:pt x="674254" y="47059"/>
                </a:cubicBezTo>
                <a:cubicBezTo>
                  <a:pt x="925175" y="74768"/>
                  <a:pt x="1185333" y="531968"/>
                  <a:pt x="1505527" y="555059"/>
                </a:cubicBezTo>
                <a:cubicBezTo>
                  <a:pt x="1825721" y="578150"/>
                  <a:pt x="2270606" y="193301"/>
                  <a:pt x="2595418" y="185604"/>
                </a:cubicBezTo>
                <a:cubicBezTo>
                  <a:pt x="2920230" y="177907"/>
                  <a:pt x="3214255" y="539665"/>
                  <a:pt x="3454400" y="508877"/>
                </a:cubicBezTo>
                <a:cubicBezTo>
                  <a:pt x="3694545" y="478089"/>
                  <a:pt x="3853103" y="-23753"/>
                  <a:pt x="4036291" y="877"/>
                </a:cubicBezTo>
                <a:cubicBezTo>
                  <a:pt x="4219479" y="25507"/>
                  <a:pt x="4388812" y="610477"/>
                  <a:pt x="4553527" y="656659"/>
                </a:cubicBezTo>
                <a:cubicBezTo>
                  <a:pt x="4718242" y="702841"/>
                  <a:pt x="5024581" y="277968"/>
                  <a:pt x="5024581" y="277968"/>
                </a:cubicBezTo>
                <a:lnTo>
                  <a:pt x="5024581" y="277968"/>
                </a:lnTo>
              </a:path>
            </a:pathLst>
          </a:custGeom>
          <a:noFill/>
          <a:ln>
            <a:solidFill>
              <a:srgbClr val="297A38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87" name="CasellaDiTesto 2086">
            <a:extLst>
              <a:ext uri="{FF2B5EF4-FFF2-40B4-BE49-F238E27FC236}">
                <a16:creationId xmlns:a16="http://schemas.microsoft.com/office/drawing/2014/main" id="{C869F800-AA73-BB74-694A-18672B413477}"/>
              </a:ext>
            </a:extLst>
          </p:cNvPr>
          <p:cNvSpPr txBox="1"/>
          <p:nvPr/>
        </p:nvSpPr>
        <p:spPr>
          <a:xfrm>
            <a:off x="2287040" y="5780088"/>
            <a:ext cx="1054381" cy="37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DEM</a:t>
            </a:r>
            <a:endParaRPr lang="it-IT" dirty="0"/>
          </a:p>
        </p:txBody>
      </p:sp>
      <p:sp>
        <p:nvSpPr>
          <p:cNvPr id="2088" name="CasellaDiTesto 2087">
            <a:extLst>
              <a:ext uri="{FF2B5EF4-FFF2-40B4-BE49-F238E27FC236}">
                <a16:creationId xmlns:a16="http://schemas.microsoft.com/office/drawing/2014/main" id="{72166D41-2B05-6FC4-054E-C0C7C359CCA8}"/>
              </a:ext>
            </a:extLst>
          </p:cNvPr>
          <p:cNvSpPr txBox="1"/>
          <p:nvPr/>
        </p:nvSpPr>
        <p:spPr>
          <a:xfrm>
            <a:off x="4044040" y="5857758"/>
            <a:ext cx="149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Newsletter</a:t>
            </a:r>
            <a:endParaRPr lang="it-IT" dirty="0"/>
          </a:p>
        </p:txBody>
      </p:sp>
      <p:sp>
        <p:nvSpPr>
          <p:cNvPr id="2089" name="CasellaDiTesto 2088">
            <a:extLst>
              <a:ext uri="{FF2B5EF4-FFF2-40B4-BE49-F238E27FC236}">
                <a16:creationId xmlns:a16="http://schemas.microsoft.com/office/drawing/2014/main" id="{981A24AF-E28D-8FE2-181E-85902A276820}"/>
              </a:ext>
            </a:extLst>
          </p:cNvPr>
          <p:cNvSpPr txBox="1"/>
          <p:nvPr/>
        </p:nvSpPr>
        <p:spPr>
          <a:xfrm>
            <a:off x="5817338" y="5773951"/>
            <a:ext cx="89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Social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7BC05C-99B5-1A2D-8304-88E6B173C3FE}"/>
              </a:ext>
            </a:extLst>
          </p:cNvPr>
          <p:cNvSpPr txBox="1"/>
          <p:nvPr/>
        </p:nvSpPr>
        <p:spPr>
          <a:xfrm>
            <a:off x="3273999" y="6103347"/>
            <a:ext cx="1054381" cy="37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Web</a:t>
            </a: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81FAD68-235F-EC83-572A-B85BCFE33C7B}"/>
              </a:ext>
            </a:extLst>
          </p:cNvPr>
          <p:cNvSpPr/>
          <p:nvPr/>
        </p:nvSpPr>
        <p:spPr>
          <a:xfrm>
            <a:off x="8833875" y="2958264"/>
            <a:ext cx="496556" cy="275228"/>
          </a:xfrm>
          <a:prstGeom prst="ellipse">
            <a:avLst/>
          </a:prstGeom>
          <a:solidFill>
            <a:srgbClr val="316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426796-A41E-1D0E-ADBF-828F6517350D}"/>
              </a:ext>
            </a:extLst>
          </p:cNvPr>
          <p:cNvSpPr txBox="1"/>
          <p:nvPr/>
        </p:nvSpPr>
        <p:spPr>
          <a:xfrm>
            <a:off x="8824997" y="2893456"/>
            <a:ext cx="65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970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E2473A2-3340-DA53-18FE-43F678C1E5DD}"/>
              </a:ext>
            </a:extLst>
          </p:cNvPr>
          <p:cNvSpPr/>
          <p:nvPr/>
        </p:nvSpPr>
        <p:spPr>
          <a:xfrm>
            <a:off x="10537794" y="2952952"/>
            <a:ext cx="452761" cy="280540"/>
          </a:xfrm>
          <a:prstGeom prst="ellipse">
            <a:avLst/>
          </a:prstGeom>
          <a:solidFill>
            <a:srgbClr val="004A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548B50-470B-35F5-E739-F96C08C6D1C3}"/>
              </a:ext>
            </a:extLst>
          </p:cNvPr>
          <p:cNvSpPr txBox="1"/>
          <p:nvPr/>
        </p:nvSpPr>
        <p:spPr>
          <a:xfrm>
            <a:off x="10479551" y="2885164"/>
            <a:ext cx="65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615</a:t>
            </a:r>
          </a:p>
        </p:txBody>
      </p:sp>
    </p:spTree>
    <p:extLst>
      <p:ext uri="{BB962C8B-B14F-4D97-AF65-F5344CB8AC3E}">
        <p14:creationId xmlns:p14="http://schemas.microsoft.com/office/powerpoint/2010/main" val="253163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E95AE8-DC71-55C8-9722-DD8491A1BADA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2 – Open Innovation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E245264-BDCB-AEFA-DB70-3EFBCACEB6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531855" y="1306479"/>
            <a:ext cx="3395917" cy="403726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C32894B-8D53-61C8-458E-D7173832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3449">
            <a:off x="813379" y="2065407"/>
            <a:ext cx="2968199" cy="2866134"/>
          </a:xfrm>
          <a:prstGeom prst="rect">
            <a:avLst/>
          </a:prstGeom>
        </p:spPr>
      </p:pic>
      <p:sp>
        <p:nvSpPr>
          <p:cNvPr id="74" name="Freccia a destra 73">
            <a:extLst>
              <a:ext uri="{FF2B5EF4-FFF2-40B4-BE49-F238E27FC236}">
                <a16:creationId xmlns:a16="http://schemas.microsoft.com/office/drawing/2014/main" id="{8BB86644-F348-4F55-3BF3-813B0A947271}"/>
              </a:ext>
            </a:extLst>
          </p:cNvPr>
          <p:cNvSpPr/>
          <p:nvPr/>
        </p:nvSpPr>
        <p:spPr>
          <a:xfrm>
            <a:off x="4130952" y="3212486"/>
            <a:ext cx="613006" cy="304798"/>
          </a:xfrm>
          <a:prstGeom prst="rightArrow">
            <a:avLst/>
          </a:prstGeom>
          <a:solidFill>
            <a:srgbClr val="219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7" name="Immagine 76">
            <a:extLst>
              <a:ext uri="{FF2B5EF4-FFF2-40B4-BE49-F238E27FC236}">
                <a16:creationId xmlns:a16="http://schemas.microsoft.com/office/drawing/2014/main" id="{F550373D-E320-2A35-348A-D2C1057AE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603"/>
          <a:stretch/>
        </p:blipFill>
        <p:spPr>
          <a:xfrm>
            <a:off x="4925344" y="2234152"/>
            <a:ext cx="3567390" cy="1882065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E65E1A19-C4C6-62AA-78F1-80FE86D1C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975" y="4417196"/>
            <a:ext cx="3563149" cy="842740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9DBAB023-DDAB-9283-B518-E0FE6D379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969" y="5259936"/>
            <a:ext cx="3558155" cy="785782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98176230-7E0D-51DD-A8B9-A98DC8A48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42701">
            <a:off x="9356014" y="2463892"/>
            <a:ext cx="1800733" cy="1722441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0EED27C0-B247-9C73-8D53-A981C61B3A5A}"/>
              </a:ext>
            </a:extLst>
          </p:cNvPr>
          <p:cNvSpPr/>
          <p:nvPr/>
        </p:nvSpPr>
        <p:spPr>
          <a:xfrm>
            <a:off x="8726720" y="3212486"/>
            <a:ext cx="613006" cy="304798"/>
          </a:xfrm>
          <a:prstGeom prst="rightArrow">
            <a:avLst/>
          </a:prstGeom>
          <a:solidFill>
            <a:srgbClr val="219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74D7CD-C173-1F70-189C-3ACDD302F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5344" y="1370689"/>
            <a:ext cx="3575530" cy="8697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3BBDE66-DE1A-01F5-3C9A-9A6A41FE2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0975" y="4121963"/>
            <a:ext cx="3563149" cy="293144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37881625-EC1E-B6E3-2FA9-03E41B4F8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940" b="87911"/>
          <a:stretch/>
        </p:blipFill>
        <p:spPr>
          <a:xfrm>
            <a:off x="4925344" y="1370651"/>
            <a:ext cx="3567390" cy="30479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F5B814-4A4C-D8BD-315A-52268974E66A}"/>
              </a:ext>
            </a:extLst>
          </p:cNvPr>
          <p:cNvSpPr txBox="1"/>
          <p:nvPr/>
        </p:nvSpPr>
        <p:spPr>
          <a:xfrm>
            <a:off x="623040" y="921927"/>
            <a:ext cx="859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97A38"/>
                </a:solidFill>
              </a:rPr>
              <a:t>DATO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59CAD0-452C-E251-F3F1-7B5AC3467982}"/>
              </a:ext>
            </a:extLst>
          </p:cNvPr>
          <p:cNvSpPr txBox="1"/>
          <p:nvPr/>
        </p:nvSpPr>
        <p:spPr>
          <a:xfrm>
            <a:off x="4794893" y="916031"/>
            <a:ext cx="217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97A38"/>
                </a:solidFill>
              </a:rPr>
              <a:t>SCHEDA BANDO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A14B57-FFEE-01F0-5489-74D2BF26E8B7}"/>
              </a:ext>
            </a:extLst>
          </p:cNvPr>
          <p:cNvSpPr txBox="1"/>
          <p:nvPr/>
        </p:nvSpPr>
        <p:spPr>
          <a:xfrm>
            <a:off x="9033223" y="931393"/>
            <a:ext cx="217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97A38"/>
                </a:solidFill>
              </a:rPr>
              <a:t>PROGETTO</a:t>
            </a:r>
            <a:endParaRPr lang="it-IT" dirty="0"/>
          </a:p>
        </p:txBody>
      </p:sp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A1AC8BD9-BA23-3D94-B7AA-EC8C0F58A3E9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H="1" flipV="1">
            <a:off x="531855" y="3325111"/>
            <a:ext cx="773162" cy="2610961"/>
          </a:xfrm>
          <a:prstGeom prst="curvedConnector4">
            <a:avLst>
              <a:gd name="adj1" fmla="val -10047"/>
              <a:gd name="adj2" fmla="val 104978"/>
            </a:avLst>
          </a:prstGeom>
          <a:ln>
            <a:solidFill>
              <a:srgbClr val="21996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C96B085-CEB6-C04C-BFED-C0DB3FDECB6F}"/>
              </a:ext>
            </a:extLst>
          </p:cNvPr>
          <p:cNvSpPr txBox="1"/>
          <p:nvPr/>
        </p:nvSpPr>
        <p:spPr>
          <a:xfrm>
            <a:off x="1305017" y="5613037"/>
            <a:ext cx="277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2023: allineamento con</a:t>
            </a:r>
          </a:p>
          <a:p>
            <a:r>
              <a:rPr lang="it-IT" sz="1600" b="1" i="1" dirty="0">
                <a:solidFill>
                  <a:srgbClr val="219965"/>
                </a:solidFill>
              </a:rPr>
              <a:t>schede progetti DG Regio</a:t>
            </a:r>
          </a:p>
        </p:txBody>
      </p:sp>
    </p:spTree>
    <p:extLst>
      <p:ext uri="{BB962C8B-B14F-4D97-AF65-F5344CB8AC3E}">
        <p14:creationId xmlns:p14="http://schemas.microsoft.com/office/powerpoint/2010/main" val="241678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8B5783-BC82-ED54-EE4C-88DA8F5CB2D5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2 – Open Innovation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C6A8C5-A7EF-A72C-B427-9FFAF109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65" y="974712"/>
            <a:ext cx="8079710" cy="4908575"/>
          </a:xfrm>
          <a:prstGeom prst="rect">
            <a:avLst/>
          </a:prstGeom>
        </p:spPr>
      </p:pic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1F34F7F2-232A-4689-5A73-6D98418F3D9E}"/>
              </a:ext>
            </a:extLst>
          </p:cNvPr>
          <p:cNvSpPr/>
          <p:nvPr/>
        </p:nvSpPr>
        <p:spPr>
          <a:xfrm rot="5400000">
            <a:off x="5789497" y="963391"/>
            <a:ext cx="613006" cy="304798"/>
          </a:xfrm>
          <a:prstGeom prst="rightArrow">
            <a:avLst/>
          </a:prstGeom>
          <a:solidFill>
            <a:srgbClr val="219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776C449-F77C-6D0C-E7AB-66AF34B9F58A}"/>
              </a:ext>
            </a:extLst>
          </p:cNvPr>
          <p:cNvSpPr txBox="1"/>
          <p:nvPr/>
        </p:nvSpPr>
        <p:spPr>
          <a:xfrm>
            <a:off x="609600" y="974712"/>
            <a:ext cx="217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97A38"/>
                </a:solidFill>
              </a:rPr>
              <a:t>SCHEDA </a:t>
            </a:r>
          </a:p>
          <a:p>
            <a:r>
              <a:rPr lang="it-IT" sz="1800" b="1" dirty="0">
                <a:solidFill>
                  <a:srgbClr val="297A38"/>
                </a:solidFill>
              </a:rPr>
              <a:t>PROGETTO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727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9B27362-77A0-DE39-250C-007AE703C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7" y="1552739"/>
            <a:ext cx="4720424" cy="4747491"/>
          </a:xfrm>
          <a:prstGeom prst="rect">
            <a:avLst/>
          </a:prstGeom>
        </p:spPr>
      </p:pic>
      <p:sp>
        <p:nvSpPr>
          <p:cNvPr id="74" name="Freccia a destra 73">
            <a:extLst>
              <a:ext uri="{FF2B5EF4-FFF2-40B4-BE49-F238E27FC236}">
                <a16:creationId xmlns:a16="http://schemas.microsoft.com/office/drawing/2014/main" id="{8BB86644-F348-4F55-3BF3-813B0A947271}"/>
              </a:ext>
            </a:extLst>
          </p:cNvPr>
          <p:cNvSpPr/>
          <p:nvPr/>
        </p:nvSpPr>
        <p:spPr>
          <a:xfrm rot="5400000">
            <a:off x="3904513" y="1011162"/>
            <a:ext cx="613006" cy="304798"/>
          </a:xfrm>
          <a:prstGeom prst="rightArrow">
            <a:avLst/>
          </a:prstGeom>
          <a:solidFill>
            <a:srgbClr val="219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2C44C23A-5934-2787-A206-885489F315BE}"/>
              </a:ext>
            </a:extLst>
          </p:cNvPr>
          <p:cNvSpPr/>
          <p:nvPr/>
        </p:nvSpPr>
        <p:spPr>
          <a:xfrm>
            <a:off x="5361586" y="3429000"/>
            <a:ext cx="613006" cy="304798"/>
          </a:xfrm>
          <a:prstGeom prst="rightArrow">
            <a:avLst/>
          </a:prstGeom>
          <a:solidFill>
            <a:srgbClr val="219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FF6F371-D962-8C7D-04F3-4E1E610E1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47" y="1303322"/>
            <a:ext cx="2104554" cy="259095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2C08D61-9396-1B57-EC09-27BA87353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967" y="1935432"/>
            <a:ext cx="2187982" cy="256727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72DA7B5-DD4C-76BD-234C-9870B274A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838" y="2431431"/>
            <a:ext cx="2168873" cy="2754312"/>
          </a:xfrm>
          <a:prstGeom prst="rect">
            <a:avLst/>
          </a:prstGeom>
        </p:spPr>
      </p:pic>
      <p:pic>
        <p:nvPicPr>
          <p:cNvPr id="2050" name="Picture 2" descr="E-Mail marketing: tool e tecniche - IONOS">
            <a:extLst>
              <a:ext uri="{FF2B5EF4-FFF2-40B4-BE49-F238E27FC236}">
                <a16:creationId xmlns:a16="http://schemas.microsoft.com/office/drawing/2014/main" id="{16CD61CD-51A9-3474-51CD-FF8029EBC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27" y="1189549"/>
            <a:ext cx="337148" cy="33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ebook: accedi o iscriviti">
            <a:extLst>
              <a:ext uri="{FF2B5EF4-FFF2-40B4-BE49-F238E27FC236}">
                <a16:creationId xmlns:a16="http://schemas.microsoft.com/office/drawing/2014/main" id="{2AF486E9-B1B1-77E1-F918-8DB5AB09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75" y="1767897"/>
            <a:ext cx="337148" cy="33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nkedIn - App su Google Play">
            <a:extLst>
              <a:ext uri="{FF2B5EF4-FFF2-40B4-BE49-F238E27FC236}">
                <a16:creationId xmlns:a16="http://schemas.microsoft.com/office/drawing/2014/main" id="{3793A0A3-8DA6-952E-19B1-0B07B25EF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37" y="2262857"/>
            <a:ext cx="337148" cy="33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98B5783-BC82-ED54-EE4C-88DA8F5CB2D5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2 – Open Innovation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DD4899-F7B4-02F0-46CB-96CE0A0ECCEA}"/>
              </a:ext>
            </a:extLst>
          </p:cNvPr>
          <p:cNvSpPr txBox="1"/>
          <p:nvPr/>
        </p:nvSpPr>
        <p:spPr>
          <a:xfrm>
            <a:off x="509556" y="994987"/>
            <a:ext cx="3369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97A38"/>
                </a:solidFill>
              </a:rPr>
              <a:t>TRATTAMENTO EDITORIALE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B94F5F-D9F0-F0CC-220C-29FEB8D7A187}"/>
              </a:ext>
            </a:extLst>
          </p:cNvPr>
          <p:cNvSpPr txBox="1"/>
          <p:nvPr/>
        </p:nvSpPr>
        <p:spPr>
          <a:xfrm>
            <a:off x="5361586" y="978895"/>
            <a:ext cx="1594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97A38"/>
                </a:solidFill>
              </a:rPr>
              <a:t>DIFFUSIONE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F8DC9CA-CB87-3E3A-131A-9CE15FB75F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8852" y="3830144"/>
            <a:ext cx="4197935" cy="1847529"/>
          </a:xfrm>
          <a:prstGeom prst="rect">
            <a:avLst/>
          </a:prstGeom>
        </p:spPr>
      </p:pic>
      <p:pic>
        <p:nvPicPr>
          <p:cNvPr id="10" name="Elemento grafico 9" descr="Internet contorno">
            <a:extLst>
              <a:ext uri="{FF2B5EF4-FFF2-40B4-BE49-F238E27FC236}">
                <a16:creationId xmlns:a16="http://schemas.microsoft.com/office/drawing/2014/main" id="{99D77394-96A3-DBAD-42FD-DD237BCC5E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46167" y="3319910"/>
            <a:ext cx="531359" cy="5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9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E95AE8-DC71-55C8-9722-DD8491A1BADA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3 – Evento Fondi SIE 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ED8C7C-290C-4C2C-A9DA-E47952886A51}"/>
              </a:ext>
            </a:extLst>
          </p:cNvPr>
          <p:cNvSpPr txBox="1"/>
          <p:nvPr/>
        </p:nvSpPr>
        <p:spPr>
          <a:xfrm>
            <a:off x="4555321" y="997191"/>
            <a:ext cx="6443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297A38"/>
                </a:solidFill>
              </a:rPr>
              <a:t>1 dicembre 2022 | </a:t>
            </a:r>
            <a:r>
              <a:rPr lang="it-IT" sz="2000" dirty="0"/>
              <a:t>Sala Gaber e in streaming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34D36A-4304-78D6-BDA2-D46D9A314396}"/>
              </a:ext>
            </a:extLst>
          </p:cNvPr>
          <p:cNvSpPr txBox="1"/>
          <p:nvPr/>
        </p:nvSpPr>
        <p:spPr>
          <a:xfrm>
            <a:off x="4713368" y="1865848"/>
            <a:ext cx="25816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Web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Comunicato stampa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Social (Fb, </a:t>
            </a:r>
            <a:r>
              <a:rPr lang="it-IT" dirty="0" err="1"/>
              <a:t>Tw</a:t>
            </a:r>
            <a:r>
              <a:rPr lang="it-IT" dirty="0"/>
              <a:t>, Li)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Video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194A6C-3DA5-75FF-F0A1-8F838C6F39AD}"/>
              </a:ext>
            </a:extLst>
          </p:cNvPr>
          <p:cNvSpPr txBox="1"/>
          <p:nvPr/>
        </p:nvSpPr>
        <p:spPr>
          <a:xfrm>
            <a:off x="9701653" y="3076853"/>
            <a:ext cx="2045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297A38"/>
                </a:solidFill>
              </a:rPr>
              <a:t>600+</a:t>
            </a:r>
          </a:p>
          <a:p>
            <a:pPr algn="ctr"/>
            <a:r>
              <a:rPr lang="it-IT" sz="2400" b="1" i="1" dirty="0">
                <a:solidFill>
                  <a:srgbClr val="297A38"/>
                </a:solidFill>
              </a:rPr>
              <a:t>partecipanti </a:t>
            </a:r>
          </a:p>
          <a:p>
            <a:pPr algn="ctr"/>
            <a:r>
              <a:rPr lang="it-IT" dirty="0"/>
              <a:t>in presenza e online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83D45A5-FCB6-FA2D-480C-0705566F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60" y="997191"/>
            <a:ext cx="3595995" cy="529809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9D59C2-3C70-D28D-F86C-12D2FB9A279A}"/>
              </a:ext>
            </a:extLst>
          </p:cNvPr>
          <p:cNvSpPr txBox="1"/>
          <p:nvPr/>
        </p:nvSpPr>
        <p:spPr>
          <a:xfrm>
            <a:off x="7425254" y="1561317"/>
            <a:ext cx="291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Sito </a:t>
            </a:r>
            <a:r>
              <a:rPr lang="it-IT" i="1" dirty="0" err="1"/>
              <a:t>ProUE</a:t>
            </a:r>
            <a:endParaRPr lang="it-IT" i="1" dirty="0"/>
          </a:p>
          <a:p>
            <a:r>
              <a:rPr lang="it-IT" i="1" dirty="0"/>
              <a:t>Open Innovation</a:t>
            </a:r>
          </a:p>
          <a:p>
            <a:r>
              <a:rPr lang="it-IT" i="1" dirty="0"/>
              <a:t>Eventi RL</a:t>
            </a:r>
          </a:p>
        </p:txBody>
      </p:sp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81C6B78E-E1A4-1193-D603-381B64A66E2A}"/>
              </a:ext>
            </a:extLst>
          </p:cNvPr>
          <p:cNvSpPr/>
          <p:nvPr/>
        </p:nvSpPr>
        <p:spPr>
          <a:xfrm>
            <a:off x="7119996" y="1582196"/>
            <a:ext cx="240144" cy="833346"/>
          </a:xfrm>
          <a:prstGeom prst="leftBrace">
            <a:avLst/>
          </a:prstGeom>
          <a:ln>
            <a:solidFill>
              <a:srgbClr val="21996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A70AAA7E-3AF1-F66B-875D-FDE8830BB6EC}"/>
              </a:ext>
            </a:extLst>
          </p:cNvPr>
          <p:cNvSpPr/>
          <p:nvPr/>
        </p:nvSpPr>
        <p:spPr>
          <a:xfrm>
            <a:off x="7119996" y="2860998"/>
            <a:ext cx="240144" cy="554071"/>
          </a:xfrm>
          <a:prstGeom prst="leftBrace">
            <a:avLst/>
          </a:prstGeom>
          <a:ln>
            <a:solidFill>
              <a:srgbClr val="21996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65EB9A2-2EE6-B0B6-C768-CD699D235DFE}"/>
              </a:ext>
            </a:extLst>
          </p:cNvPr>
          <p:cNvSpPr txBox="1"/>
          <p:nvPr/>
        </p:nvSpPr>
        <p:spPr>
          <a:xfrm>
            <a:off x="7425254" y="2974467"/>
            <a:ext cx="291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Lombardia Notizie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44126C8-D50D-C0FB-BD40-A99381CEEB67}"/>
              </a:ext>
            </a:extLst>
          </p:cNvPr>
          <p:cNvSpPr txBox="1"/>
          <p:nvPr/>
        </p:nvSpPr>
        <p:spPr>
          <a:xfrm>
            <a:off x="7425254" y="3805152"/>
            <a:ext cx="291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RL</a:t>
            </a:r>
          </a:p>
          <a:p>
            <a:r>
              <a:rPr lang="it-IT" i="1" dirty="0"/>
              <a:t>Open Innovation</a:t>
            </a:r>
          </a:p>
          <a:p>
            <a:r>
              <a:rPr lang="it-IT" i="1" dirty="0"/>
              <a:t>Beneficiari</a:t>
            </a:r>
          </a:p>
        </p:txBody>
      </p:sp>
      <p:sp>
        <p:nvSpPr>
          <p:cNvPr id="20" name="Parentesi graffa aperta 19">
            <a:extLst>
              <a:ext uri="{FF2B5EF4-FFF2-40B4-BE49-F238E27FC236}">
                <a16:creationId xmlns:a16="http://schemas.microsoft.com/office/drawing/2014/main" id="{3A2C95FC-03E9-A382-808D-B478CE74F2BA}"/>
              </a:ext>
            </a:extLst>
          </p:cNvPr>
          <p:cNvSpPr/>
          <p:nvPr/>
        </p:nvSpPr>
        <p:spPr>
          <a:xfrm>
            <a:off x="7119996" y="3793611"/>
            <a:ext cx="240144" cy="900106"/>
          </a:xfrm>
          <a:prstGeom prst="leftBrace">
            <a:avLst/>
          </a:prstGeom>
          <a:ln>
            <a:solidFill>
              <a:srgbClr val="21996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1C3C51A-4ACA-708E-C268-8AA917505E2C}"/>
              </a:ext>
            </a:extLst>
          </p:cNvPr>
          <p:cNvSpPr txBox="1"/>
          <p:nvPr/>
        </p:nvSpPr>
        <p:spPr>
          <a:xfrm>
            <a:off x="7425254" y="4917867"/>
            <a:ext cx="2115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Reel</a:t>
            </a:r>
            <a:endParaRPr lang="it-IT" i="1" dirty="0"/>
          </a:p>
          <a:p>
            <a:r>
              <a:rPr lang="it-IT" i="1" dirty="0"/>
              <a:t>YouTube</a:t>
            </a:r>
          </a:p>
          <a:p>
            <a:r>
              <a:rPr lang="it-IT" i="1" dirty="0"/>
              <a:t>Lombardia Notizie</a:t>
            </a:r>
          </a:p>
        </p:txBody>
      </p:sp>
      <p:sp>
        <p:nvSpPr>
          <p:cNvPr id="23" name="Parentesi graffa aperta 22">
            <a:extLst>
              <a:ext uri="{FF2B5EF4-FFF2-40B4-BE49-F238E27FC236}">
                <a16:creationId xmlns:a16="http://schemas.microsoft.com/office/drawing/2014/main" id="{A134D69E-E124-2F11-9AED-7CAAB6B76A33}"/>
              </a:ext>
            </a:extLst>
          </p:cNvPr>
          <p:cNvSpPr/>
          <p:nvPr/>
        </p:nvSpPr>
        <p:spPr>
          <a:xfrm>
            <a:off x="7109839" y="4917867"/>
            <a:ext cx="250301" cy="919649"/>
          </a:xfrm>
          <a:prstGeom prst="leftBrace">
            <a:avLst/>
          </a:prstGeom>
          <a:ln>
            <a:solidFill>
              <a:srgbClr val="21996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Parentesi graffa chiusa 23">
            <a:extLst>
              <a:ext uri="{FF2B5EF4-FFF2-40B4-BE49-F238E27FC236}">
                <a16:creationId xmlns:a16="http://schemas.microsoft.com/office/drawing/2014/main" id="{FD662C34-4144-CE8B-741A-BA954A6C5517}"/>
              </a:ext>
            </a:extLst>
          </p:cNvPr>
          <p:cNvSpPr/>
          <p:nvPr/>
        </p:nvSpPr>
        <p:spPr>
          <a:xfrm>
            <a:off x="9428624" y="1561315"/>
            <a:ext cx="325337" cy="4279881"/>
          </a:xfrm>
          <a:prstGeom prst="rightBrace">
            <a:avLst/>
          </a:prstGeom>
          <a:ln>
            <a:solidFill>
              <a:srgbClr val="21996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Immagine 63" descr="Immagine che contiene Elementi grafici, design&#10;&#10;Descrizione generata automaticamente">
            <a:extLst>
              <a:ext uri="{FF2B5EF4-FFF2-40B4-BE49-F238E27FC236}">
                <a16:creationId xmlns:a16="http://schemas.microsoft.com/office/drawing/2014/main" id="{6A610956-1D50-3DB9-5EAB-9925144A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05" y="2974467"/>
            <a:ext cx="590664" cy="577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A7BC52C5-C7F4-4751-2444-7C86233E79C1}"/>
                  </a:ext>
                </a:extLst>
              </p14:cNvPr>
              <p14:cNvContentPartPr/>
              <p14:nvPr/>
            </p14:nvContentPartPr>
            <p14:xfrm>
              <a:off x="10999223" y="3497680"/>
              <a:ext cx="360" cy="36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A7BC52C5-C7F4-4751-2444-7C86233E79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90223" y="3488680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2070C382-3059-115B-7423-8556DECE38D7}"/>
              </a:ext>
            </a:extLst>
          </p:cNvPr>
          <p:cNvCxnSpPr/>
          <p:nvPr/>
        </p:nvCxnSpPr>
        <p:spPr>
          <a:xfrm flipH="1">
            <a:off x="10244831" y="3497680"/>
            <a:ext cx="753974" cy="0"/>
          </a:xfrm>
          <a:prstGeom prst="line">
            <a:avLst/>
          </a:prstGeom>
          <a:ln>
            <a:solidFill>
              <a:srgbClr val="297A38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1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E880BD5-5F99-7CF3-0667-DDD54CB59836}"/>
              </a:ext>
            </a:extLst>
          </p:cNvPr>
          <p:cNvCxnSpPr>
            <a:cxnSpLocks/>
          </p:cNvCxnSpPr>
          <p:nvPr/>
        </p:nvCxnSpPr>
        <p:spPr>
          <a:xfrm>
            <a:off x="609600" y="744798"/>
            <a:ext cx="11029950" cy="0"/>
          </a:xfrm>
          <a:prstGeom prst="line">
            <a:avLst/>
          </a:prstGeom>
          <a:ln>
            <a:solidFill>
              <a:srgbClr val="00723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6E5C618-21CF-5299-E1E6-A9F94629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8239755" y="6113949"/>
            <a:ext cx="3392195" cy="444234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72AC4B5-CBEF-2E30-7BC3-47E040C9C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9" t="14843" b="25932"/>
          <a:stretch/>
        </p:blipFill>
        <p:spPr>
          <a:xfrm>
            <a:off x="531855" y="107103"/>
            <a:ext cx="1415633" cy="5847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E95AE8-DC71-55C8-9722-DD8491A1BADA}"/>
              </a:ext>
            </a:extLst>
          </p:cNvPr>
          <p:cNvSpPr txBox="1"/>
          <p:nvPr/>
        </p:nvSpPr>
        <p:spPr>
          <a:xfrm>
            <a:off x="3670300" y="310978"/>
            <a:ext cx="79692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4 – </a:t>
            </a:r>
            <a:r>
              <a:rPr lang="it-IT" dirty="0" err="1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Cohesion</a:t>
            </a:r>
            <a:r>
              <a:rPr lang="it-IT" dirty="0">
                <a:solidFill>
                  <a:srgbClr val="007239"/>
                </a:solidFill>
                <a:latin typeface="Century Gothic" panose="020B0502020202020204" pitchFamily="34" charset="0"/>
                <a:cs typeface="Helvetica"/>
              </a:rPr>
              <a:t> Magazine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F4FAEC-95BB-0F34-E9F1-61949FE623DF}"/>
              </a:ext>
            </a:extLst>
          </p:cNvPr>
          <p:cNvSpPr txBox="1"/>
          <p:nvPr/>
        </p:nvSpPr>
        <p:spPr>
          <a:xfrm>
            <a:off x="690997" y="2687758"/>
            <a:ext cx="748051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	N. 9/novembre 2022: Politiche per l’energia e l’ambiente</a:t>
            </a:r>
          </a:p>
          <a:p>
            <a:endParaRPr lang="it-IT" sz="800" dirty="0"/>
          </a:p>
          <a:p>
            <a:r>
              <a:rPr lang="it-IT" sz="2000" b="1" i="1" dirty="0">
                <a:solidFill>
                  <a:srgbClr val="297A38"/>
                </a:solidFill>
              </a:rPr>
              <a:t>«Le misure di efficientamento energetico </a:t>
            </a:r>
          </a:p>
          <a:p>
            <a:r>
              <a:rPr lang="it-IT" sz="2000" b="1" i="1" dirty="0">
                <a:solidFill>
                  <a:srgbClr val="297A38"/>
                </a:solidFill>
              </a:rPr>
              <a:t>della Regione Lombardia all’interno del POR FESR 14-20» </a:t>
            </a:r>
          </a:p>
          <a:p>
            <a:r>
              <a:rPr lang="it-IT" sz="2000" b="1" i="1" dirty="0">
                <a:solidFill>
                  <a:srgbClr val="297A38"/>
                </a:solidFill>
              </a:rPr>
              <a:t>(Bando FREE e Bando Piccoli Comuni)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7EBE468-5117-2E86-AFFC-7E0511063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166" y="1015305"/>
            <a:ext cx="3392195" cy="502932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C47C50-A49D-D984-413D-B94ECD644E82}"/>
              </a:ext>
            </a:extLst>
          </p:cNvPr>
          <p:cNvSpPr txBox="1"/>
          <p:nvPr/>
        </p:nvSpPr>
        <p:spPr>
          <a:xfrm>
            <a:off x="609599" y="5130854"/>
            <a:ext cx="748051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  <a:r>
              <a:rPr lang="it-IT" sz="1200" dirty="0"/>
              <a:t>N. 12/maggio 2023: Politiche per le città </a:t>
            </a:r>
          </a:p>
          <a:p>
            <a:endParaRPr lang="it-IT" sz="400" dirty="0"/>
          </a:p>
          <a:p>
            <a:r>
              <a:rPr lang="it-IT" b="1" i="1" dirty="0">
                <a:solidFill>
                  <a:srgbClr val="297A38"/>
                </a:solidFill>
              </a:rPr>
              <a:t>«Le Strategie di Sviluppo Urbano Sostenibile </a:t>
            </a:r>
          </a:p>
          <a:p>
            <a:r>
              <a:rPr lang="it-IT" b="1" i="1" dirty="0">
                <a:solidFill>
                  <a:srgbClr val="297A38"/>
                </a:solidFill>
              </a:rPr>
              <a:t>della Regione Lombardia all’interno del POR FESR 21-27»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FDA6EAB-6C43-1C6D-619E-0834D8732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8" t="7690" b="23808"/>
          <a:stretch/>
        </p:blipFill>
        <p:spPr>
          <a:xfrm>
            <a:off x="609599" y="1100004"/>
            <a:ext cx="4948007" cy="86195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FFE026-3919-E7DC-A4F2-2AE4B62C09A0}"/>
              </a:ext>
            </a:extLst>
          </p:cNvPr>
          <p:cNvSpPr txBox="1"/>
          <p:nvPr/>
        </p:nvSpPr>
        <p:spPr>
          <a:xfrm>
            <a:off x="531855" y="1961955"/>
            <a:ext cx="5709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badi Extra Light" panose="020B0204020104020204" pitchFamily="34" charset="0"/>
              </a:rPr>
              <a:t>Web Magazine dell’Agenzia per la Coesione Territoriale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EC9D4FDF-6DC2-8C7B-13C7-BA08279EDA28}"/>
              </a:ext>
            </a:extLst>
          </p:cNvPr>
          <p:cNvSpPr/>
          <p:nvPr/>
        </p:nvSpPr>
        <p:spPr>
          <a:xfrm>
            <a:off x="7348422" y="3429000"/>
            <a:ext cx="613006" cy="304798"/>
          </a:xfrm>
          <a:prstGeom prst="rightArrow">
            <a:avLst/>
          </a:prstGeom>
          <a:solidFill>
            <a:srgbClr val="2199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Elemento grafico 18" descr="Calendario giornaliero con riempimento a tinta unita">
            <a:extLst>
              <a:ext uri="{FF2B5EF4-FFF2-40B4-BE49-F238E27FC236}">
                <a16:creationId xmlns:a16="http://schemas.microsoft.com/office/drawing/2014/main" id="{AEA47DE7-9211-3347-DB02-1B4535A62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996" y="2692962"/>
            <a:ext cx="458309" cy="458309"/>
          </a:xfrm>
          <a:prstGeom prst="rect">
            <a:avLst/>
          </a:prstGeom>
        </p:spPr>
      </p:pic>
      <p:pic>
        <p:nvPicPr>
          <p:cNvPr id="20" name="Elemento grafico 19" descr="Calendario giornaliero con riempimento a tinta unita">
            <a:extLst>
              <a:ext uri="{FF2B5EF4-FFF2-40B4-BE49-F238E27FC236}">
                <a16:creationId xmlns:a16="http://schemas.microsoft.com/office/drawing/2014/main" id="{EED3D26D-8F8E-0BE0-EDF6-FF8C28801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995" y="5130854"/>
            <a:ext cx="458309" cy="4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97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1588</TotalTime>
  <Words>396</Words>
  <Application>Microsoft Office PowerPoint</Application>
  <PresentationFormat>Widescreen</PresentationFormat>
  <Paragraphs>135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Abadi Extra Light</vt:lpstr>
      <vt:lpstr>Arial</vt:lpstr>
      <vt:lpstr>Calibri</vt:lpstr>
      <vt:lpstr>Calibri Light</vt:lpstr>
      <vt:lpstr>Century Gothic</vt:lpstr>
      <vt:lpstr>Helvetica</vt:lpstr>
      <vt:lpstr>Wingdings</vt:lpstr>
      <vt:lpstr>Tema di Office</vt:lpstr>
      <vt:lpstr>COMITATO DI SORVEGLIANZA PR FESR 2014-2020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COMITATO DI SORVEGLIANZA PR FESR 2021-2027</dc:title>
  <dc:creator>Moreno Stambazzi</dc:creator>
  <cp:lastModifiedBy>Giorgio Pier Luigi Bocca</cp:lastModifiedBy>
  <cp:revision>139</cp:revision>
  <dcterms:created xsi:type="dcterms:W3CDTF">2022-09-21T12:06:12Z</dcterms:created>
  <dcterms:modified xsi:type="dcterms:W3CDTF">2023-05-25T08:02:44Z</dcterms:modified>
</cp:coreProperties>
</file>