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1"/>
    <p:sldMasterId id="2147483667" r:id="rId2"/>
  </p:sldMasterIdLst>
  <p:notesMasterIdLst>
    <p:notesMasterId r:id="rId9"/>
  </p:notesMasterIdLst>
  <p:handoutMasterIdLst>
    <p:handoutMasterId r:id="rId10"/>
  </p:handoutMasterIdLst>
  <p:sldIdLst>
    <p:sldId id="308" r:id="rId3"/>
    <p:sldId id="321" r:id="rId4"/>
    <p:sldId id="316" r:id="rId5"/>
    <p:sldId id="319" r:id="rId6"/>
    <p:sldId id="314" r:id="rId7"/>
    <p:sldId id="291" r:id="rId8"/>
  </p:sldIdLst>
  <p:sldSz cx="12192000" cy="6858000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EA1"/>
    <a:srgbClr val="38925F"/>
    <a:srgbClr val="008000"/>
    <a:srgbClr val="23B8CE"/>
    <a:srgbClr val="B0EAF2"/>
    <a:srgbClr val="0039C8"/>
    <a:srgbClr val="8BC53B"/>
    <a:srgbClr val="A8639A"/>
    <a:srgbClr val="A2A0C7"/>
    <a:srgbClr val="00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3185" autoAdjust="0"/>
  </p:normalViewPr>
  <p:slideViewPr>
    <p:cSldViewPr snapToGrid="0" snapToObjects="1">
      <p:cViewPr varScale="1">
        <p:scale>
          <a:sx n="62" d="100"/>
          <a:sy n="62" d="100"/>
        </p:scale>
        <p:origin x="832" y="4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941EFB17-229F-BC46-87D0-DE74F447E993}" type="datetime1">
              <a:rPr lang="it-IT"/>
              <a:pPr/>
              <a:t>17/05/2023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61B10C7F-C682-1840-8327-09A717C71FCC}" type="datetime1">
              <a:rPr lang="it-IT"/>
              <a:pPr/>
              <a:t>17/05/2023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7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2" indent="-171142">
              <a:buFontTx/>
              <a:buChar char="-"/>
            </a:pPr>
            <a:endParaRPr lang="it-IT" baseline="0" dirty="0">
              <a:latin typeface="Helvetica Light" pitchFamily="50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84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2" indent="-171142">
              <a:buFontTx/>
              <a:buChar char="-"/>
            </a:pPr>
            <a:endParaRPr lang="it-IT" baseline="0" dirty="0">
              <a:latin typeface="Helvetica Light" pitchFamily="50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0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2" indent="-171142">
              <a:buFontTx/>
              <a:buChar char="-"/>
            </a:pPr>
            <a:endParaRPr lang="it-IT" baseline="0" dirty="0">
              <a:latin typeface="Helvetica Light" pitchFamily="50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70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2" indent="-171142">
              <a:buFontTx/>
              <a:buChar char="-"/>
            </a:pPr>
            <a:endParaRPr lang="it-IT" baseline="0" dirty="0">
              <a:latin typeface="Helvetica Light" pitchFamily="50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54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6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 rotWithShape="1">
          <a:blip r:embed="rId2"/>
          <a:srcRect r="448"/>
          <a:stretch/>
        </p:blipFill>
        <p:spPr>
          <a:xfrm>
            <a:off x="-107004" y="-11130"/>
            <a:ext cx="12334672" cy="688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1" y="466158"/>
            <a:ext cx="9830754" cy="12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9167"/>
      </p:ext>
    </p:extLst>
  </p:cSld>
  <p:clrMapOvr>
    <a:masterClrMapping/>
  </p:clrMapOvr>
  <p:transition spd="med"/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7" y="1127944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C67CDAB5-B514-4F08-ECB3-96F7716E7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61" y="6341624"/>
            <a:ext cx="3245174" cy="375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114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82796" y="142998"/>
            <a:ext cx="11856000" cy="6588000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6648258"/>
            <a:ext cx="3914717" cy="13866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89581F3-F8F5-EE51-0643-869C3DDBAC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19" y="2758450"/>
            <a:ext cx="9830754" cy="12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5" y="1127944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4D4F9B6C-5A23-0B40-BBB8-61AAC010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61" y="6341624"/>
            <a:ext cx="3245174" cy="375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4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85F9EE5-8252-4DE8-AF79-B0DF7BF1CA81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 dirty="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25BFDD3F-1A49-A632-C236-20985693B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61" y="6341624"/>
            <a:ext cx="3245174" cy="375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29" y="-16172"/>
            <a:ext cx="12237128" cy="688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/>
          <p:cNvSpPr/>
          <p:nvPr userDrawn="1"/>
        </p:nvSpPr>
        <p:spPr>
          <a:xfrm>
            <a:off x="402829" y="302900"/>
            <a:ext cx="11411615" cy="6252200"/>
          </a:xfrm>
          <a:prstGeom prst="rect">
            <a:avLst/>
          </a:prstGeom>
          <a:solidFill>
            <a:srgbClr val="FEFDFF"/>
          </a:solidFill>
          <a:ln w="12700">
            <a:solidFill>
              <a:srgbClr val="909090"/>
            </a:solidFill>
            <a:miter lim="400000"/>
          </a:ln>
        </p:spPr>
        <p:txBody>
          <a:bodyPr lIns="45718" tIns="45718" rIns="45718" bIns="45718" anchor="ctr"/>
          <a:lstStyle/>
          <a:p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7"/>
          <a:stretch/>
        </p:blipFill>
        <p:spPr>
          <a:xfrm>
            <a:off x="8612221" y="302900"/>
            <a:ext cx="3189251" cy="1478865"/>
          </a:xfrm>
          <a:prstGeom prst="rect">
            <a:avLst/>
          </a:prstGeom>
        </p:spPr>
      </p:pic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1D7D94B2-E393-C650-F006-5E7CCB65E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6361" y="6296481"/>
            <a:ext cx="3245174" cy="375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68445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7" y="1127944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3" name="pasted-image.pdf">
            <a:extLst>
              <a:ext uri="{FF2B5EF4-FFF2-40B4-BE49-F238E27FC236}">
                <a16:creationId xmlns:a16="http://schemas.microsoft.com/office/drawing/2014/main" id="{38C685BA-B47A-CF6B-6E89-BF71C8CF4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61" y="6341624"/>
            <a:ext cx="3245174" cy="375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36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126146" y="6398434"/>
            <a:ext cx="398503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9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59" r:id="rId4"/>
    <p:sldLayoutId id="2147483658" r:id="rId5"/>
    <p:sldLayoutId id="2147483666" r:id="rId6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126146" y="6398434"/>
            <a:ext cx="398503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r.regione.lombardia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2635E971-7B62-4B1C-9F06-409438C13E4A}"/>
              </a:ext>
            </a:extLst>
          </p:cNvPr>
          <p:cNvSpPr txBox="1">
            <a:spLocks/>
          </p:cNvSpPr>
          <p:nvPr/>
        </p:nvSpPr>
        <p:spPr>
          <a:xfrm>
            <a:off x="699632" y="2474136"/>
            <a:ext cx="1086478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COMITATO DI SORVEGLIANZA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POR FESR 2014-2020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4000" b="1" cap="small" dirty="0">
              <a:solidFill>
                <a:srgbClr val="008000"/>
              </a:solidFill>
              <a:latin typeface="+mj-lt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3600" b="1" cap="small" dirty="0">
                <a:solidFill>
                  <a:srgbClr val="008000"/>
                </a:solidFill>
                <a:latin typeface="+mj-lt"/>
                <a:cs typeface="+mn-cs"/>
              </a:rPr>
              <a:t>Informativa dell’Autorità di Certificazione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4000" b="1" cap="small" dirty="0">
              <a:solidFill>
                <a:srgbClr val="008000"/>
              </a:solidFill>
              <a:latin typeface="+mj-lt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008000"/>
                </a:solidFill>
                <a:latin typeface="+mj-lt"/>
                <a:cs typeface="+mn-cs"/>
              </a:rPr>
              <a:t>Milano, 25 maggio 2023</a:t>
            </a:r>
          </a:p>
        </p:txBody>
      </p:sp>
    </p:spTree>
    <p:extLst>
      <p:ext uri="{BB962C8B-B14F-4D97-AF65-F5344CB8AC3E}">
        <p14:creationId xmlns:p14="http://schemas.microsoft.com/office/powerpoint/2010/main" val="122583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>
            <a:extLst>
              <a:ext uri="{FF2B5EF4-FFF2-40B4-BE49-F238E27FC236}">
                <a16:creationId xmlns:a16="http://schemas.microsoft.com/office/drawing/2014/main" id="{D9EC16A9-99B0-EA67-BF85-0694862FEE8D}"/>
              </a:ext>
            </a:extLst>
          </p:cNvPr>
          <p:cNvSpPr/>
          <p:nvPr/>
        </p:nvSpPr>
        <p:spPr>
          <a:xfrm>
            <a:off x="6218339" y="2925617"/>
            <a:ext cx="4968000" cy="1029625"/>
          </a:xfrm>
          <a:prstGeom prst="rect">
            <a:avLst/>
          </a:prstGeom>
          <a:gradFill flip="none" rotWithShape="1">
            <a:gsLst>
              <a:gs pos="54000">
                <a:srgbClr val="23B8CE"/>
              </a:gs>
              <a:gs pos="0">
                <a:srgbClr val="23B8CE"/>
              </a:gs>
              <a:gs pos="100000">
                <a:srgbClr val="B0EA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6450" y="409573"/>
            <a:ext cx="11087099" cy="307777"/>
          </a:xfrm>
        </p:spPr>
        <p:txBody>
          <a:bodyPr/>
          <a:lstStyle/>
          <a:p>
            <a:r>
              <a:rPr lang="it-IT" sz="2000" dirty="0">
                <a:solidFill>
                  <a:srgbClr val="008000"/>
                </a:solidFill>
              </a:rPr>
              <a:t>DOMANDE DI PAGAMENTO PRESENTATE ALLA CE: 1 LUGLIO 2021 - 31 DICEMBRE 2022</a:t>
            </a: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88B8D556-B1C8-BE3F-2533-95CB8B43B9B8}"/>
              </a:ext>
            </a:extLst>
          </p:cNvPr>
          <p:cNvSpPr/>
          <p:nvPr/>
        </p:nvSpPr>
        <p:spPr>
          <a:xfrm>
            <a:off x="655094" y="2925711"/>
            <a:ext cx="5563245" cy="1029531"/>
          </a:xfrm>
          <a:prstGeom prst="rect">
            <a:avLst/>
          </a:prstGeom>
          <a:solidFill>
            <a:srgbClr val="3892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EBFC9260-9271-79DE-5F86-9A8402AA7DEC}"/>
              </a:ext>
            </a:extLst>
          </p:cNvPr>
          <p:cNvSpPr txBox="1"/>
          <p:nvPr/>
        </p:nvSpPr>
        <p:spPr>
          <a:xfrm flipH="1">
            <a:off x="2322155" y="3360787"/>
            <a:ext cx="308231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VII</a:t>
            </a:r>
            <a:r>
              <a:rPr lang="en-US" sz="1800" b="1" kern="0" dirty="0">
                <a:solidFill>
                  <a:schemeClr val="bg1"/>
                </a:solidFill>
                <a:latin typeface="+mj-lt"/>
              </a:rPr>
              <a:t>I PERIODO CONTABILE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9" name="TextBox 53">
            <a:extLst>
              <a:ext uri="{FF2B5EF4-FFF2-40B4-BE49-F238E27FC236}">
                <a16:creationId xmlns:a16="http://schemas.microsoft.com/office/drawing/2014/main" id="{A6C37740-BADC-9CF7-B6CB-5810158F2822}"/>
              </a:ext>
            </a:extLst>
          </p:cNvPr>
          <p:cNvSpPr txBox="1"/>
          <p:nvPr/>
        </p:nvSpPr>
        <p:spPr>
          <a:xfrm flipH="1">
            <a:off x="7267095" y="3329213"/>
            <a:ext cx="288715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j-lt"/>
              </a:rPr>
              <a:t>IX PERIODO CONTABILE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50A46DB4-CFE0-FB94-ED87-FE0782989A66}"/>
              </a:ext>
            </a:extLst>
          </p:cNvPr>
          <p:cNvGrpSpPr/>
          <p:nvPr/>
        </p:nvGrpSpPr>
        <p:grpSpPr>
          <a:xfrm>
            <a:off x="1429956" y="1687404"/>
            <a:ext cx="3310104" cy="1224381"/>
            <a:chOff x="1073577" y="1724847"/>
            <a:chExt cx="3310104" cy="1224381"/>
          </a:xfrm>
        </p:grpSpPr>
        <p:sp>
          <p:nvSpPr>
            <p:cNvPr id="5" name="TextBox 53">
              <a:extLst>
                <a:ext uri="{FF2B5EF4-FFF2-40B4-BE49-F238E27FC236}">
                  <a16:creationId xmlns:a16="http://schemas.microsoft.com/office/drawing/2014/main" id="{6E49EC8F-2C52-2166-28FA-005AE1533651}"/>
                </a:ext>
              </a:extLst>
            </p:cNvPr>
            <p:cNvSpPr txBox="1"/>
            <p:nvPr/>
          </p:nvSpPr>
          <p:spPr>
            <a:xfrm flipH="1">
              <a:off x="1769566" y="1755237"/>
              <a:ext cx="2614115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38925F"/>
                  </a:solidFill>
                  <a:latin typeface="+mj-lt"/>
                </a:rPr>
                <a:t>Dicembre 2021</a:t>
              </a:r>
              <a:endPara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38925F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38925F"/>
                  </a:solidFill>
                  <a:latin typeface="+mj-lt"/>
                </a:rPr>
                <a:t>26,7 Mln €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925F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3950FDC-A31E-253C-03E0-99198A8ADD16}"/>
                </a:ext>
              </a:extLst>
            </p:cNvPr>
            <p:cNvGrpSpPr/>
            <p:nvPr/>
          </p:nvGrpSpPr>
          <p:grpSpPr>
            <a:xfrm>
              <a:off x="1073577" y="1724847"/>
              <a:ext cx="684000" cy="1224381"/>
              <a:chOff x="1073577" y="1724847"/>
              <a:chExt cx="684000" cy="1224381"/>
            </a:xfrm>
          </p:grpSpPr>
          <p:cxnSp>
            <p:nvCxnSpPr>
              <p:cNvPr id="3" name="Straight Connector 39">
                <a:extLst>
                  <a:ext uri="{FF2B5EF4-FFF2-40B4-BE49-F238E27FC236}">
                    <a16:creationId xmlns:a16="http://schemas.microsoft.com/office/drawing/2014/main" id="{01FC84F7-872B-E7FC-3898-9348BF01D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4512" y="2291330"/>
                <a:ext cx="0" cy="657898"/>
              </a:xfrm>
              <a:prstGeom prst="line">
                <a:avLst/>
              </a:prstGeom>
              <a:noFill/>
              <a:ln w="12700" cap="flat" cmpd="sng" algn="ctr">
                <a:solidFill>
                  <a:srgbClr val="38925F"/>
                </a:solidFill>
                <a:prstDash val="solid"/>
                <a:tailEnd type="none"/>
              </a:ln>
              <a:effectLst/>
            </p:spPr>
          </p:cxnSp>
          <p:sp>
            <p:nvSpPr>
              <p:cNvPr id="85" name="Ovale 84">
                <a:extLst>
                  <a:ext uri="{FF2B5EF4-FFF2-40B4-BE49-F238E27FC236}">
                    <a16:creationId xmlns:a16="http://schemas.microsoft.com/office/drawing/2014/main" id="{67F30F3E-1828-4370-E8FB-4B5CF77BD8FF}"/>
                  </a:ext>
                </a:extLst>
              </p:cNvPr>
              <p:cNvSpPr/>
              <p:nvPr/>
            </p:nvSpPr>
            <p:spPr>
              <a:xfrm>
                <a:off x="1073577" y="1724847"/>
                <a:ext cx="684000" cy="684000"/>
              </a:xfrm>
              <a:prstGeom prst="ellipse">
                <a:avLst/>
              </a:prstGeom>
              <a:solidFill>
                <a:srgbClr val="38925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4" name="Hexagon 68">
                <a:extLst>
                  <a:ext uri="{FF2B5EF4-FFF2-40B4-BE49-F238E27FC236}">
                    <a16:creationId xmlns:a16="http://schemas.microsoft.com/office/drawing/2014/main" id="{49876004-DB21-07EE-1E61-AB6089140FB7}"/>
                  </a:ext>
                </a:extLst>
              </p:cNvPr>
              <p:cNvSpPr/>
              <p:nvPr/>
            </p:nvSpPr>
            <p:spPr>
              <a:xfrm>
                <a:off x="1105010" y="1806592"/>
                <a:ext cx="621135" cy="535461"/>
              </a:xfrm>
              <a:prstGeom prst="hexagon">
                <a:avLst>
                  <a:gd name="adj" fmla="val 28403"/>
                  <a:gd name="vf" fmla="val 115470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3892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FA7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70" name="Group 36">
                <a:extLst>
                  <a:ext uri="{FF2B5EF4-FFF2-40B4-BE49-F238E27FC236}">
                    <a16:creationId xmlns:a16="http://schemas.microsoft.com/office/drawing/2014/main" id="{85CEF28D-3FA6-A33C-BC05-079F9B4F9704}"/>
                  </a:ext>
                </a:extLst>
              </p:cNvPr>
              <p:cNvGrpSpPr/>
              <p:nvPr/>
            </p:nvGrpSpPr>
            <p:grpSpPr>
              <a:xfrm>
                <a:off x="1261641" y="1860204"/>
                <a:ext cx="398676" cy="408266"/>
                <a:chOff x="7383463" y="3756025"/>
                <a:chExt cx="179388" cy="176213"/>
              </a:xfrm>
              <a:solidFill>
                <a:srgbClr val="008000"/>
              </a:solidFill>
            </p:grpSpPr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2416AAF5-C952-6E28-3FF1-8A1882D908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83463" y="3756025"/>
                  <a:ext cx="179388" cy="176213"/>
                </a:xfrm>
                <a:custGeom>
                  <a:avLst/>
                  <a:gdLst>
                    <a:gd name="T0" fmla="*/ 1496 w 1549"/>
                    <a:gd name="T1" fmla="*/ 483 h 1536"/>
                    <a:gd name="T2" fmla="*/ 1305 w 1549"/>
                    <a:gd name="T3" fmla="*/ 483 h 1536"/>
                    <a:gd name="T4" fmla="*/ 1170 w 1549"/>
                    <a:gd name="T5" fmla="*/ 619 h 1536"/>
                    <a:gd name="T6" fmla="*/ 1170 w 1549"/>
                    <a:gd name="T7" fmla="*/ 262 h 1536"/>
                    <a:gd name="T8" fmla="*/ 1131 w 1549"/>
                    <a:gd name="T9" fmla="*/ 167 h 1536"/>
                    <a:gd name="T10" fmla="*/ 1003 w 1549"/>
                    <a:gd name="T11" fmla="*/ 40 h 1536"/>
                    <a:gd name="T12" fmla="*/ 908 w 1549"/>
                    <a:gd name="T13" fmla="*/ 0 h 1536"/>
                    <a:gd name="T14" fmla="*/ 135 w 1549"/>
                    <a:gd name="T15" fmla="*/ 0 h 1536"/>
                    <a:gd name="T16" fmla="*/ 0 w 1549"/>
                    <a:gd name="T17" fmla="*/ 135 h 1536"/>
                    <a:gd name="T18" fmla="*/ 0 w 1549"/>
                    <a:gd name="T19" fmla="*/ 1401 h 1536"/>
                    <a:gd name="T20" fmla="*/ 135 w 1549"/>
                    <a:gd name="T21" fmla="*/ 1536 h 1536"/>
                    <a:gd name="T22" fmla="*/ 1035 w 1549"/>
                    <a:gd name="T23" fmla="*/ 1536 h 1536"/>
                    <a:gd name="T24" fmla="*/ 1170 w 1549"/>
                    <a:gd name="T25" fmla="*/ 1401 h 1536"/>
                    <a:gd name="T26" fmla="*/ 1170 w 1549"/>
                    <a:gd name="T27" fmla="*/ 1001 h 1536"/>
                    <a:gd name="T28" fmla="*/ 1496 w 1549"/>
                    <a:gd name="T29" fmla="*/ 674 h 1536"/>
                    <a:gd name="T30" fmla="*/ 1496 w 1549"/>
                    <a:gd name="T31" fmla="*/ 483 h 1536"/>
                    <a:gd name="T32" fmla="*/ 900 w 1549"/>
                    <a:gd name="T33" fmla="*/ 90 h 1536"/>
                    <a:gd name="T34" fmla="*/ 940 w 1549"/>
                    <a:gd name="T35" fmla="*/ 103 h 1536"/>
                    <a:gd name="T36" fmla="*/ 1067 w 1549"/>
                    <a:gd name="T37" fmla="*/ 230 h 1536"/>
                    <a:gd name="T38" fmla="*/ 1080 w 1549"/>
                    <a:gd name="T39" fmla="*/ 270 h 1536"/>
                    <a:gd name="T40" fmla="*/ 900 w 1549"/>
                    <a:gd name="T41" fmla="*/ 270 h 1536"/>
                    <a:gd name="T42" fmla="*/ 900 w 1549"/>
                    <a:gd name="T43" fmla="*/ 90 h 1536"/>
                    <a:gd name="T44" fmla="*/ 1080 w 1549"/>
                    <a:gd name="T45" fmla="*/ 1401 h 1536"/>
                    <a:gd name="T46" fmla="*/ 1035 w 1549"/>
                    <a:gd name="T47" fmla="*/ 1446 h 1536"/>
                    <a:gd name="T48" fmla="*/ 135 w 1549"/>
                    <a:gd name="T49" fmla="*/ 1446 h 1536"/>
                    <a:gd name="T50" fmla="*/ 90 w 1549"/>
                    <a:gd name="T51" fmla="*/ 1401 h 1536"/>
                    <a:gd name="T52" fmla="*/ 90 w 1549"/>
                    <a:gd name="T53" fmla="*/ 135 h 1536"/>
                    <a:gd name="T54" fmla="*/ 135 w 1549"/>
                    <a:gd name="T55" fmla="*/ 90 h 1536"/>
                    <a:gd name="T56" fmla="*/ 810 w 1549"/>
                    <a:gd name="T57" fmla="*/ 90 h 1536"/>
                    <a:gd name="T58" fmla="*/ 810 w 1549"/>
                    <a:gd name="T59" fmla="*/ 315 h 1536"/>
                    <a:gd name="T60" fmla="*/ 855 w 1549"/>
                    <a:gd name="T61" fmla="*/ 360 h 1536"/>
                    <a:gd name="T62" fmla="*/ 1080 w 1549"/>
                    <a:gd name="T63" fmla="*/ 360 h 1536"/>
                    <a:gd name="T64" fmla="*/ 1080 w 1549"/>
                    <a:gd name="T65" fmla="*/ 709 h 1536"/>
                    <a:gd name="T66" fmla="*/ 947 w 1549"/>
                    <a:gd name="T67" fmla="*/ 842 h 1536"/>
                    <a:gd name="T68" fmla="*/ 884 w 1549"/>
                    <a:gd name="T69" fmla="*/ 905 h 1536"/>
                    <a:gd name="T70" fmla="*/ 873 w 1549"/>
                    <a:gd name="T71" fmla="*/ 923 h 1536"/>
                    <a:gd name="T72" fmla="*/ 809 w 1549"/>
                    <a:gd name="T73" fmla="*/ 1114 h 1536"/>
                    <a:gd name="T74" fmla="*/ 820 w 1549"/>
                    <a:gd name="T75" fmla="*/ 1160 h 1536"/>
                    <a:gd name="T76" fmla="*/ 866 w 1549"/>
                    <a:gd name="T77" fmla="*/ 1171 h 1536"/>
                    <a:gd name="T78" fmla="*/ 1057 w 1549"/>
                    <a:gd name="T79" fmla="*/ 1107 h 1536"/>
                    <a:gd name="T80" fmla="*/ 1075 w 1549"/>
                    <a:gd name="T81" fmla="*/ 1096 h 1536"/>
                    <a:gd name="T82" fmla="*/ 1080 w 1549"/>
                    <a:gd name="T83" fmla="*/ 1091 h 1536"/>
                    <a:gd name="T84" fmla="*/ 1080 w 1549"/>
                    <a:gd name="T85" fmla="*/ 1401 h 1536"/>
                    <a:gd name="T86" fmla="*/ 979 w 1549"/>
                    <a:gd name="T87" fmla="*/ 937 h 1536"/>
                    <a:gd name="T88" fmla="*/ 1043 w 1549"/>
                    <a:gd name="T89" fmla="*/ 1001 h 1536"/>
                    <a:gd name="T90" fmla="*/ 1018 w 1549"/>
                    <a:gd name="T91" fmla="*/ 1025 h 1536"/>
                    <a:gd name="T92" fmla="*/ 923 w 1549"/>
                    <a:gd name="T93" fmla="*/ 1057 h 1536"/>
                    <a:gd name="T94" fmla="*/ 955 w 1549"/>
                    <a:gd name="T95" fmla="*/ 962 h 1536"/>
                    <a:gd name="T96" fmla="*/ 979 w 1549"/>
                    <a:gd name="T97" fmla="*/ 937 h 1536"/>
                    <a:gd name="T98" fmla="*/ 1106 w 1549"/>
                    <a:gd name="T99" fmla="*/ 937 h 1536"/>
                    <a:gd name="T100" fmla="*/ 1043 w 1549"/>
                    <a:gd name="T101" fmla="*/ 874 h 1536"/>
                    <a:gd name="T102" fmla="*/ 1259 w 1549"/>
                    <a:gd name="T103" fmla="*/ 657 h 1536"/>
                    <a:gd name="T104" fmla="*/ 1323 w 1549"/>
                    <a:gd name="T105" fmla="*/ 721 h 1536"/>
                    <a:gd name="T106" fmla="*/ 1106 w 1549"/>
                    <a:gd name="T107" fmla="*/ 937 h 1536"/>
                    <a:gd name="T108" fmla="*/ 1433 w 1549"/>
                    <a:gd name="T109" fmla="*/ 611 h 1536"/>
                    <a:gd name="T110" fmla="*/ 1386 w 1549"/>
                    <a:gd name="T111" fmla="*/ 657 h 1536"/>
                    <a:gd name="T112" fmla="*/ 1323 w 1549"/>
                    <a:gd name="T113" fmla="*/ 593 h 1536"/>
                    <a:gd name="T114" fmla="*/ 1369 w 1549"/>
                    <a:gd name="T115" fmla="*/ 547 h 1536"/>
                    <a:gd name="T116" fmla="*/ 1433 w 1549"/>
                    <a:gd name="T117" fmla="*/ 547 h 1536"/>
                    <a:gd name="T118" fmla="*/ 1433 w 1549"/>
                    <a:gd name="T119" fmla="*/ 611 h 1536"/>
                    <a:gd name="T120" fmla="*/ 1433 w 1549"/>
                    <a:gd name="T121" fmla="*/ 611 h 1536"/>
                    <a:gd name="T122" fmla="*/ 1433 w 1549"/>
                    <a:gd name="T123" fmla="*/ 611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9" h="1536">
                      <a:moveTo>
                        <a:pt x="1496" y="483"/>
                      </a:moveTo>
                      <a:cubicBezTo>
                        <a:pt x="1444" y="431"/>
                        <a:pt x="1358" y="431"/>
                        <a:pt x="1305" y="483"/>
                      </a:cubicBezTo>
                      <a:cubicBezTo>
                        <a:pt x="1289" y="500"/>
                        <a:pt x="1186" y="603"/>
                        <a:pt x="1170" y="619"/>
                      </a:cubicBezTo>
                      <a:cubicBezTo>
                        <a:pt x="1170" y="262"/>
                        <a:pt x="1170" y="262"/>
                        <a:pt x="1170" y="262"/>
                      </a:cubicBezTo>
                      <a:cubicBezTo>
                        <a:pt x="1170" y="226"/>
                        <a:pt x="1156" y="192"/>
                        <a:pt x="1131" y="167"/>
                      </a:cubicBezTo>
                      <a:cubicBezTo>
                        <a:pt x="1003" y="40"/>
                        <a:pt x="1003" y="40"/>
                        <a:pt x="1003" y="40"/>
                      </a:cubicBezTo>
                      <a:cubicBezTo>
                        <a:pt x="978" y="14"/>
                        <a:pt x="944" y="0"/>
                        <a:pt x="908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61" y="0"/>
                        <a:pt x="0" y="61"/>
                        <a:pt x="0" y="135"/>
                      </a:cubicBezTo>
                      <a:cubicBezTo>
                        <a:pt x="0" y="1401"/>
                        <a:pt x="0" y="1401"/>
                        <a:pt x="0" y="1401"/>
                      </a:cubicBezTo>
                      <a:cubicBezTo>
                        <a:pt x="0" y="1475"/>
                        <a:pt x="61" y="1536"/>
                        <a:pt x="135" y="1536"/>
                      </a:cubicBezTo>
                      <a:cubicBezTo>
                        <a:pt x="1035" y="1536"/>
                        <a:pt x="1035" y="1536"/>
                        <a:pt x="1035" y="1536"/>
                      </a:cubicBezTo>
                      <a:cubicBezTo>
                        <a:pt x="1110" y="1536"/>
                        <a:pt x="1170" y="1475"/>
                        <a:pt x="1170" y="1401"/>
                      </a:cubicBezTo>
                      <a:cubicBezTo>
                        <a:pt x="1170" y="1001"/>
                        <a:pt x="1170" y="1001"/>
                        <a:pt x="1170" y="1001"/>
                      </a:cubicBezTo>
                      <a:cubicBezTo>
                        <a:pt x="1496" y="674"/>
                        <a:pt x="1496" y="674"/>
                        <a:pt x="1496" y="674"/>
                      </a:cubicBezTo>
                      <a:cubicBezTo>
                        <a:pt x="1549" y="622"/>
                        <a:pt x="1549" y="536"/>
                        <a:pt x="1496" y="483"/>
                      </a:cubicBezTo>
                      <a:close/>
                      <a:moveTo>
                        <a:pt x="900" y="90"/>
                      </a:moveTo>
                      <a:cubicBezTo>
                        <a:pt x="909" y="90"/>
                        <a:pt x="925" y="89"/>
                        <a:pt x="940" y="103"/>
                      </a:cubicBezTo>
                      <a:cubicBezTo>
                        <a:pt x="1067" y="230"/>
                        <a:pt x="1067" y="230"/>
                        <a:pt x="1067" y="230"/>
                      </a:cubicBezTo>
                      <a:cubicBezTo>
                        <a:pt x="1081" y="245"/>
                        <a:pt x="1080" y="260"/>
                        <a:pt x="1080" y="270"/>
                      </a:cubicBezTo>
                      <a:cubicBezTo>
                        <a:pt x="900" y="270"/>
                        <a:pt x="900" y="270"/>
                        <a:pt x="900" y="270"/>
                      </a:cubicBezTo>
                      <a:lnTo>
                        <a:pt x="900" y="90"/>
                      </a:lnTo>
                      <a:close/>
                      <a:moveTo>
                        <a:pt x="1080" y="1401"/>
                      </a:moveTo>
                      <a:cubicBezTo>
                        <a:pt x="1080" y="1426"/>
                        <a:pt x="1060" y="1446"/>
                        <a:pt x="1035" y="1446"/>
                      </a:cubicBezTo>
                      <a:cubicBezTo>
                        <a:pt x="135" y="1446"/>
                        <a:pt x="135" y="1446"/>
                        <a:pt x="135" y="1446"/>
                      </a:cubicBezTo>
                      <a:cubicBezTo>
                        <a:pt x="110" y="1446"/>
                        <a:pt x="90" y="1426"/>
                        <a:pt x="90" y="1401"/>
                      </a:cubicBezTo>
                      <a:cubicBezTo>
                        <a:pt x="90" y="135"/>
                        <a:pt x="90" y="135"/>
                        <a:pt x="90" y="135"/>
                      </a:cubicBezTo>
                      <a:cubicBezTo>
                        <a:pt x="90" y="110"/>
                        <a:pt x="110" y="90"/>
                        <a:pt x="135" y="90"/>
                      </a:cubicBezTo>
                      <a:cubicBezTo>
                        <a:pt x="810" y="90"/>
                        <a:pt x="810" y="90"/>
                        <a:pt x="810" y="90"/>
                      </a:cubicBezTo>
                      <a:cubicBezTo>
                        <a:pt x="810" y="315"/>
                        <a:pt x="810" y="315"/>
                        <a:pt x="810" y="315"/>
                      </a:cubicBezTo>
                      <a:cubicBezTo>
                        <a:pt x="810" y="340"/>
                        <a:pt x="830" y="360"/>
                        <a:pt x="855" y="360"/>
                      </a:cubicBezTo>
                      <a:cubicBezTo>
                        <a:pt x="1080" y="360"/>
                        <a:pt x="1080" y="360"/>
                        <a:pt x="1080" y="360"/>
                      </a:cubicBezTo>
                      <a:cubicBezTo>
                        <a:pt x="1080" y="709"/>
                        <a:pt x="1080" y="709"/>
                        <a:pt x="1080" y="709"/>
                      </a:cubicBezTo>
                      <a:cubicBezTo>
                        <a:pt x="1080" y="709"/>
                        <a:pt x="947" y="842"/>
                        <a:pt x="947" y="842"/>
                      </a:cubicBezTo>
                      <a:cubicBezTo>
                        <a:pt x="884" y="905"/>
                        <a:pt x="884" y="905"/>
                        <a:pt x="884" y="905"/>
                      </a:cubicBezTo>
                      <a:cubicBezTo>
                        <a:pt x="879" y="910"/>
                        <a:pt x="875" y="916"/>
                        <a:pt x="873" y="923"/>
                      </a:cubicBezTo>
                      <a:cubicBezTo>
                        <a:pt x="809" y="1114"/>
                        <a:pt x="809" y="1114"/>
                        <a:pt x="809" y="1114"/>
                      </a:cubicBezTo>
                      <a:cubicBezTo>
                        <a:pt x="804" y="1130"/>
                        <a:pt x="808" y="1148"/>
                        <a:pt x="820" y="1160"/>
                      </a:cubicBezTo>
                      <a:cubicBezTo>
                        <a:pt x="832" y="1172"/>
                        <a:pt x="850" y="1176"/>
                        <a:pt x="866" y="1171"/>
                      </a:cubicBezTo>
                      <a:cubicBezTo>
                        <a:pt x="1057" y="1107"/>
                        <a:pt x="1057" y="1107"/>
                        <a:pt x="1057" y="1107"/>
                      </a:cubicBezTo>
                      <a:cubicBezTo>
                        <a:pt x="1064" y="1105"/>
                        <a:pt x="1070" y="1101"/>
                        <a:pt x="1075" y="1096"/>
                      </a:cubicBezTo>
                      <a:cubicBezTo>
                        <a:pt x="1080" y="1091"/>
                        <a:pt x="1080" y="1091"/>
                        <a:pt x="1080" y="1091"/>
                      </a:cubicBezTo>
                      <a:lnTo>
                        <a:pt x="1080" y="1401"/>
                      </a:lnTo>
                      <a:close/>
                      <a:moveTo>
                        <a:pt x="979" y="937"/>
                      </a:moveTo>
                      <a:cubicBezTo>
                        <a:pt x="1043" y="1001"/>
                        <a:pt x="1043" y="1001"/>
                        <a:pt x="1043" y="1001"/>
                      </a:cubicBezTo>
                      <a:cubicBezTo>
                        <a:pt x="1018" y="1025"/>
                        <a:pt x="1018" y="1025"/>
                        <a:pt x="1018" y="1025"/>
                      </a:cubicBezTo>
                      <a:cubicBezTo>
                        <a:pt x="923" y="1057"/>
                        <a:pt x="923" y="1057"/>
                        <a:pt x="923" y="1057"/>
                      </a:cubicBezTo>
                      <a:cubicBezTo>
                        <a:pt x="955" y="962"/>
                        <a:pt x="955" y="962"/>
                        <a:pt x="955" y="962"/>
                      </a:cubicBezTo>
                      <a:lnTo>
                        <a:pt x="979" y="937"/>
                      </a:lnTo>
                      <a:close/>
                      <a:moveTo>
                        <a:pt x="1106" y="937"/>
                      </a:moveTo>
                      <a:cubicBezTo>
                        <a:pt x="1043" y="874"/>
                        <a:pt x="1043" y="874"/>
                        <a:pt x="1043" y="874"/>
                      </a:cubicBezTo>
                      <a:cubicBezTo>
                        <a:pt x="1077" y="840"/>
                        <a:pt x="1227" y="689"/>
                        <a:pt x="1259" y="657"/>
                      </a:cubicBezTo>
                      <a:cubicBezTo>
                        <a:pt x="1323" y="721"/>
                        <a:pt x="1323" y="721"/>
                        <a:pt x="1323" y="721"/>
                      </a:cubicBezTo>
                      <a:lnTo>
                        <a:pt x="1106" y="937"/>
                      </a:lnTo>
                      <a:close/>
                      <a:moveTo>
                        <a:pt x="1433" y="611"/>
                      </a:moveTo>
                      <a:cubicBezTo>
                        <a:pt x="1386" y="657"/>
                        <a:pt x="1386" y="657"/>
                        <a:pt x="1386" y="657"/>
                      </a:cubicBezTo>
                      <a:cubicBezTo>
                        <a:pt x="1323" y="593"/>
                        <a:pt x="1323" y="593"/>
                        <a:pt x="1323" y="593"/>
                      </a:cubicBezTo>
                      <a:cubicBezTo>
                        <a:pt x="1369" y="547"/>
                        <a:pt x="1369" y="547"/>
                        <a:pt x="1369" y="547"/>
                      </a:cubicBezTo>
                      <a:cubicBezTo>
                        <a:pt x="1387" y="529"/>
                        <a:pt x="1415" y="529"/>
                        <a:pt x="1433" y="547"/>
                      </a:cubicBezTo>
                      <a:cubicBezTo>
                        <a:pt x="1450" y="565"/>
                        <a:pt x="1450" y="593"/>
                        <a:pt x="1433" y="611"/>
                      </a:cubicBezTo>
                      <a:close/>
                      <a:moveTo>
                        <a:pt x="1433" y="611"/>
                      </a:moveTo>
                      <a:cubicBezTo>
                        <a:pt x="1433" y="611"/>
                        <a:pt x="1433" y="611"/>
                        <a:pt x="1433" y="611"/>
                      </a:cubicBezTo>
                    </a:path>
                  </a:pathLst>
                </a:custGeom>
                <a:solidFill>
                  <a:srgbClr val="38925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21009345-8F5A-C4FF-7B32-1C25D030A7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08413"/>
                  <a:ext cx="84138" cy="9525"/>
                </a:xfrm>
                <a:custGeom>
                  <a:avLst/>
                  <a:gdLst>
                    <a:gd name="T0" fmla="*/ 675 w 720"/>
                    <a:gd name="T1" fmla="*/ 0 h 90"/>
                    <a:gd name="T2" fmla="*/ 45 w 720"/>
                    <a:gd name="T3" fmla="*/ 0 h 90"/>
                    <a:gd name="T4" fmla="*/ 0 w 720"/>
                    <a:gd name="T5" fmla="*/ 45 h 90"/>
                    <a:gd name="T6" fmla="*/ 45 w 720"/>
                    <a:gd name="T7" fmla="*/ 90 h 90"/>
                    <a:gd name="T8" fmla="*/ 675 w 720"/>
                    <a:gd name="T9" fmla="*/ 90 h 90"/>
                    <a:gd name="T10" fmla="*/ 720 w 720"/>
                    <a:gd name="T11" fmla="*/ 45 h 90"/>
                    <a:gd name="T12" fmla="*/ 675 w 720"/>
                    <a:gd name="T13" fmla="*/ 0 h 90"/>
                    <a:gd name="T14" fmla="*/ 675 w 720"/>
                    <a:gd name="T15" fmla="*/ 0 h 90"/>
                    <a:gd name="T16" fmla="*/ 675 w 72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0" h="90">
                      <a:moveTo>
                        <a:pt x="67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675" y="90"/>
                        <a:pt x="675" y="90"/>
                        <a:pt x="675" y="90"/>
                      </a:cubicBezTo>
                      <a:cubicBezTo>
                        <a:pt x="700" y="90"/>
                        <a:pt x="720" y="70"/>
                        <a:pt x="720" y="45"/>
                      </a:cubicBezTo>
                      <a:cubicBezTo>
                        <a:pt x="720" y="20"/>
                        <a:pt x="700" y="0"/>
                        <a:pt x="675" y="0"/>
                      </a:cubicBezTo>
                      <a:close/>
                      <a:moveTo>
                        <a:pt x="675" y="0"/>
                      </a:moveTo>
                      <a:cubicBezTo>
                        <a:pt x="675" y="0"/>
                        <a:pt x="675" y="0"/>
                        <a:pt x="67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A9F92214-4FB3-37FF-2C22-DFFE26FAC4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29050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D5B4F0BD-FC3B-26DB-3434-5BF9E20A88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49689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378B68A4-E4E6-BE22-3C8E-AACBBC3F18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70325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F770BAC4-23D5-E832-7508-0AFD799919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5376" y="3902075"/>
                  <a:ext cx="42863" cy="9525"/>
                </a:xfrm>
                <a:custGeom>
                  <a:avLst/>
                  <a:gdLst>
                    <a:gd name="T0" fmla="*/ 315 w 360"/>
                    <a:gd name="T1" fmla="*/ 0 h 90"/>
                    <a:gd name="T2" fmla="*/ 45 w 360"/>
                    <a:gd name="T3" fmla="*/ 0 h 90"/>
                    <a:gd name="T4" fmla="*/ 0 w 360"/>
                    <a:gd name="T5" fmla="*/ 45 h 90"/>
                    <a:gd name="T6" fmla="*/ 45 w 360"/>
                    <a:gd name="T7" fmla="*/ 90 h 90"/>
                    <a:gd name="T8" fmla="*/ 315 w 360"/>
                    <a:gd name="T9" fmla="*/ 90 h 90"/>
                    <a:gd name="T10" fmla="*/ 360 w 360"/>
                    <a:gd name="T11" fmla="*/ 45 h 90"/>
                    <a:gd name="T12" fmla="*/ 315 w 360"/>
                    <a:gd name="T13" fmla="*/ 0 h 90"/>
                    <a:gd name="T14" fmla="*/ 315 w 360"/>
                    <a:gd name="T15" fmla="*/ 0 h 90"/>
                    <a:gd name="T16" fmla="*/ 315 w 36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90">
                      <a:moveTo>
                        <a:pt x="31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315" y="90"/>
                        <a:pt x="315" y="90"/>
                        <a:pt x="315" y="90"/>
                      </a:cubicBezTo>
                      <a:cubicBezTo>
                        <a:pt x="340" y="90"/>
                        <a:pt x="360" y="70"/>
                        <a:pt x="360" y="45"/>
                      </a:cubicBezTo>
                      <a:cubicBezTo>
                        <a:pt x="360" y="20"/>
                        <a:pt x="340" y="0"/>
                        <a:pt x="315" y="0"/>
                      </a:cubicBezTo>
                      <a:close/>
                      <a:moveTo>
                        <a:pt x="315" y="0"/>
                      </a:moveTo>
                      <a:cubicBezTo>
                        <a:pt x="315" y="0"/>
                        <a:pt x="315" y="0"/>
                        <a:pt x="3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25E115A1-4451-BD93-853D-7760909D1F78}"/>
              </a:ext>
            </a:extLst>
          </p:cNvPr>
          <p:cNvGrpSpPr/>
          <p:nvPr/>
        </p:nvGrpSpPr>
        <p:grpSpPr>
          <a:xfrm>
            <a:off x="7155225" y="1738795"/>
            <a:ext cx="3032235" cy="1224381"/>
            <a:chOff x="7472200" y="1738795"/>
            <a:chExt cx="3032235" cy="1224381"/>
          </a:xfrm>
        </p:grpSpPr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6079DD3B-0827-A6F6-D4DB-56922B806C33}"/>
                </a:ext>
              </a:extLst>
            </p:cNvPr>
            <p:cNvSpPr txBox="1"/>
            <p:nvPr/>
          </p:nvSpPr>
          <p:spPr>
            <a:xfrm flipH="1">
              <a:off x="8168957" y="1780830"/>
              <a:ext cx="2335478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23B8CE"/>
                  </a:solidFill>
                  <a:latin typeface="+mj-lt"/>
                </a:rPr>
                <a:t>Dicembre 2022</a:t>
              </a:r>
              <a:endPara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3B8CE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23B8CE"/>
                  </a:solidFill>
                  <a:latin typeface="+mj-lt"/>
                </a:rPr>
                <a:t>20,1 Mln €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3B8CE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Connector 39">
              <a:extLst>
                <a:ext uri="{FF2B5EF4-FFF2-40B4-BE49-F238E27FC236}">
                  <a16:creationId xmlns:a16="http://schemas.microsoft.com/office/drawing/2014/main" id="{CE3AA89A-17DB-635E-F8C5-D0B873C7A0F2}"/>
                </a:ext>
              </a:extLst>
            </p:cNvPr>
            <p:cNvCxnSpPr>
              <a:cxnSpLocks/>
            </p:cNvCxnSpPr>
            <p:nvPr/>
          </p:nvCxnSpPr>
          <p:spPr>
            <a:xfrm>
              <a:off x="7793135" y="2305278"/>
              <a:ext cx="0" cy="657898"/>
            </a:xfrm>
            <a:prstGeom prst="line">
              <a:avLst/>
            </a:prstGeom>
            <a:noFill/>
            <a:ln w="12700" cap="flat" cmpd="sng" algn="ctr">
              <a:solidFill>
                <a:srgbClr val="23B8CE"/>
              </a:solidFill>
              <a:prstDash val="solid"/>
              <a:tailEnd type="none"/>
            </a:ln>
            <a:effectLst/>
          </p:spPr>
        </p:cxn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05D7A2C-14EB-1334-1C4E-3A7F810FFAB8}"/>
                </a:ext>
              </a:extLst>
            </p:cNvPr>
            <p:cNvSpPr/>
            <p:nvPr/>
          </p:nvSpPr>
          <p:spPr>
            <a:xfrm>
              <a:off x="7472200" y="1738795"/>
              <a:ext cx="684000" cy="684000"/>
            </a:xfrm>
            <a:prstGeom prst="ellipse">
              <a:avLst/>
            </a:prstGeom>
            <a:solidFill>
              <a:srgbClr val="23B8CE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Hexagon 68">
              <a:extLst>
                <a:ext uri="{FF2B5EF4-FFF2-40B4-BE49-F238E27FC236}">
                  <a16:creationId xmlns:a16="http://schemas.microsoft.com/office/drawing/2014/main" id="{6E466ADA-B445-9AA0-BF27-E2814965DB0E}"/>
                </a:ext>
              </a:extLst>
            </p:cNvPr>
            <p:cNvSpPr/>
            <p:nvPr/>
          </p:nvSpPr>
          <p:spPr>
            <a:xfrm>
              <a:off x="7503633" y="1820540"/>
              <a:ext cx="621135" cy="535461"/>
            </a:xfrm>
            <a:prstGeom prst="hexagon">
              <a:avLst>
                <a:gd name="adj" fmla="val 28403"/>
                <a:gd name="vf" fmla="val 115470"/>
              </a:avLst>
            </a:prstGeom>
            <a:solidFill>
              <a:schemeClr val="bg1"/>
            </a:solidFill>
            <a:ln w="25400" cap="flat" cmpd="sng" algn="ctr">
              <a:solidFill>
                <a:srgbClr val="23B8C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9D9AB7AD-595C-1141-29A7-043144AB6B8C}"/>
                </a:ext>
              </a:extLst>
            </p:cNvPr>
            <p:cNvGrpSpPr/>
            <p:nvPr/>
          </p:nvGrpSpPr>
          <p:grpSpPr>
            <a:xfrm>
              <a:off x="7660264" y="1874152"/>
              <a:ext cx="398676" cy="408266"/>
              <a:chOff x="7383463" y="3756025"/>
              <a:chExt cx="179388" cy="176213"/>
            </a:xfrm>
            <a:solidFill>
              <a:srgbClr val="23B8CE"/>
            </a:solidFill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84D200F-3533-7139-76E3-62CEE1F8B9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463" y="3756025"/>
                <a:ext cx="179388" cy="176213"/>
              </a:xfrm>
              <a:custGeom>
                <a:avLst/>
                <a:gdLst>
                  <a:gd name="T0" fmla="*/ 1496 w 1549"/>
                  <a:gd name="T1" fmla="*/ 483 h 1536"/>
                  <a:gd name="T2" fmla="*/ 1305 w 1549"/>
                  <a:gd name="T3" fmla="*/ 483 h 1536"/>
                  <a:gd name="T4" fmla="*/ 1170 w 1549"/>
                  <a:gd name="T5" fmla="*/ 619 h 1536"/>
                  <a:gd name="T6" fmla="*/ 1170 w 1549"/>
                  <a:gd name="T7" fmla="*/ 262 h 1536"/>
                  <a:gd name="T8" fmla="*/ 1131 w 1549"/>
                  <a:gd name="T9" fmla="*/ 167 h 1536"/>
                  <a:gd name="T10" fmla="*/ 1003 w 1549"/>
                  <a:gd name="T11" fmla="*/ 40 h 1536"/>
                  <a:gd name="T12" fmla="*/ 908 w 1549"/>
                  <a:gd name="T13" fmla="*/ 0 h 1536"/>
                  <a:gd name="T14" fmla="*/ 135 w 1549"/>
                  <a:gd name="T15" fmla="*/ 0 h 1536"/>
                  <a:gd name="T16" fmla="*/ 0 w 1549"/>
                  <a:gd name="T17" fmla="*/ 135 h 1536"/>
                  <a:gd name="T18" fmla="*/ 0 w 1549"/>
                  <a:gd name="T19" fmla="*/ 1401 h 1536"/>
                  <a:gd name="T20" fmla="*/ 135 w 1549"/>
                  <a:gd name="T21" fmla="*/ 1536 h 1536"/>
                  <a:gd name="T22" fmla="*/ 1035 w 1549"/>
                  <a:gd name="T23" fmla="*/ 1536 h 1536"/>
                  <a:gd name="T24" fmla="*/ 1170 w 1549"/>
                  <a:gd name="T25" fmla="*/ 1401 h 1536"/>
                  <a:gd name="T26" fmla="*/ 1170 w 1549"/>
                  <a:gd name="T27" fmla="*/ 1001 h 1536"/>
                  <a:gd name="T28" fmla="*/ 1496 w 1549"/>
                  <a:gd name="T29" fmla="*/ 674 h 1536"/>
                  <a:gd name="T30" fmla="*/ 1496 w 1549"/>
                  <a:gd name="T31" fmla="*/ 483 h 1536"/>
                  <a:gd name="T32" fmla="*/ 900 w 1549"/>
                  <a:gd name="T33" fmla="*/ 90 h 1536"/>
                  <a:gd name="T34" fmla="*/ 940 w 1549"/>
                  <a:gd name="T35" fmla="*/ 103 h 1536"/>
                  <a:gd name="T36" fmla="*/ 1067 w 1549"/>
                  <a:gd name="T37" fmla="*/ 230 h 1536"/>
                  <a:gd name="T38" fmla="*/ 1080 w 1549"/>
                  <a:gd name="T39" fmla="*/ 270 h 1536"/>
                  <a:gd name="T40" fmla="*/ 900 w 1549"/>
                  <a:gd name="T41" fmla="*/ 270 h 1536"/>
                  <a:gd name="T42" fmla="*/ 900 w 1549"/>
                  <a:gd name="T43" fmla="*/ 90 h 1536"/>
                  <a:gd name="T44" fmla="*/ 1080 w 1549"/>
                  <a:gd name="T45" fmla="*/ 1401 h 1536"/>
                  <a:gd name="T46" fmla="*/ 1035 w 1549"/>
                  <a:gd name="T47" fmla="*/ 1446 h 1536"/>
                  <a:gd name="T48" fmla="*/ 135 w 1549"/>
                  <a:gd name="T49" fmla="*/ 1446 h 1536"/>
                  <a:gd name="T50" fmla="*/ 90 w 1549"/>
                  <a:gd name="T51" fmla="*/ 1401 h 1536"/>
                  <a:gd name="T52" fmla="*/ 90 w 1549"/>
                  <a:gd name="T53" fmla="*/ 135 h 1536"/>
                  <a:gd name="T54" fmla="*/ 135 w 1549"/>
                  <a:gd name="T55" fmla="*/ 90 h 1536"/>
                  <a:gd name="T56" fmla="*/ 810 w 1549"/>
                  <a:gd name="T57" fmla="*/ 90 h 1536"/>
                  <a:gd name="T58" fmla="*/ 810 w 1549"/>
                  <a:gd name="T59" fmla="*/ 315 h 1536"/>
                  <a:gd name="T60" fmla="*/ 855 w 1549"/>
                  <a:gd name="T61" fmla="*/ 360 h 1536"/>
                  <a:gd name="T62" fmla="*/ 1080 w 1549"/>
                  <a:gd name="T63" fmla="*/ 360 h 1536"/>
                  <a:gd name="T64" fmla="*/ 1080 w 1549"/>
                  <a:gd name="T65" fmla="*/ 709 h 1536"/>
                  <a:gd name="T66" fmla="*/ 947 w 1549"/>
                  <a:gd name="T67" fmla="*/ 842 h 1536"/>
                  <a:gd name="T68" fmla="*/ 884 w 1549"/>
                  <a:gd name="T69" fmla="*/ 905 h 1536"/>
                  <a:gd name="T70" fmla="*/ 873 w 1549"/>
                  <a:gd name="T71" fmla="*/ 923 h 1536"/>
                  <a:gd name="T72" fmla="*/ 809 w 1549"/>
                  <a:gd name="T73" fmla="*/ 1114 h 1536"/>
                  <a:gd name="T74" fmla="*/ 820 w 1549"/>
                  <a:gd name="T75" fmla="*/ 1160 h 1536"/>
                  <a:gd name="T76" fmla="*/ 866 w 1549"/>
                  <a:gd name="T77" fmla="*/ 1171 h 1536"/>
                  <a:gd name="T78" fmla="*/ 1057 w 1549"/>
                  <a:gd name="T79" fmla="*/ 1107 h 1536"/>
                  <a:gd name="T80" fmla="*/ 1075 w 1549"/>
                  <a:gd name="T81" fmla="*/ 1096 h 1536"/>
                  <a:gd name="T82" fmla="*/ 1080 w 1549"/>
                  <a:gd name="T83" fmla="*/ 1091 h 1536"/>
                  <a:gd name="T84" fmla="*/ 1080 w 1549"/>
                  <a:gd name="T85" fmla="*/ 1401 h 1536"/>
                  <a:gd name="T86" fmla="*/ 979 w 1549"/>
                  <a:gd name="T87" fmla="*/ 937 h 1536"/>
                  <a:gd name="T88" fmla="*/ 1043 w 1549"/>
                  <a:gd name="T89" fmla="*/ 1001 h 1536"/>
                  <a:gd name="T90" fmla="*/ 1018 w 1549"/>
                  <a:gd name="T91" fmla="*/ 1025 h 1536"/>
                  <a:gd name="T92" fmla="*/ 923 w 1549"/>
                  <a:gd name="T93" fmla="*/ 1057 h 1536"/>
                  <a:gd name="T94" fmla="*/ 955 w 1549"/>
                  <a:gd name="T95" fmla="*/ 962 h 1536"/>
                  <a:gd name="T96" fmla="*/ 979 w 1549"/>
                  <a:gd name="T97" fmla="*/ 937 h 1536"/>
                  <a:gd name="T98" fmla="*/ 1106 w 1549"/>
                  <a:gd name="T99" fmla="*/ 937 h 1536"/>
                  <a:gd name="T100" fmla="*/ 1043 w 1549"/>
                  <a:gd name="T101" fmla="*/ 874 h 1536"/>
                  <a:gd name="T102" fmla="*/ 1259 w 1549"/>
                  <a:gd name="T103" fmla="*/ 657 h 1536"/>
                  <a:gd name="T104" fmla="*/ 1323 w 1549"/>
                  <a:gd name="T105" fmla="*/ 721 h 1536"/>
                  <a:gd name="T106" fmla="*/ 1106 w 1549"/>
                  <a:gd name="T107" fmla="*/ 937 h 1536"/>
                  <a:gd name="T108" fmla="*/ 1433 w 1549"/>
                  <a:gd name="T109" fmla="*/ 611 h 1536"/>
                  <a:gd name="T110" fmla="*/ 1386 w 1549"/>
                  <a:gd name="T111" fmla="*/ 657 h 1536"/>
                  <a:gd name="T112" fmla="*/ 1323 w 1549"/>
                  <a:gd name="T113" fmla="*/ 593 h 1536"/>
                  <a:gd name="T114" fmla="*/ 1369 w 1549"/>
                  <a:gd name="T115" fmla="*/ 547 h 1536"/>
                  <a:gd name="T116" fmla="*/ 1433 w 1549"/>
                  <a:gd name="T117" fmla="*/ 547 h 1536"/>
                  <a:gd name="T118" fmla="*/ 1433 w 1549"/>
                  <a:gd name="T119" fmla="*/ 611 h 1536"/>
                  <a:gd name="T120" fmla="*/ 1433 w 1549"/>
                  <a:gd name="T121" fmla="*/ 611 h 1536"/>
                  <a:gd name="T122" fmla="*/ 1433 w 1549"/>
                  <a:gd name="T123" fmla="*/ 611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49" h="1536">
                    <a:moveTo>
                      <a:pt x="1496" y="483"/>
                    </a:moveTo>
                    <a:cubicBezTo>
                      <a:pt x="1444" y="431"/>
                      <a:pt x="1358" y="431"/>
                      <a:pt x="1305" y="483"/>
                    </a:cubicBezTo>
                    <a:cubicBezTo>
                      <a:pt x="1289" y="500"/>
                      <a:pt x="1186" y="603"/>
                      <a:pt x="1170" y="619"/>
                    </a:cubicBezTo>
                    <a:cubicBezTo>
                      <a:pt x="1170" y="262"/>
                      <a:pt x="1170" y="262"/>
                      <a:pt x="1170" y="262"/>
                    </a:cubicBezTo>
                    <a:cubicBezTo>
                      <a:pt x="1170" y="226"/>
                      <a:pt x="1156" y="192"/>
                      <a:pt x="1131" y="167"/>
                    </a:cubicBezTo>
                    <a:cubicBezTo>
                      <a:pt x="1003" y="40"/>
                      <a:pt x="1003" y="40"/>
                      <a:pt x="1003" y="40"/>
                    </a:cubicBezTo>
                    <a:cubicBezTo>
                      <a:pt x="978" y="14"/>
                      <a:pt x="944" y="0"/>
                      <a:pt x="908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1401"/>
                      <a:pt x="0" y="1401"/>
                      <a:pt x="0" y="1401"/>
                    </a:cubicBezTo>
                    <a:cubicBezTo>
                      <a:pt x="0" y="1475"/>
                      <a:pt x="61" y="1536"/>
                      <a:pt x="135" y="1536"/>
                    </a:cubicBezTo>
                    <a:cubicBezTo>
                      <a:pt x="1035" y="1536"/>
                      <a:pt x="1035" y="1536"/>
                      <a:pt x="1035" y="1536"/>
                    </a:cubicBezTo>
                    <a:cubicBezTo>
                      <a:pt x="1110" y="1536"/>
                      <a:pt x="1170" y="1475"/>
                      <a:pt x="1170" y="1401"/>
                    </a:cubicBezTo>
                    <a:cubicBezTo>
                      <a:pt x="1170" y="1001"/>
                      <a:pt x="1170" y="1001"/>
                      <a:pt x="1170" y="1001"/>
                    </a:cubicBezTo>
                    <a:cubicBezTo>
                      <a:pt x="1496" y="674"/>
                      <a:pt x="1496" y="674"/>
                      <a:pt x="1496" y="674"/>
                    </a:cubicBezTo>
                    <a:cubicBezTo>
                      <a:pt x="1549" y="622"/>
                      <a:pt x="1549" y="536"/>
                      <a:pt x="1496" y="483"/>
                    </a:cubicBezTo>
                    <a:close/>
                    <a:moveTo>
                      <a:pt x="900" y="90"/>
                    </a:moveTo>
                    <a:cubicBezTo>
                      <a:pt x="909" y="90"/>
                      <a:pt x="925" y="89"/>
                      <a:pt x="940" y="103"/>
                    </a:cubicBezTo>
                    <a:cubicBezTo>
                      <a:pt x="1067" y="230"/>
                      <a:pt x="1067" y="230"/>
                      <a:pt x="1067" y="230"/>
                    </a:cubicBezTo>
                    <a:cubicBezTo>
                      <a:pt x="1081" y="245"/>
                      <a:pt x="1080" y="260"/>
                      <a:pt x="1080" y="270"/>
                    </a:cubicBezTo>
                    <a:cubicBezTo>
                      <a:pt x="900" y="270"/>
                      <a:pt x="900" y="270"/>
                      <a:pt x="900" y="270"/>
                    </a:cubicBezTo>
                    <a:lnTo>
                      <a:pt x="900" y="90"/>
                    </a:lnTo>
                    <a:close/>
                    <a:moveTo>
                      <a:pt x="1080" y="1401"/>
                    </a:moveTo>
                    <a:cubicBezTo>
                      <a:pt x="1080" y="1426"/>
                      <a:pt x="1060" y="1446"/>
                      <a:pt x="1035" y="1446"/>
                    </a:cubicBezTo>
                    <a:cubicBezTo>
                      <a:pt x="135" y="1446"/>
                      <a:pt x="135" y="1446"/>
                      <a:pt x="135" y="1446"/>
                    </a:cubicBezTo>
                    <a:cubicBezTo>
                      <a:pt x="110" y="1446"/>
                      <a:pt x="90" y="1426"/>
                      <a:pt x="90" y="1401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10"/>
                      <a:pt x="110" y="90"/>
                      <a:pt x="135" y="90"/>
                    </a:cubicBezTo>
                    <a:cubicBezTo>
                      <a:pt x="810" y="90"/>
                      <a:pt x="810" y="90"/>
                      <a:pt x="810" y="90"/>
                    </a:cubicBezTo>
                    <a:cubicBezTo>
                      <a:pt x="810" y="315"/>
                      <a:pt x="810" y="315"/>
                      <a:pt x="810" y="315"/>
                    </a:cubicBezTo>
                    <a:cubicBezTo>
                      <a:pt x="810" y="340"/>
                      <a:pt x="830" y="360"/>
                      <a:pt x="855" y="360"/>
                    </a:cubicBezTo>
                    <a:cubicBezTo>
                      <a:pt x="1080" y="360"/>
                      <a:pt x="1080" y="360"/>
                      <a:pt x="1080" y="360"/>
                    </a:cubicBezTo>
                    <a:cubicBezTo>
                      <a:pt x="1080" y="709"/>
                      <a:pt x="1080" y="709"/>
                      <a:pt x="1080" y="709"/>
                    </a:cubicBezTo>
                    <a:cubicBezTo>
                      <a:pt x="1080" y="709"/>
                      <a:pt x="947" y="842"/>
                      <a:pt x="947" y="842"/>
                    </a:cubicBezTo>
                    <a:cubicBezTo>
                      <a:pt x="884" y="905"/>
                      <a:pt x="884" y="905"/>
                      <a:pt x="884" y="905"/>
                    </a:cubicBezTo>
                    <a:cubicBezTo>
                      <a:pt x="879" y="910"/>
                      <a:pt x="875" y="916"/>
                      <a:pt x="873" y="923"/>
                    </a:cubicBezTo>
                    <a:cubicBezTo>
                      <a:pt x="809" y="1114"/>
                      <a:pt x="809" y="1114"/>
                      <a:pt x="809" y="1114"/>
                    </a:cubicBezTo>
                    <a:cubicBezTo>
                      <a:pt x="804" y="1130"/>
                      <a:pt x="808" y="1148"/>
                      <a:pt x="820" y="1160"/>
                    </a:cubicBezTo>
                    <a:cubicBezTo>
                      <a:pt x="832" y="1172"/>
                      <a:pt x="850" y="1176"/>
                      <a:pt x="866" y="1171"/>
                    </a:cubicBezTo>
                    <a:cubicBezTo>
                      <a:pt x="1057" y="1107"/>
                      <a:pt x="1057" y="1107"/>
                      <a:pt x="1057" y="1107"/>
                    </a:cubicBezTo>
                    <a:cubicBezTo>
                      <a:pt x="1064" y="1105"/>
                      <a:pt x="1070" y="1101"/>
                      <a:pt x="1075" y="1096"/>
                    </a:cubicBezTo>
                    <a:cubicBezTo>
                      <a:pt x="1080" y="1091"/>
                      <a:pt x="1080" y="1091"/>
                      <a:pt x="1080" y="1091"/>
                    </a:cubicBezTo>
                    <a:lnTo>
                      <a:pt x="1080" y="1401"/>
                    </a:lnTo>
                    <a:close/>
                    <a:moveTo>
                      <a:pt x="979" y="937"/>
                    </a:moveTo>
                    <a:cubicBezTo>
                      <a:pt x="1043" y="1001"/>
                      <a:pt x="1043" y="1001"/>
                      <a:pt x="1043" y="1001"/>
                    </a:cubicBezTo>
                    <a:cubicBezTo>
                      <a:pt x="1018" y="1025"/>
                      <a:pt x="1018" y="1025"/>
                      <a:pt x="1018" y="1025"/>
                    </a:cubicBezTo>
                    <a:cubicBezTo>
                      <a:pt x="923" y="1057"/>
                      <a:pt x="923" y="1057"/>
                      <a:pt x="923" y="1057"/>
                    </a:cubicBezTo>
                    <a:cubicBezTo>
                      <a:pt x="955" y="962"/>
                      <a:pt x="955" y="962"/>
                      <a:pt x="955" y="962"/>
                    </a:cubicBezTo>
                    <a:lnTo>
                      <a:pt x="979" y="937"/>
                    </a:lnTo>
                    <a:close/>
                    <a:moveTo>
                      <a:pt x="1106" y="937"/>
                    </a:moveTo>
                    <a:cubicBezTo>
                      <a:pt x="1043" y="874"/>
                      <a:pt x="1043" y="874"/>
                      <a:pt x="1043" y="874"/>
                    </a:cubicBezTo>
                    <a:cubicBezTo>
                      <a:pt x="1077" y="840"/>
                      <a:pt x="1227" y="689"/>
                      <a:pt x="1259" y="657"/>
                    </a:cubicBezTo>
                    <a:cubicBezTo>
                      <a:pt x="1323" y="721"/>
                      <a:pt x="1323" y="721"/>
                      <a:pt x="1323" y="721"/>
                    </a:cubicBezTo>
                    <a:lnTo>
                      <a:pt x="1106" y="937"/>
                    </a:lnTo>
                    <a:close/>
                    <a:moveTo>
                      <a:pt x="1433" y="611"/>
                    </a:moveTo>
                    <a:cubicBezTo>
                      <a:pt x="1386" y="657"/>
                      <a:pt x="1386" y="657"/>
                      <a:pt x="1386" y="657"/>
                    </a:cubicBezTo>
                    <a:cubicBezTo>
                      <a:pt x="1323" y="593"/>
                      <a:pt x="1323" y="593"/>
                      <a:pt x="1323" y="593"/>
                    </a:cubicBezTo>
                    <a:cubicBezTo>
                      <a:pt x="1369" y="547"/>
                      <a:pt x="1369" y="547"/>
                      <a:pt x="1369" y="547"/>
                    </a:cubicBezTo>
                    <a:cubicBezTo>
                      <a:pt x="1387" y="529"/>
                      <a:pt x="1415" y="529"/>
                      <a:pt x="1433" y="547"/>
                    </a:cubicBezTo>
                    <a:cubicBezTo>
                      <a:pt x="1450" y="565"/>
                      <a:pt x="1450" y="593"/>
                      <a:pt x="1433" y="611"/>
                    </a:cubicBezTo>
                    <a:close/>
                    <a:moveTo>
                      <a:pt x="1433" y="611"/>
                    </a:moveTo>
                    <a:cubicBezTo>
                      <a:pt x="1433" y="611"/>
                      <a:pt x="1433" y="611"/>
                      <a:pt x="1433" y="6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245E7D3-5CA2-2618-A2B3-032ECA93C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08413"/>
                <a:ext cx="84138" cy="9525"/>
              </a:xfrm>
              <a:custGeom>
                <a:avLst/>
                <a:gdLst>
                  <a:gd name="T0" fmla="*/ 675 w 720"/>
                  <a:gd name="T1" fmla="*/ 0 h 90"/>
                  <a:gd name="T2" fmla="*/ 45 w 720"/>
                  <a:gd name="T3" fmla="*/ 0 h 90"/>
                  <a:gd name="T4" fmla="*/ 0 w 720"/>
                  <a:gd name="T5" fmla="*/ 45 h 90"/>
                  <a:gd name="T6" fmla="*/ 45 w 720"/>
                  <a:gd name="T7" fmla="*/ 90 h 90"/>
                  <a:gd name="T8" fmla="*/ 675 w 720"/>
                  <a:gd name="T9" fmla="*/ 90 h 90"/>
                  <a:gd name="T10" fmla="*/ 720 w 720"/>
                  <a:gd name="T11" fmla="*/ 45 h 90"/>
                  <a:gd name="T12" fmla="*/ 675 w 720"/>
                  <a:gd name="T13" fmla="*/ 0 h 90"/>
                  <a:gd name="T14" fmla="*/ 675 w 720"/>
                  <a:gd name="T15" fmla="*/ 0 h 90"/>
                  <a:gd name="T16" fmla="*/ 675 w 72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0">
                    <a:moveTo>
                      <a:pt x="67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700" y="90"/>
                      <a:pt x="720" y="70"/>
                      <a:pt x="720" y="45"/>
                    </a:cubicBezTo>
                    <a:cubicBezTo>
                      <a:pt x="720" y="20"/>
                      <a:pt x="700" y="0"/>
                      <a:pt x="675" y="0"/>
                    </a:cubicBezTo>
                    <a:close/>
                    <a:moveTo>
                      <a:pt x="675" y="0"/>
                    </a:move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A6CE7B1C-F161-9498-41A9-E7E125E952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29050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2C30FD0E-5830-AE9A-1D80-B756C2BAF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49689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608584F9-C42A-E69B-54A0-624C6D385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70325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44268409-8447-B501-38F3-023655099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5376" y="3902075"/>
                <a:ext cx="42863" cy="9525"/>
              </a:xfrm>
              <a:custGeom>
                <a:avLst/>
                <a:gdLst>
                  <a:gd name="T0" fmla="*/ 315 w 360"/>
                  <a:gd name="T1" fmla="*/ 0 h 90"/>
                  <a:gd name="T2" fmla="*/ 45 w 360"/>
                  <a:gd name="T3" fmla="*/ 0 h 90"/>
                  <a:gd name="T4" fmla="*/ 0 w 360"/>
                  <a:gd name="T5" fmla="*/ 45 h 90"/>
                  <a:gd name="T6" fmla="*/ 45 w 360"/>
                  <a:gd name="T7" fmla="*/ 90 h 90"/>
                  <a:gd name="T8" fmla="*/ 315 w 360"/>
                  <a:gd name="T9" fmla="*/ 90 h 90"/>
                  <a:gd name="T10" fmla="*/ 360 w 360"/>
                  <a:gd name="T11" fmla="*/ 45 h 90"/>
                  <a:gd name="T12" fmla="*/ 315 w 360"/>
                  <a:gd name="T13" fmla="*/ 0 h 90"/>
                  <a:gd name="T14" fmla="*/ 315 w 360"/>
                  <a:gd name="T15" fmla="*/ 0 h 90"/>
                  <a:gd name="T16" fmla="*/ 315 w 36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90">
                    <a:moveTo>
                      <a:pt x="31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315" y="90"/>
                      <a:pt x="315" y="90"/>
                      <a:pt x="315" y="90"/>
                    </a:cubicBezTo>
                    <a:cubicBezTo>
                      <a:pt x="340" y="90"/>
                      <a:pt x="360" y="70"/>
                      <a:pt x="360" y="45"/>
                    </a:cubicBezTo>
                    <a:cubicBezTo>
                      <a:pt x="360" y="20"/>
                      <a:pt x="340" y="0"/>
                      <a:pt x="315" y="0"/>
                    </a:cubicBezTo>
                    <a:close/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D808D015-48E4-99FE-42E3-2F5279BD0EF6}"/>
              </a:ext>
            </a:extLst>
          </p:cNvPr>
          <p:cNvGrpSpPr/>
          <p:nvPr/>
        </p:nvGrpSpPr>
        <p:grpSpPr>
          <a:xfrm>
            <a:off x="2173919" y="3918635"/>
            <a:ext cx="2672259" cy="1341898"/>
            <a:chOff x="1489919" y="3768067"/>
            <a:chExt cx="2672259" cy="1341898"/>
          </a:xfrm>
        </p:grpSpPr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DB290EB8-FF3E-BF71-882D-C10853E1FD01}"/>
                </a:ext>
              </a:extLst>
            </p:cNvPr>
            <p:cNvSpPr txBox="1"/>
            <p:nvPr/>
          </p:nvSpPr>
          <p:spPr>
            <a:xfrm flipH="1">
              <a:off x="2174381" y="4398114"/>
              <a:ext cx="1987797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38925F"/>
                  </a:solidFill>
                  <a:latin typeface="+mj-lt"/>
                </a:rPr>
                <a:t>Giugno 2022</a:t>
              </a:r>
              <a:endPara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38925F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kern="0" dirty="0">
                  <a:solidFill>
                    <a:srgbClr val="38925F"/>
                  </a:solidFill>
                  <a:latin typeface="+mj-lt"/>
                </a:rPr>
                <a:t>27,5 Mln €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925F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endParaRPr>
            </a:p>
          </p:txBody>
        </p:sp>
        <p:cxnSp>
          <p:nvCxnSpPr>
            <p:cNvPr id="27" name="Straight Connector 39">
              <a:extLst>
                <a:ext uri="{FF2B5EF4-FFF2-40B4-BE49-F238E27FC236}">
                  <a16:creationId xmlns:a16="http://schemas.microsoft.com/office/drawing/2014/main" id="{E8109C50-6CB7-D78F-8DF2-699EE61C915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411" y="3768067"/>
              <a:ext cx="0" cy="657898"/>
            </a:xfrm>
            <a:prstGeom prst="line">
              <a:avLst/>
            </a:prstGeom>
            <a:noFill/>
            <a:ln w="12700" cap="flat" cmpd="sng" algn="ctr">
              <a:solidFill>
                <a:srgbClr val="38925F"/>
              </a:solidFill>
              <a:prstDash val="solid"/>
              <a:tailEnd type="none"/>
            </a:ln>
            <a:effectLst/>
          </p:spPr>
        </p:cxn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2F1CCC6D-D5A8-FBD3-0D80-A7FB8D5FD7F1}"/>
                </a:ext>
              </a:extLst>
            </p:cNvPr>
            <p:cNvSpPr/>
            <p:nvPr/>
          </p:nvSpPr>
          <p:spPr>
            <a:xfrm>
              <a:off x="1489919" y="4425965"/>
              <a:ext cx="684000" cy="684000"/>
            </a:xfrm>
            <a:prstGeom prst="ellipse">
              <a:avLst/>
            </a:prstGeom>
            <a:solidFill>
              <a:srgbClr val="38925F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" name="Hexagon 68">
              <a:extLst>
                <a:ext uri="{FF2B5EF4-FFF2-40B4-BE49-F238E27FC236}">
                  <a16:creationId xmlns:a16="http://schemas.microsoft.com/office/drawing/2014/main" id="{8458444F-4992-EA58-C669-85115BA5D2EB}"/>
                </a:ext>
              </a:extLst>
            </p:cNvPr>
            <p:cNvSpPr/>
            <p:nvPr/>
          </p:nvSpPr>
          <p:spPr>
            <a:xfrm>
              <a:off x="1521352" y="4507710"/>
              <a:ext cx="621135" cy="535461"/>
            </a:xfrm>
            <a:prstGeom prst="hexagon">
              <a:avLst>
                <a:gd name="adj" fmla="val 28403"/>
                <a:gd name="vf" fmla="val 115470"/>
              </a:avLst>
            </a:prstGeom>
            <a:solidFill>
              <a:schemeClr val="bg1"/>
            </a:solidFill>
            <a:ln w="25400" cap="flat" cmpd="sng" algn="ctr">
              <a:solidFill>
                <a:srgbClr val="3892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0" name="Group 36">
              <a:extLst>
                <a:ext uri="{FF2B5EF4-FFF2-40B4-BE49-F238E27FC236}">
                  <a16:creationId xmlns:a16="http://schemas.microsoft.com/office/drawing/2014/main" id="{4AC5899F-7E56-E597-0358-50F7DC2D567D}"/>
                </a:ext>
              </a:extLst>
            </p:cNvPr>
            <p:cNvGrpSpPr/>
            <p:nvPr/>
          </p:nvGrpSpPr>
          <p:grpSpPr>
            <a:xfrm>
              <a:off x="1677983" y="4561322"/>
              <a:ext cx="398676" cy="408266"/>
              <a:chOff x="7383463" y="3756025"/>
              <a:chExt cx="179388" cy="176213"/>
            </a:xfrm>
            <a:solidFill>
              <a:srgbClr val="38925F"/>
            </a:solidFill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3870557-08F5-D32D-1058-93061B7B2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463" y="3756025"/>
                <a:ext cx="179388" cy="176213"/>
              </a:xfrm>
              <a:custGeom>
                <a:avLst/>
                <a:gdLst>
                  <a:gd name="T0" fmla="*/ 1496 w 1549"/>
                  <a:gd name="T1" fmla="*/ 483 h 1536"/>
                  <a:gd name="T2" fmla="*/ 1305 w 1549"/>
                  <a:gd name="T3" fmla="*/ 483 h 1536"/>
                  <a:gd name="T4" fmla="*/ 1170 w 1549"/>
                  <a:gd name="T5" fmla="*/ 619 h 1536"/>
                  <a:gd name="T6" fmla="*/ 1170 w 1549"/>
                  <a:gd name="T7" fmla="*/ 262 h 1536"/>
                  <a:gd name="T8" fmla="*/ 1131 w 1549"/>
                  <a:gd name="T9" fmla="*/ 167 h 1536"/>
                  <a:gd name="T10" fmla="*/ 1003 w 1549"/>
                  <a:gd name="T11" fmla="*/ 40 h 1536"/>
                  <a:gd name="T12" fmla="*/ 908 w 1549"/>
                  <a:gd name="T13" fmla="*/ 0 h 1536"/>
                  <a:gd name="T14" fmla="*/ 135 w 1549"/>
                  <a:gd name="T15" fmla="*/ 0 h 1536"/>
                  <a:gd name="T16" fmla="*/ 0 w 1549"/>
                  <a:gd name="T17" fmla="*/ 135 h 1536"/>
                  <a:gd name="T18" fmla="*/ 0 w 1549"/>
                  <a:gd name="T19" fmla="*/ 1401 h 1536"/>
                  <a:gd name="T20" fmla="*/ 135 w 1549"/>
                  <a:gd name="T21" fmla="*/ 1536 h 1536"/>
                  <a:gd name="T22" fmla="*/ 1035 w 1549"/>
                  <a:gd name="T23" fmla="*/ 1536 h 1536"/>
                  <a:gd name="T24" fmla="*/ 1170 w 1549"/>
                  <a:gd name="T25" fmla="*/ 1401 h 1536"/>
                  <a:gd name="T26" fmla="*/ 1170 w 1549"/>
                  <a:gd name="T27" fmla="*/ 1001 h 1536"/>
                  <a:gd name="T28" fmla="*/ 1496 w 1549"/>
                  <a:gd name="T29" fmla="*/ 674 h 1536"/>
                  <a:gd name="T30" fmla="*/ 1496 w 1549"/>
                  <a:gd name="T31" fmla="*/ 483 h 1536"/>
                  <a:gd name="T32" fmla="*/ 900 w 1549"/>
                  <a:gd name="T33" fmla="*/ 90 h 1536"/>
                  <a:gd name="T34" fmla="*/ 940 w 1549"/>
                  <a:gd name="T35" fmla="*/ 103 h 1536"/>
                  <a:gd name="T36" fmla="*/ 1067 w 1549"/>
                  <a:gd name="T37" fmla="*/ 230 h 1536"/>
                  <a:gd name="T38" fmla="*/ 1080 w 1549"/>
                  <a:gd name="T39" fmla="*/ 270 h 1536"/>
                  <a:gd name="T40" fmla="*/ 900 w 1549"/>
                  <a:gd name="T41" fmla="*/ 270 h 1536"/>
                  <a:gd name="T42" fmla="*/ 900 w 1549"/>
                  <a:gd name="T43" fmla="*/ 90 h 1536"/>
                  <a:gd name="T44" fmla="*/ 1080 w 1549"/>
                  <a:gd name="T45" fmla="*/ 1401 h 1536"/>
                  <a:gd name="T46" fmla="*/ 1035 w 1549"/>
                  <a:gd name="T47" fmla="*/ 1446 h 1536"/>
                  <a:gd name="T48" fmla="*/ 135 w 1549"/>
                  <a:gd name="T49" fmla="*/ 1446 h 1536"/>
                  <a:gd name="T50" fmla="*/ 90 w 1549"/>
                  <a:gd name="T51" fmla="*/ 1401 h 1536"/>
                  <a:gd name="T52" fmla="*/ 90 w 1549"/>
                  <a:gd name="T53" fmla="*/ 135 h 1536"/>
                  <a:gd name="T54" fmla="*/ 135 w 1549"/>
                  <a:gd name="T55" fmla="*/ 90 h 1536"/>
                  <a:gd name="T56" fmla="*/ 810 w 1549"/>
                  <a:gd name="T57" fmla="*/ 90 h 1536"/>
                  <a:gd name="T58" fmla="*/ 810 w 1549"/>
                  <a:gd name="T59" fmla="*/ 315 h 1536"/>
                  <a:gd name="T60" fmla="*/ 855 w 1549"/>
                  <a:gd name="T61" fmla="*/ 360 h 1536"/>
                  <a:gd name="T62" fmla="*/ 1080 w 1549"/>
                  <a:gd name="T63" fmla="*/ 360 h 1536"/>
                  <a:gd name="T64" fmla="*/ 1080 w 1549"/>
                  <a:gd name="T65" fmla="*/ 709 h 1536"/>
                  <a:gd name="T66" fmla="*/ 947 w 1549"/>
                  <a:gd name="T67" fmla="*/ 842 h 1536"/>
                  <a:gd name="T68" fmla="*/ 884 w 1549"/>
                  <a:gd name="T69" fmla="*/ 905 h 1536"/>
                  <a:gd name="T70" fmla="*/ 873 w 1549"/>
                  <a:gd name="T71" fmla="*/ 923 h 1536"/>
                  <a:gd name="T72" fmla="*/ 809 w 1549"/>
                  <a:gd name="T73" fmla="*/ 1114 h 1536"/>
                  <a:gd name="T74" fmla="*/ 820 w 1549"/>
                  <a:gd name="T75" fmla="*/ 1160 h 1536"/>
                  <a:gd name="T76" fmla="*/ 866 w 1549"/>
                  <a:gd name="T77" fmla="*/ 1171 h 1536"/>
                  <a:gd name="T78" fmla="*/ 1057 w 1549"/>
                  <a:gd name="T79" fmla="*/ 1107 h 1536"/>
                  <a:gd name="T80" fmla="*/ 1075 w 1549"/>
                  <a:gd name="T81" fmla="*/ 1096 h 1536"/>
                  <a:gd name="T82" fmla="*/ 1080 w 1549"/>
                  <a:gd name="T83" fmla="*/ 1091 h 1536"/>
                  <a:gd name="T84" fmla="*/ 1080 w 1549"/>
                  <a:gd name="T85" fmla="*/ 1401 h 1536"/>
                  <a:gd name="T86" fmla="*/ 979 w 1549"/>
                  <a:gd name="T87" fmla="*/ 937 h 1536"/>
                  <a:gd name="T88" fmla="*/ 1043 w 1549"/>
                  <a:gd name="T89" fmla="*/ 1001 h 1536"/>
                  <a:gd name="T90" fmla="*/ 1018 w 1549"/>
                  <a:gd name="T91" fmla="*/ 1025 h 1536"/>
                  <a:gd name="T92" fmla="*/ 923 w 1549"/>
                  <a:gd name="T93" fmla="*/ 1057 h 1536"/>
                  <a:gd name="T94" fmla="*/ 955 w 1549"/>
                  <a:gd name="T95" fmla="*/ 962 h 1536"/>
                  <a:gd name="T96" fmla="*/ 979 w 1549"/>
                  <a:gd name="T97" fmla="*/ 937 h 1536"/>
                  <a:gd name="T98" fmla="*/ 1106 w 1549"/>
                  <a:gd name="T99" fmla="*/ 937 h 1536"/>
                  <a:gd name="T100" fmla="*/ 1043 w 1549"/>
                  <a:gd name="T101" fmla="*/ 874 h 1536"/>
                  <a:gd name="T102" fmla="*/ 1259 w 1549"/>
                  <a:gd name="T103" fmla="*/ 657 h 1536"/>
                  <a:gd name="T104" fmla="*/ 1323 w 1549"/>
                  <a:gd name="T105" fmla="*/ 721 h 1536"/>
                  <a:gd name="T106" fmla="*/ 1106 w 1549"/>
                  <a:gd name="T107" fmla="*/ 937 h 1536"/>
                  <a:gd name="T108" fmla="*/ 1433 w 1549"/>
                  <a:gd name="T109" fmla="*/ 611 h 1536"/>
                  <a:gd name="T110" fmla="*/ 1386 w 1549"/>
                  <a:gd name="T111" fmla="*/ 657 h 1536"/>
                  <a:gd name="T112" fmla="*/ 1323 w 1549"/>
                  <a:gd name="T113" fmla="*/ 593 h 1536"/>
                  <a:gd name="T114" fmla="*/ 1369 w 1549"/>
                  <a:gd name="T115" fmla="*/ 547 h 1536"/>
                  <a:gd name="T116" fmla="*/ 1433 w 1549"/>
                  <a:gd name="T117" fmla="*/ 547 h 1536"/>
                  <a:gd name="T118" fmla="*/ 1433 w 1549"/>
                  <a:gd name="T119" fmla="*/ 611 h 1536"/>
                  <a:gd name="T120" fmla="*/ 1433 w 1549"/>
                  <a:gd name="T121" fmla="*/ 611 h 1536"/>
                  <a:gd name="T122" fmla="*/ 1433 w 1549"/>
                  <a:gd name="T123" fmla="*/ 611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49" h="1536">
                    <a:moveTo>
                      <a:pt x="1496" y="483"/>
                    </a:moveTo>
                    <a:cubicBezTo>
                      <a:pt x="1444" y="431"/>
                      <a:pt x="1358" y="431"/>
                      <a:pt x="1305" y="483"/>
                    </a:cubicBezTo>
                    <a:cubicBezTo>
                      <a:pt x="1289" y="500"/>
                      <a:pt x="1186" y="603"/>
                      <a:pt x="1170" y="619"/>
                    </a:cubicBezTo>
                    <a:cubicBezTo>
                      <a:pt x="1170" y="262"/>
                      <a:pt x="1170" y="262"/>
                      <a:pt x="1170" y="262"/>
                    </a:cubicBezTo>
                    <a:cubicBezTo>
                      <a:pt x="1170" y="226"/>
                      <a:pt x="1156" y="192"/>
                      <a:pt x="1131" y="167"/>
                    </a:cubicBezTo>
                    <a:cubicBezTo>
                      <a:pt x="1003" y="40"/>
                      <a:pt x="1003" y="40"/>
                      <a:pt x="1003" y="40"/>
                    </a:cubicBezTo>
                    <a:cubicBezTo>
                      <a:pt x="978" y="14"/>
                      <a:pt x="944" y="0"/>
                      <a:pt x="908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1401"/>
                      <a:pt x="0" y="1401"/>
                      <a:pt x="0" y="1401"/>
                    </a:cubicBezTo>
                    <a:cubicBezTo>
                      <a:pt x="0" y="1475"/>
                      <a:pt x="61" y="1536"/>
                      <a:pt x="135" y="1536"/>
                    </a:cubicBezTo>
                    <a:cubicBezTo>
                      <a:pt x="1035" y="1536"/>
                      <a:pt x="1035" y="1536"/>
                      <a:pt x="1035" y="1536"/>
                    </a:cubicBezTo>
                    <a:cubicBezTo>
                      <a:pt x="1110" y="1536"/>
                      <a:pt x="1170" y="1475"/>
                      <a:pt x="1170" y="1401"/>
                    </a:cubicBezTo>
                    <a:cubicBezTo>
                      <a:pt x="1170" y="1001"/>
                      <a:pt x="1170" y="1001"/>
                      <a:pt x="1170" y="1001"/>
                    </a:cubicBezTo>
                    <a:cubicBezTo>
                      <a:pt x="1496" y="674"/>
                      <a:pt x="1496" y="674"/>
                      <a:pt x="1496" y="674"/>
                    </a:cubicBezTo>
                    <a:cubicBezTo>
                      <a:pt x="1549" y="622"/>
                      <a:pt x="1549" y="536"/>
                      <a:pt x="1496" y="483"/>
                    </a:cubicBezTo>
                    <a:close/>
                    <a:moveTo>
                      <a:pt x="900" y="90"/>
                    </a:moveTo>
                    <a:cubicBezTo>
                      <a:pt x="909" y="90"/>
                      <a:pt x="925" y="89"/>
                      <a:pt x="940" y="103"/>
                    </a:cubicBezTo>
                    <a:cubicBezTo>
                      <a:pt x="1067" y="230"/>
                      <a:pt x="1067" y="230"/>
                      <a:pt x="1067" y="230"/>
                    </a:cubicBezTo>
                    <a:cubicBezTo>
                      <a:pt x="1081" y="245"/>
                      <a:pt x="1080" y="260"/>
                      <a:pt x="1080" y="270"/>
                    </a:cubicBezTo>
                    <a:cubicBezTo>
                      <a:pt x="900" y="270"/>
                      <a:pt x="900" y="270"/>
                      <a:pt x="900" y="270"/>
                    </a:cubicBezTo>
                    <a:lnTo>
                      <a:pt x="900" y="90"/>
                    </a:lnTo>
                    <a:close/>
                    <a:moveTo>
                      <a:pt x="1080" y="1401"/>
                    </a:moveTo>
                    <a:cubicBezTo>
                      <a:pt x="1080" y="1426"/>
                      <a:pt x="1060" y="1446"/>
                      <a:pt x="1035" y="1446"/>
                    </a:cubicBezTo>
                    <a:cubicBezTo>
                      <a:pt x="135" y="1446"/>
                      <a:pt x="135" y="1446"/>
                      <a:pt x="135" y="1446"/>
                    </a:cubicBezTo>
                    <a:cubicBezTo>
                      <a:pt x="110" y="1446"/>
                      <a:pt x="90" y="1426"/>
                      <a:pt x="90" y="1401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10"/>
                      <a:pt x="110" y="90"/>
                      <a:pt x="135" y="90"/>
                    </a:cubicBezTo>
                    <a:cubicBezTo>
                      <a:pt x="810" y="90"/>
                      <a:pt x="810" y="90"/>
                      <a:pt x="810" y="90"/>
                    </a:cubicBezTo>
                    <a:cubicBezTo>
                      <a:pt x="810" y="315"/>
                      <a:pt x="810" y="315"/>
                      <a:pt x="810" y="315"/>
                    </a:cubicBezTo>
                    <a:cubicBezTo>
                      <a:pt x="810" y="340"/>
                      <a:pt x="830" y="360"/>
                      <a:pt x="855" y="360"/>
                    </a:cubicBezTo>
                    <a:cubicBezTo>
                      <a:pt x="1080" y="360"/>
                      <a:pt x="1080" y="360"/>
                      <a:pt x="1080" y="360"/>
                    </a:cubicBezTo>
                    <a:cubicBezTo>
                      <a:pt x="1080" y="709"/>
                      <a:pt x="1080" y="709"/>
                      <a:pt x="1080" y="709"/>
                    </a:cubicBezTo>
                    <a:cubicBezTo>
                      <a:pt x="1080" y="709"/>
                      <a:pt x="947" y="842"/>
                      <a:pt x="947" y="842"/>
                    </a:cubicBezTo>
                    <a:cubicBezTo>
                      <a:pt x="884" y="905"/>
                      <a:pt x="884" y="905"/>
                      <a:pt x="884" y="905"/>
                    </a:cubicBezTo>
                    <a:cubicBezTo>
                      <a:pt x="879" y="910"/>
                      <a:pt x="875" y="916"/>
                      <a:pt x="873" y="923"/>
                    </a:cubicBezTo>
                    <a:cubicBezTo>
                      <a:pt x="809" y="1114"/>
                      <a:pt x="809" y="1114"/>
                      <a:pt x="809" y="1114"/>
                    </a:cubicBezTo>
                    <a:cubicBezTo>
                      <a:pt x="804" y="1130"/>
                      <a:pt x="808" y="1148"/>
                      <a:pt x="820" y="1160"/>
                    </a:cubicBezTo>
                    <a:cubicBezTo>
                      <a:pt x="832" y="1172"/>
                      <a:pt x="850" y="1176"/>
                      <a:pt x="866" y="1171"/>
                    </a:cubicBezTo>
                    <a:cubicBezTo>
                      <a:pt x="1057" y="1107"/>
                      <a:pt x="1057" y="1107"/>
                      <a:pt x="1057" y="1107"/>
                    </a:cubicBezTo>
                    <a:cubicBezTo>
                      <a:pt x="1064" y="1105"/>
                      <a:pt x="1070" y="1101"/>
                      <a:pt x="1075" y="1096"/>
                    </a:cubicBezTo>
                    <a:cubicBezTo>
                      <a:pt x="1080" y="1091"/>
                      <a:pt x="1080" y="1091"/>
                      <a:pt x="1080" y="1091"/>
                    </a:cubicBezTo>
                    <a:lnTo>
                      <a:pt x="1080" y="1401"/>
                    </a:lnTo>
                    <a:close/>
                    <a:moveTo>
                      <a:pt x="979" y="937"/>
                    </a:moveTo>
                    <a:cubicBezTo>
                      <a:pt x="1043" y="1001"/>
                      <a:pt x="1043" y="1001"/>
                      <a:pt x="1043" y="1001"/>
                    </a:cubicBezTo>
                    <a:cubicBezTo>
                      <a:pt x="1018" y="1025"/>
                      <a:pt x="1018" y="1025"/>
                      <a:pt x="1018" y="1025"/>
                    </a:cubicBezTo>
                    <a:cubicBezTo>
                      <a:pt x="923" y="1057"/>
                      <a:pt x="923" y="1057"/>
                      <a:pt x="923" y="1057"/>
                    </a:cubicBezTo>
                    <a:cubicBezTo>
                      <a:pt x="955" y="962"/>
                      <a:pt x="955" y="962"/>
                      <a:pt x="955" y="962"/>
                    </a:cubicBezTo>
                    <a:lnTo>
                      <a:pt x="979" y="937"/>
                    </a:lnTo>
                    <a:close/>
                    <a:moveTo>
                      <a:pt x="1106" y="937"/>
                    </a:moveTo>
                    <a:cubicBezTo>
                      <a:pt x="1043" y="874"/>
                      <a:pt x="1043" y="874"/>
                      <a:pt x="1043" y="874"/>
                    </a:cubicBezTo>
                    <a:cubicBezTo>
                      <a:pt x="1077" y="840"/>
                      <a:pt x="1227" y="689"/>
                      <a:pt x="1259" y="657"/>
                    </a:cubicBezTo>
                    <a:cubicBezTo>
                      <a:pt x="1323" y="721"/>
                      <a:pt x="1323" y="721"/>
                      <a:pt x="1323" y="721"/>
                    </a:cubicBezTo>
                    <a:lnTo>
                      <a:pt x="1106" y="937"/>
                    </a:lnTo>
                    <a:close/>
                    <a:moveTo>
                      <a:pt x="1433" y="611"/>
                    </a:moveTo>
                    <a:cubicBezTo>
                      <a:pt x="1386" y="657"/>
                      <a:pt x="1386" y="657"/>
                      <a:pt x="1386" y="657"/>
                    </a:cubicBezTo>
                    <a:cubicBezTo>
                      <a:pt x="1323" y="593"/>
                      <a:pt x="1323" y="593"/>
                      <a:pt x="1323" y="593"/>
                    </a:cubicBezTo>
                    <a:cubicBezTo>
                      <a:pt x="1369" y="547"/>
                      <a:pt x="1369" y="547"/>
                      <a:pt x="1369" y="547"/>
                    </a:cubicBezTo>
                    <a:cubicBezTo>
                      <a:pt x="1387" y="529"/>
                      <a:pt x="1415" y="529"/>
                      <a:pt x="1433" y="547"/>
                    </a:cubicBezTo>
                    <a:cubicBezTo>
                      <a:pt x="1450" y="565"/>
                      <a:pt x="1450" y="593"/>
                      <a:pt x="1433" y="611"/>
                    </a:cubicBezTo>
                    <a:close/>
                    <a:moveTo>
                      <a:pt x="1433" y="611"/>
                    </a:moveTo>
                    <a:cubicBezTo>
                      <a:pt x="1433" y="611"/>
                      <a:pt x="1433" y="611"/>
                      <a:pt x="1433" y="6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559AC56-D258-F0EA-1A52-0CF8C6FFB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08413"/>
                <a:ext cx="84138" cy="9525"/>
              </a:xfrm>
              <a:custGeom>
                <a:avLst/>
                <a:gdLst>
                  <a:gd name="T0" fmla="*/ 675 w 720"/>
                  <a:gd name="T1" fmla="*/ 0 h 90"/>
                  <a:gd name="T2" fmla="*/ 45 w 720"/>
                  <a:gd name="T3" fmla="*/ 0 h 90"/>
                  <a:gd name="T4" fmla="*/ 0 w 720"/>
                  <a:gd name="T5" fmla="*/ 45 h 90"/>
                  <a:gd name="T6" fmla="*/ 45 w 720"/>
                  <a:gd name="T7" fmla="*/ 90 h 90"/>
                  <a:gd name="T8" fmla="*/ 675 w 720"/>
                  <a:gd name="T9" fmla="*/ 90 h 90"/>
                  <a:gd name="T10" fmla="*/ 720 w 720"/>
                  <a:gd name="T11" fmla="*/ 45 h 90"/>
                  <a:gd name="T12" fmla="*/ 675 w 720"/>
                  <a:gd name="T13" fmla="*/ 0 h 90"/>
                  <a:gd name="T14" fmla="*/ 675 w 720"/>
                  <a:gd name="T15" fmla="*/ 0 h 90"/>
                  <a:gd name="T16" fmla="*/ 675 w 72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0">
                    <a:moveTo>
                      <a:pt x="67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700" y="90"/>
                      <a:pt x="720" y="70"/>
                      <a:pt x="720" y="45"/>
                    </a:cubicBezTo>
                    <a:cubicBezTo>
                      <a:pt x="720" y="20"/>
                      <a:pt x="700" y="0"/>
                      <a:pt x="675" y="0"/>
                    </a:cubicBezTo>
                    <a:close/>
                    <a:moveTo>
                      <a:pt x="675" y="0"/>
                    </a:move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10F595AE-4E99-D534-2C15-7FE99F729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29050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DB20F99-D605-FA1F-3361-C50F1F73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49689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00F32F96-5F33-6CE7-7587-47C95B1B50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4101" y="3870325"/>
                <a:ext cx="63500" cy="9525"/>
              </a:xfrm>
              <a:custGeom>
                <a:avLst/>
                <a:gdLst>
                  <a:gd name="T0" fmla="*/ 495 w 540"/>
                  <a:gd name="T1" fmla="*/ 0 h 90"/>
                  <a:gd name="T2" fmla="*/ 45 w 540"/>
                  <a:gd name="T3" fmla="*/ 0 h 90"/>
                  <a:gd name="T4" fmla="*/ 0 w 540"/>
                  <a:gd name="T5" fmla="*/ 45 h 90"/>
                  <a:gd name="T6" fmla="*/ 45 w 540"/>
                  <a:gd name="T7" fmla="*/ 90 h 90"/>
                  <a:gd name="T8" fmla="*/ 495 w 540"/>
                  <a:gd name="T9" fmla="*/ 90 h 90"/>
                  <a:gd name="T10" fmla="*/ 540 w 540"/>
                  <a:gd name="T11" fmla="*/ 45 h 90"/>
                  <a:gd name="T12" fmla="*/ 495 w 540"/>
                  <a:gd name="T13" fmla="*/ 0 h 90"/>
                  <a:gd name="T14" fmla="*/ 495 w 540"/>
                  <a:gd name="T15" fmla="*/ 0 h 90"/>
                  <a:gd name="T16" fmla="*/ 495 w 54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90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520" y="90"/>
                      <a:pt x="540" y="70"/>
                      <a:pt x="540" y="45"/>
                    </a:cubicBezTo>
                    <a:cubicBezTo>
                      <a:pt x="540" y="20"/>
                      <a:pt x="520" y="0"/>
                      <a:pt x="495" y="0"/>
                    </a:cubicBezTo>
                    <a:close/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583E9BE-703B-2591-DAED-607C07B7A0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5376" y="3902075"/>
                <a:ext cx="42863" cy="9525"/>
              </a:xfrm>
              <a:custGeom>
                <a:avLst/>
                <a:gdLst>
                  <a:gd name="T0" fmla="*/ 315 w 360"/>
                  <a:gd name="T1" fmla="*/ 0 h 90"/>
                  <a:gd name="T2" fmla="*/ 45 w 360"/>
                  <a:gd name="T3" fmla="*/ 0 h 90"/>
                  <a:gd name="T4" fmla="*/ 0 w 360"/>
                  <a:gd name="T5" fmla="*/ 45 h 90"/>
                  <a:gd name="T6" fmla="*/ 45 w 360"/>
                  <a:gd name="T7" fmla="*/ 90 h 90"/>
                  <a:gd name="T8" fmla="*/ 315 w 360"/>
                  <a:gd name="T9" fmla="*/ 90 h 90"/>
                  <a:gd name="T10" fmla="*/ 360 w 360"/>
                  <a:gd name="T11" fmla="*/ 45 h 90"/>
                  <a:gd name="T12" fmla="*/ 315 w 360"/>
                  <a:gd name="T13" fmla="*/ 0 h 90"/>
                  <a:gd name="T14" fmla="*/ 315 w 360"/>
                  <a:gd name="T15" fmla="*/ 0 h 90"/>
                  <a:gd name="T16" fmla="*/ 315 w 36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90">
                    <a:moveTo>
                      <a:pt x="31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315" y="90"/>
                      <a:pt x="315" y="90"/>
                      <a:pt x="315" y="90"/>
                    </a:cubicBezTo>
                    <a:cubicBezTo>
                      <a:pt x="340" y="90"/>
                      <a:pt x="360" y="70"/>
                      <a:pt x="360" y="45"/>
                    </a:cubicBezTo>
                    <a:cubicBezTo>
                      <a:pt x="360" y="20"/>
                      <a:pt x="340" y="0"/>
                      <a:pt x="315" y="0"/>
                    </a:cubicBezTo>
                    <a:close/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4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CF8B390B-64D6-16A4-33AE-63A6D822EE26}"/>
              </a:ext>
            </a:extLst>
          </p:cNvPr>
          <p:cNvGrpSpPr/>
          <p:nvPr/>
        </p:nvGrpSpPr>
        <p:grpSpPr>
          <a:xfrm>
            <a:off x="5418086" y="3925344"/>
            <a:ext cx="2640854" cy="1341898"/>
            <a:chOff x="4882797" y="3841059"/>
            <a:chExt cx="2640854" cy="134189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C4F18-49F4-079A-FFE9-FC36ECC481E0}"/>
                </a:ext>
              </a:extLst>
            </p:cNvPr>
            <p:cNvCxnSpPr>
              <a:cxnSpLocks/>
            </p:cNvCxnSpPr>
            <p:nvPr/>
          </p:nvCxnSpPr>
          <p:spPr>
            <a:xfrm>
              <a:off x="5187289" y="3841059"/>
              <a:ext cx="0" cy="657898"/>
            </a:xfrm>
            <a:prstGeom prst="line">
              <a:avLst/>
            </a:prstGeom>
            <a:noFill/>
            <a:ln w="12700" cap="flat" cmpd="sng" algn="ctr">
              <a:solidFill>
                <a:srgbClr val="38925F"/>
              </a:solidFill>
              <a:prstDash val="solid"/>
              <a:tailEnd type="none"/>
            </a:ln>
            <a:effectLst/>
          </p:spPr>
        </p:cxnSp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626C4956-939D-070B-FAFF-CA3E4B91E32C}"/>
                </a:ext>
              </a:extLst>
            </p:cNvPr>
            <p:cNvGrpSpPr/>
            <p:nvPr/>
          </p:nvGrpSpPr>
          <p:grpSpPr>
            <a:xfrm>
              <a:off x="4882797" y="4486293"/>
              <a:ext cx="2640854" cy="696664"/>
              <a:chOff x="4882797" y="4486293"/>
              <a:chExt cx="2640854" cy="696664"/>
            </a:xfrm>
          </p:grpSpPr>
          <p:sp>
            <p:nvSpPr>
              <p:cNvPr id="38" name="TextBox 53">
                <a:extLst>
                  <a:ext uri="{FF2B5EF4-FFF2-40B4-BE49-F238E27FC236}">
                    <a16:creationId xmlns:a16="http://schemas.microsoft.com/office/drawing/2014/main" id="{45001AFD-9370-6843-1E5C-477E9B53A441}"/>
                  </a:ext>
                </a:extLst>
              </p:cNvPr>
              <p:cNvSpPr txBox="1"/>
              <p:nvPr/>
            </p:nvSpPr>
            <p:spPr>
              <a:xfrm flipH="1">
                <a:off x="5579883" y="4486293"/>
                <a:ext cx="1943768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400" b="1" kern="0" dirty="0">
                    <a:solidFill>
                      <a:srgbClr val="38925F"/>
                    </a:solidFill>
                    <a:latin typeface="+mj-lt"/>
                  </a:rPr>
                  <a:t>Luglio 2022</a:t>
                </a:r>
                <a:endPara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8925F"/>
                  </a:solidFill>
                  <a:effectLst/>
                  <a:uLnTx/>
                  <a:uFillTx/>
                  <a:latin typeface="+mj-lt"/>
                  <a:cs typeface="Segoe UI" panose="020B0502040204020203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400" b="1" kern="0" dirty="0">
                    <a:solidFill>
                      <a:srgbClr val="38925F"/>
                    </a:solidFill>
                    <a:latin typeface="+mj-lt"/>
                  </a:rPr>
                  <a:t>29,6 Mln €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8925F"/>
                  </a:solidFill>
                  <a:effectLst/>
                  <a:uLnTx/>
                  <a:uFillTx/>
                  <a:latin typeface="+mj-lt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F42F860E-4238-3072-ACEF-60C59FA0B113}"/>
                  </a:ext>
                </a:extLst>
              </p:cNvPr>
              <p:cNvSpPr/>
              <p:nvPr/>
            </p:nvSpPr>
            <p:spPr>
              <a:xfrm>
                <a:off x="4882797" y="4498957"/>
                <a:ext cx="684000" cy="684000"/>
              </a:xfrm>
              <a:prstGeom prst="ellipse">
                <a:avLst/>
              </a:prstGeom>
              <a:solidFill>
                <a:srgbClr val="38925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42" name="Hexagon 68">
                <a:extLst>
                  <a:ext uri="{FF2B5EF4-FFF2-40B4-BE49-F238E27FC236}">
                    <a16:creationId xmlns:a16="http://schemas.microsoft.com/office/drawing/2014/main" id="{E2733CFC-E0E1-1281-BAFD-5E5FA1CD956E}"/>
                  </a:ext>
                </a:extLst>
              </p:cNvPr>
              <p:cNvSpPr/>
              <p:nvPr/>
            </p:nvSpPr>
            <p:spPr>
              <a:xfrm>
                <a:off x="4914230" y="4580702"/>
                <a:ext cx="621135" cy="535461"/>
              </a:xfrm>
              <a:prstGeom prst="hexagon">
                <a:avLst>
                  <a:gd name="adj" fmla="val 28403"/>
                  <a:gd name="vf" fmla="val 115470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3892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FA7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44" name="Group 36">
                <a:extLst>
                  <a:ext uri="{FF2B5EF4-FFF2-40B4-BE49-F238E27FC236}">
                    <a16:creationId xmlns:a16="http://schemas.microsoft.com/office/drawing/2014/main" id="{DA77105C-484A-5C2E-68D9-2D11F52A78DE}"/>
                  </a:ext>
                </a:extLst>
              </p:cNvPr>
              <p:cNvGrpSpPr/>
              <p:nvPr/>
            </p:nvGrpSpPr>
            <p:grpSpPr>
              <a:xfrm>
                <a:off x="5070861" y="4634314"/>
                <a:ext cx="398676" cy="408266"/>
                <a:chOff x="7383463" y="3756025"/>
                <a:chExt cx="179388" cy="176213"/>
              </a:xfrm>
              <a:solidFill>
                <a:srgbClr val="38925F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C328CE01-3676-0E72-255D-35D8E92CFA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83463" y="3756025"/>
                  <a:ext cx="179388" cy="176213"/>
                </a:xfrm>
                <a:custGeom>
                  <a:avLst/>
                  <a:gdLst>
                    <a:gd name="T0" fmla="*/ 1496 w 1549"/>
                    <a:gd name="T1" fmla="*/ 483 h 1536"/>
                    <a:gd name="T2" fmla="*/ 1305 w 1549"/>
                    <a:gd name="T3" fmla="*/ 483 h 1536"/>
                    <a:gd name="T4" fmla="*/ 1170 w 1549"/>
                    <a:gd name="T5" fmla="*/ 619 h 1536"/>
                    <a:gd name="T6" fmla="*/ 1170 w 1549"/>
                    <a:gd name="T7" fmla="*/ 262 h 1536"/>
                    <a:gd name="T8" fmla="*/ 1131 w 1549"/>
                    <a:gd name="T9" fmla="*/ 167 h 1536"/>
                    <a:gd name="T10" fmla="*/ 1003 w 1549"/>
                    <a:gd name="T11" fmla="*/ 40 h 1536"/>
                    <a:gd name="T12" fmla="*/ 908 w 1549"/>
                    <a:gd name="T13" fmla="*/ 0 h 1536"/>
                    <a:gd name="T14" fmla="*/ 135 w 1549"/>
                    <a:gd name="T15" fmla="*/ 0 h 1536"/>
                    <a:gd name="T16" fmla="*/ 0 w 1549"/>
                    <a:gd name="T17" fmla="*/ 135 h 1536"/>
                    <a:gd name="T18" fmla="*/ 0 w 1549"/>
                    <a:gd name="T19" fmla="*/ 1401 h 1536"/>
                    <a:gd name="T20" fmla="*/ 135 w 1549"/>
                    <a:gd name="T21" fmla="*/ 1536 h 1536"/>
                    <a:gd name="T22" fmla="*/ 1035 w 1549"/>
                    <a:gd name="T23" fmla="*/ 1536 h 1536"/>
                    <a:gd name="T24" fmla="*/ 1170 w 1549"/>
                    <a:gd name="T25" fmla="*/ 1401 h 1536"/>
                    <a:gd name="T26" fmla="*/ 1170 w 1549"/>
                    <a:gd name="T27" fmla="*/ 1001 h 1536"/>
                    <a:gd name="T28" fmla="*/ 1496 w 1549"/>
                    <a:gd name="T29" fmla="*/ 674 h 1536"/>
                    <a:gd name="T30" fmla="*/ 1496 w 1549"/>
                    <a:gd name="T31" fmla="*/ 483 h 1536"/>
                    <a:gd name="T32" fmla="*/ 900 w 1549"/>
                    <a:gd name="T33" fmla="*/ 90 h 1536"/>
                    <a:gd name="T34" fmla="*/ 940 w 1549"/>
                    <a:gd name="T35" fmla="*/ 103 h 1536"/>
                    <a:gd name="T36" fmla="*/ 1067 w 1549"/>
                    <a:gd name="T37" fmla="*/ 230 h 1536"/>
                    <a:gd name="T38" fmla="*/ 1080 w 1549"/>
                    <a:gd name="T39" fmla="*/ 270 h 1536"/>
                    <a:gd name="T40" fmla="*/ 900 w 1549"/>
                    <a:gd name="T41" fmla="*/ 270 h 1536"/>
                    <a:gd name="T42" fmla="*/ 900 w 1549"/>
                    <a:gd name="T43" fmla="*/ 90 h 1536"/>
                    <a:gd name="T44" fmla="*/ 1080 w 1549"/>
                    <a:gd name="T45" fmla="*/ 1401 h 1536"/>
                    <a:gd name="T46" fmla="*/ 1035 w 1549"/>
                    <a:gd name="T47" fmla="*/ 1446 h 1536"/>
                    <a:gd name="T48" fmla="*/ 135 w 1549"/>
                    <a:gd name="T49" fmla="*/ 1446 h 1536"/>
                    <a:gd name="T50" fmla="*/ 90 w 1549"/>
                    <a:gd name="T51" fmla="*/ 1401 h 1536"/>
                    <a:gd name="T52" fmla="*/ 90 w 1549"/>
                    <a:gd name="T53" fmla="*/ 135 h 1536"/>
                    <a:gd name="T54" fmla="*/ 135 w 1549"/>
                    <a:gd name="T55" fmla="*/ 90 h 1536"/>
                    <a:gd name="T56" fmla="*/ 810 w 1549"/>
                    <a:gd name="T57" fmla="*/ 90 h 1536"/>
                    <a:gd name="T58" fmla="*/ 810 w 1549"/>
                    <a:gd name="T59" fmla="*/ 315 h 1536"/>
                    <a:gd name="T60" fmla="*/ 855 w 1549"/>
                    <a:gd name="T61" fmla="*/ 360 h 1536"/>
                    <a:gd name="T62" fmla="*/ 1080 w 1549"/>
                    <a:gd name="T63" fmla="*/ 360 h 1536"/>
                    <a:gd name="T64" fmla="*/ 1080 w 1549"/>
                    <a:gd name="T65" fmla="*/ 709 h 1536"/>
                    <a:gd name="T66" fmla="*/ 947 w 1549"/>
                    <a:gd name="T67" fmla="*/ 842 h 1536"/>
                    <a:gd name="T68" fmla="*/ 884 w 1549"/>
                    <a:gd name="T69" fmla="*/ 905 h 1536"/>
                    <a:gd name="T70" fmla="*/ 873 w 1549"/>
                    <a:gd name="T71" fmla="*/ 923 h 1536"/>
                    <a:gd name="T72" fmla="*/ 809 w 1549"/>
                    <a:gd name="T73" fmla="*/ 1114 h 1536"/>
                    <a:gd name="T74" fmla="*/ 820 w 1549"/>
                    <a:gd name="T75" fmla="*/ 1160 h 1536"/>
                    <a:gd name="T76" fmla="*/ 866 w 1549"/>
                    <a:gd name="T77" fmla="*/ 1171 h 1536"/>
                    <a:gd name="T78" fmla="*/ 1057 w 1549"/>
                    <a:gd name="T79" fmla="*/ 1107 h 1536"/>
                    <a:gd name="T80" fmla="*/ 1075 w 1549"/>
                    <a:gd name="T81" fmla="*/ 1096 h 1536"/>
                    <a:gd name="T82" fmla="*/ 1080 w 1549"/>
                    <a:gd name="T83" fmla="*/ 1091 h 1536"/>
                    <a:gd name="T84" fmla="*/ 1080 w 1549"/>
                    <a:gd name="T85" fmla="*/ 1401 h 1536"/>
                    <a:gd name="T86" fmla="*/ 979 w 1549"/>
                    <a:gd name="T87" fmla="*/ 937 h 1536"/>
                    <a:gd name="T88" fmla="*/ 1043 w 1549"/>
                    <a:gd name="T89" fmla="*/ 1001 h 1536"/>
                    <a:gd name="T90" fmla="*/ 1018 w 1549"/>
                    <a:gd name="T91" fmla="*/ 1025 h 1536"/>
                    <a:gd name="T92" fmla="*/ 923 w 1549"/>
                    <a:gd name="T93" fmla="*/ 1057 h 1536"/>
                    <a:gd name="T94" fmla="*/ 955 w 1549"/>
                    <a:gd name="T95" fmla="*/ 962 h 1536"/>
                    <a:gd name="T96" fmla="*/ 979 w 1549"/>
                    <a:gd name="T97" fmla="*/ 937 h 1536"/>
                    <a:gd name="T98" fmla="*/ 1106 w 1549"/>
                    <a:gd name="T99" fmla="*/ 937 h 1536"/>
                    <a:gd name="T100" fmla="*/ 1043 w 1549"/>
                    <a:gd name="T101" fmla="*/ 874 h 1536"/>
                    <a:gd name="T102" fmla="*/ 1259 w 1549"/>
                    <a:gd name="T103" fmla="*/ 657 h 1536"/>
                    <a:gd name="T104" fmla="*/ 1323 w 1549"/>
                    <a:gd name="T105" fmla="*/ 721 h 1536"/>
                    <a:gd name="T106" fmla="*/ 1106 w 1549"/>
                    <a:gd name="T107" fmla="*/ 937 h 1536"/>
                    <a:gd name="T108" fmla="*/ 1433 w 1549"/>
                    <a:gd name="T109" fmla="*/ 611 h 1536"/>
                    <a:gd name="T110" fmla="*/ 1386 w 1549"/>
                    <a:gd name="T111" fmla="*/ 657 h 1536"/>
                    <a:gd name="T112" fmla="*/ 1323 w 1549"/>
                    <a:gd name="T113" fmla="*/ 593 h 1536"/>
                    <a:gd name="T114" fmla="*/ 1369 w 1549"/>
                    <a:gd name="T115" fmla="*/ 547 h 1536"/>
                    <a:gd name="T116" fmla="*/ 1433 w 1549"/>
                    <a:gd name="T117" fmla="*/ 547 h 1536"/>
                    <a:gd name="T118" fmla="*/ 1433 w 1549"/>
                    <a:gd name="T119" fmla="*/ 611 h 1536"/>
                    <a:gd name="T120" fmla="*/ 1433 w 1549"/>
                    <a:gd name="T121" fmla="*/ 611 h 1536"/>
                    <a:gd name="T122" fmla="*/ 1433 w 1549"/>
                    <a:gd name="T123" fmla="*/ 611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9" h="1536">
                      <a:moveTo>
                        <a:pt x="1496" y="483"/>
                      </a:moveTo>
                      <a:cubicBezTo>
                        <a:pt x="1444" y="431"/>
                        <a:pt x="1358" y="431"/>
                        <a:pt x="1305" y="483"/>
                      </a:cubicBezTo>
                      <a:cubicBezTo>
                        <a:pt x="1289" y="500"/>
                        <a:pt x="1186" y="603"/>
                        <a:pt x="1170" y="619"/>
                      </a:cubicBezTo>
                      <a:cubicBezTo>
                        <a:pt x="1170" y="262"/>
                        <a:pt x="1170" y="262"/>
                        <a:pt x="1170" y="262"/>
                      </a:cubicBezTo>
                      <a:cubicBezTo>
                        <a:pt x="1170" y="226"/>
                        <a:pt x="1156" y="192"/>
                        <a:pt x="1131" y="167"/>
                      </a:cubicBezTo>
                      <a:cubicBezTo>
                        <a:pt x="1003" y="40"/>
                        <a:pt x="1003" y="40"/>
                        <a:pt x="1003" y="40"/>
                      </a:cubicBezTo>
                      <a:cubicBezTo>
                        <a:pt x="978" y="14"/>
                        <a:pt x="944" y="0"/>
                        <a:pt x="908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61" y="0"/>
                        <a:pt x="0" y="61"/>
                        <a:pt x="0" y="135"/>
                      </a:cubicBezTo>
                      <a:cubicBezTo>
                        <a:pt x="0" y="1401"/>
                        <a:pt x="0" y="1401"/>
                        <a:pt x="0" y="1401"/>
                      </a:cubicBezTo>
                      <a:cubicBezTo>
                        <a:pt x="0" y="1475"/>
                        <a:pt x="61" y="1536"/>
                        <a:pt x="135" y="1536"/>
                      </a:cubicBezTo>
                      <a:cubicBezTo>
                        <a:pt x="1035" y="1536"/>
                        <a:pt x="1035" y="1536"/>
                        <a:pt x="1035" y="1536"/>
                      </a:cubicBezTo>
                      <a:cubicBezTo>
                        <a:pt x="1110" y="1536"/>
                        <a:pt x="1170" y="1475"/>
                        <a:pt x="1170" y="1401"/>
                      </a:cubicBezTo>
                      <a:cubicBezTo>
                        <a:pt x="1170" y="1001"/>
                        <a:pt x="1170" y="1001"/>
                        <a:pt x="1170" y="1001"/>
                      </a:cubicBezTo>
                      <a:cubicBezTo>
                        <a:pt x="1496" y="674"/>
                        <a:pt x="1496" y="674"/>
                        <a:pt x="1496" y="674"/>
                      </a:cubicBezTo>
                      <a:cubicBezTo>
                        <a:pt x="1549" y="622"/>
                        <a:pt x="1549" y="536"/>
                        <a:pt x="1496" y="483"/>
                      </a:cubicBezTo>
                      <a:close/>
                      <a:moveTo>
                        <a:pt x="900" y="90"/>
                      </a:moveTo>
                      <a:cubicBezTo>
                        <a:pt x="909" y="90"/>
                        <a:pt x="925" y="89"/>
                        <a:pt x="940" y="103"/>
                      </a:cubicBezTo>
                      <a:cubicBezTo>
                        <a:pt x="1067" y="230"/>
                        <a:pt x="1067" y="230"/>
                        <a:pt x="1067" y="230"/>
                      </a:cubicBezTo>
                      <a:cubicBezTo>
                        <a:pt x="1081" y="245"/>
                        <a:pt x="1080" y="260"/>
                        <a:pt x="1080" y="270"/>
                      </a:cubicBezTo>
                      <a:cubicBezTo>
                        <a:pt x="900" y="270"/>
                        <a:pt x="900" y="270"/>
                        <a:pt x="900" y="270"/>
                      </a:cubicBezTo>
                      <a:lnTo>
                        <a:pt x="900" y="90"/>
                      </a:lnTo>
                      <a:close/>
                      <a:moveTo>
                        <a:pt x="1080" y="1401"/>
                      </a:moveTo>
                      <a:cubicBezTo>
                        <a:pt x="1080" y="1426"/>
                        <a:pt x="1060" y="1446"/>
                        <a:pt x="1035" y="1446"/>
                      </a:cubicBezTo>
                      <a:cubicBezTo>
                        <a:pt x="135" y="1446"/>
                        <a:pt x="135" y="1446"/>
                        <a:pt x="135" y="1446"/>
                      </a:cubicBezTo>
                      <a:cubicBezTo>
                        <a:pt x="110" y="1446"/>
                        <a:pt x="90" y="1426"/>
                        <a:pt x="90" y="1401"/>
                      </a:cubicBezTo>
                      <a:cubicBezTo>
                        <a:pt x="90" y="135"/>
                        <a:pt x="90" y="135"/>
                        <a:pt x="90" y="135"/>
                      </a:cubicBezTo>
                      <a:cubicBezTo>
                        <a:pt x="90" y="110"/>
                        <a:pt x="110" y="90"/>
                        <a:pt x="135" y="90"/>
                      </a:cubicBezTo>
                      <a:cubicBezTo>
                        <a:pt x="810" y="90"/>
                        <a:pt x="810" y="90"/>
                        <a:pt x="810" y="90"/>
                      </a:cubicBezTo>
                      <a:cubicBezTo>
                        <a:pt x="810" y="315"/>
                        <a:pt x="810" y="315"/>
                        <a:pt x="810" y="315"/>
                      </a:cubicBezTo>
                      <a:cubicBezTo>
                        <a:pt x="810" y="340"/>
                        <a:pt x="830" y="360"/>
                        <a:pt x="855" y="360"/>
                      </a:cubicBezTo>
                      <a:cubicBezTo>
                        <a:pt x="1080" y="360"/>
                        <a:pt x="1080" y="360"/>
                        <a:pt x="1080" y="360"/>
                      </a:cubicBezTo>
                      <a:cubicBezTo>
                        <a:pt x="1080" y="709"/>
                        <a:pt x="1080" y="709"/>
                        <a:pt x="1080" y="709"/>
                      </a:cubicBezTo>
                      <a:cubicBezTo>
                        <a:pt x="1080" y="709"/>
                        <a:pt x="947" y="842"/>
                        <a:pt x="947" y="842"/>
                      </a:cubicBezTo>
                      <a:cubicBezTo>
                        <a:pt x="884" y="905"/>
                        <a:pt x="884" y="905"/>
                        <a:pt x="884" y="905"/>
                      </a:cubicBezTo>
                      <a:cubicBezTo>
                        <a:pt x="879" y="910"/>
                        <a:pt x="875" y="916"/>
                        <a:pt x="873" y="923"/>
                      </a:cubicBezTo>
                      <a:cubicBezTo>
                        <a:pt x="809" y="1114"/>
                        <a:pt x="809" y="1114"/>
                        <a:pt x="809" y="1114"/>
                      </a:cubicBezTo>
                      <a:cubicBezTo>
                        <a:pt x="804" y="1130"/>
                        <a:pt x="808" y="1148"/>
                        <a:pt x="820" y="1160"/>
                      </a:cubicBezTo>
                      <a:cubicBezTo>
                        <a:pt x="832" y="1172"/>
                        <a:pt x="850" y="1176"/>
                        <a:pt x="866" y="1171"/>
                      </a:cubicBezTo>
                      <a:cubicBezTo>
                        <a:pt x="1057" y="1107"/>
                        <a:pt x="1057" y="1107"/>
                        <a:pt x="1057" y="1107"/>
                      </a:cubicBezTo>
                      <a:cubicBezTo>
                        <a:pt x="1064" y="1105"/>
                        <a:pt x="1070" y="1101"/>
                        <a:pt x="1075" y="1096"/>
                      </a:cubicBezTo>
                      <a:cubicBezTo>
                        <a:pt x="1080" y="1091"/>
                        <a:pt x="1080" y="1091"/>
                        <a:pt x="1080" y="1091"/>
                      </a:cubicBezTo>
                      <a:lnTo>
                        <a:pt x="1080" y="1401"/>
                      </a:lnTo>
                      <a:close/>
                      <a:moveTo>
                        <a:pt x="979" y="937"/>
                      </a:moveTo>
                      <a:cubicBezTo>
                        <a:pt x="1043" y="1001"/>
                        <a:pt x="1043" y="1001"/>
                        <a:pt x="1043" y="1001"/>
                      </a:cubicBezTo>
                      <a:cubicBezTo>
                        <a:pt x="1018" y="1025"/>
                        <a:pt x="1018" y="1025"/>
                        <a:pt x="1018" y="1025"/>
                      </a:cubicBezTo>
                      <a:cubicBezTo>
                        <a:pt x="923" y="1057"/>
                        <a:pt x="923" y="1057"/>
                        <a:pt x="923" y="1057"/>
                      </a:cubicBezTo>
                      <a:cubicBezTo>
                        <a:pt x="955" y="962"/>
                        <a:pt x="955" y="962"/>
                        <a:pt x="955" y="962"/>
                      </a:cubicBezTo>
                      <a:lnTo>
                        <a:pt x="979" y="937"/>
                      </a:lnTo>
                      <a:close/>
                      <a:moveTo>
                        <a:pt x="1106" y="937"/>
                      </a:moveTo>
                      <a:cubicBezTo>
                        <a:pt x="1043" y="874"/>
                        <a:pt x="1043" y="874"/>
                        <a:pt x="1043" y="874"/>
                      </a:cubicBezTo>
                      <a:cubicBezTo>
                        <a:pt x="1077" y="840"/>
                        <a:pt x="1227" y="689"/>
                        <a:pt x="1259" y="657"/>
                      </a:cubicBezTo>
                      <a:cubicBezTo>
                        <a:pt x="1323" y="721"/>
                        <a:pt x="1323" y="721"/>
                        <a:pt x="1323" y="721"/>
                      </a:cubicBezTo>
                      <a:lnTo>
                        <a:pt x="1106" y="937"/>
                      </a:lnTo>
                      <a:close/>
                      <a:moveTo>
                        <a:pt x="1433" y="611"/>
                      </a:moveTo>
                      <a:cubicBezTo>
                        <a:pt x="1386" y="657"/>
                        <a:pt x="1386" y="657"/>
                        <a:pt x="1386" y="657"/>
                      </a:cubicBezTo>
                      <a:cubicBezTo>
                        <a:pt x="1323" y="593"/>
                        <a:pt x="1323" y="593"/>
                        <a:pt x="1323" y="593"/>
                      </a:cubicBezTo>
                      <a:cubicBezTo>
                        <a:pt x="1369" y="547"/>
                        <a:pt x="1369" y="547"/>
                        <a:pt x="1369" y="547"/>
                      </a:cubicBezTo>
                      <a:cubicBezTo>
                        <a:pt x="1387" y="529"/>
                        <a:pt x="1415" y="529"/>
                        <a:pt x="1433" y="547"/>
                      </a:cubicBezTo>
                      <a:cubicBezTo>
                        <a:pt x="1450" y="565"/>
                        <a:pt x="1450" y="593"/>
                        <a:pt x="1433" y="611"/>
                      </a:cubicBezTo>
                      <a:close/>
                      <a:moveTo>
                        <a:pt x="1433" y="611"/>
                      </a:moveTo>
                      <a:cubicBezTo>
                        <a:pt x="1433" y="611"/>
                        <a:pt x="1433" y="611"/>
                        <a:pt x="1433" y="61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09716E2A-1BE3-487D-AD1B-455F0977E0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08413"/>
                  <a:ext cx="84138" cy="9525"/>
                </a:xfrm>
                <a:custGeom>
                  <a:avLst/>
                  <a:gdLst>
                    <a:gd name="T0" fmla="*/ 675 w 720"/>
                    <a:gd name="T1" fmla="*/ 0 h 90"/>
                    <a:gd name="T2" fmla="*/ 45 w 720"/>
                    <a:gd name="T3" fmla="*/ 0 h 90"/>
                    <a:gd name="T4" fmla="*/ 0 w 720"/>
                    <a:gd name="T5" fmla="*/ 45 h 90"/>
                    <a:gd name="T6" fmla="*/ 45 w 720"/>
                    <a:gd name="T7" fmla="*/ 90 h 90"/>
                    <a:gd name="T8" fmla="*/ 675 w 720"/>
                    <a:gd name="T9" fmla="*/ 90 h 90"/>
                    <a:gd name="T10" fmla="*/ 720 w 720"/>
                    <a:gd name="T11" fmla="*/ 45 h 90"/>
                    <a:gd name="T12" fmla="*/ 675 w 720"/>
                    <a:gd name="T13" fmla="*/ 0 h 90"/>
                    <a:gd name="T14" fmla="*/ 675 w 720"/>
                    <a:gd name="T15" fmla="*/ 0 h 90"/>
                    <a:gd name="T16" fmla="*/ 675 w 72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0" h="90">
                      <a:moveTo>
                        <a:pt x="67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675" y="90"/>
                        <a:pt x="675" y="90"/>
                        <a:pt x="675" y="90"/>
                      </a:cubicBezTo>
                      <a:cubicBezTo>
                        <a:pt x="700" y="90"/>
                        <a:pt x="720" y="70"/>
                        <a:pt x="720" y="45"/>
                      </a:cubicBezTo>
                      <a:cubicBezTo>
                        <a:pt x="720" y="20"/>
                        <a:pt x="700" y="0"/>
                        <a:pt x="675" y="0"/>
                      </a:cubicBezTo>
                      <a:close/>
                      <a:moveTo>
                        <a:pt x="675" y="0"/>
                      </a:moveTo>
                      <a:cubicBezTo>
                        <a:pt x="675" y="0"/>
                        <a:pt x="675" y="0"/>
                        <a:pt x="67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04B5B02E-E6BE-0945-E442-F4816DB165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29050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D13A473F-2A38-F244-FE94-08C5573A62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49689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3D56CCAC-A494-72F2-F27E-668E308FE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101" y="3870325"/>
                  <a:ext cx="63500" cy="9525"/>
                </a:xfrm>
                <a:custGeom>
                  <a:avLst/>
                  <a:gdLst>
                    <a:gd name="T0" fmla="*/ 495 w 540"/>
                    <a:gd name="T1" fmla="*/ 0 h 90"/>
                    <a:gd name="T2" fmla="*/ 45 w 540"/>
                    <a:gd name="T3" fmla="*/ 0 h 90"/>
                    <a:gd name="T4" fmla="*/ 0 w 540"/>
                    <a:gd name="T5" fmla="*/ 45 h 90"/>
                    <a:gd name="T6" fmla="*/ 45 w 540"/>
                    <a:gd name="T7" fmla="*/ 90 h 90"/>
                    <a:gd name="T8" fmla="*/ 495 w 540"/>
                    <a:gd name="T9" fmla="*/ 90 h 90"/>
                    <a:gd name="T10" fmla="*/ 540 w 540"/>
                    <a:gd name="T11" fmla="*/ 45 h 90"/>
                    <a:gd name="T12" fmla="*/ 495 w 540"/>
                    <a:gd name="T13" fmla="*/ 0 h 90"/>
                    <a:gd name="T14" fmla="*/ 495 w 540"/>
                    <a:gd name="T15" fmla="*/ 0 h 90"/>
                    <a:gd name="T16" fmla="*/ 495 w 54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90">
                      <a:moveTo>
                        <a:pt x="49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520" y="90"/>
                        <a:pt x="540" y="70"/>
                        <a:pt x="540" y="45"/>
                      </a:cubicBezTo>
                      <a:cubicBezTo>
                        <a:pt x="540" y="20"/>
                        <a:pt x="520" y="0"/>
                        <a:pt x="495" y="0"/>
                      </a:cubicBezTo>
                      <a:close/>
                      <a:moveTo>
                        <a:pt x="495" y="0"/>
                      </a:moveTo>
                      <a:cubicBezTo>
                        <a:pt x="495" y="0"/>
                        <a:pt x="495" y="0"/>
                        <a:pt x="49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293068AA-D587-6040-DD60-27EA782F71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5376" y="3902075"/>
                  <a:ext cx="42863" cy="9525"/>
                </a:xfrm>
                <a:custGeom>
                  <a:avLst/>
                  <a:gdLst>
                    <a:gd name="T0" fmla="*/ 315 w 360"/>
                    <a:gd name="T1" fmla="*/ 0 h 90"/>
                    <a:gd name="T2" fmla="*/ 45 w 360"/>
                    <a:gd name="T3" fmla="*/ 0 h 90"/>
                    <a:gd name="T4" fmla="*/ 0 w 360"/>
                    <a:gd name="T5" fmla="*/ 45 h 90"/>
                    <a:gd name="T6" fmla="*/ 45 w 360"/>
                    <a:gd name="T7" fmla="*/ 90 h 90"/>
                    <a:gd name="T8" fmla="*/ 315 w 360"/>
                    <a:gd name="T9" fmla="*/ 90 h 90"/>
                    <a:gd name="T10" fmla="*/ 360 w 360"/>
                    <a:gd name="T11" fmla="*/ 45 h 90"/>
                    <a:gd name="T12" fmla="*/ 315 w 360"/>
                    <a:gd name="T13" fmla="*/ 0 h 90"/>
                    <a:gd name="T14" fmla="*/ 315 w 360"/>
                    <a:gd name="T15" fmla="*/ 0 h 90"/>
                    <a:gd name="T16" fmla="*/ 315 w 360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90">
                      <a:moveTo>
                        <a:pt x="31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315" y="90"/>
                        <a:pt x="315" y="90"/>
                        <a:pt x="315" y="90"/>
                      </a:cubicBezTo>
                      <a:cubicBezTo>
                        <a:pt x="340" y="90"/>
                        <a:pt x="360" y="70"/>
                        <a:pt x="360" y="45"/>
                      </a:cubicBezTo>
                      <a:cubicBezTo>
                        <a:pt x="360" y="20"/>
                        <a:pt x="340" y="0"/>
                        <a:pt x="315" y="0"/>
                      </a:cubicBezTo>
                      <a:close/>
                      <a:moveTo>
                        <a:pt x="315" y="0"/>
                      </a:moveTo>
                      <a:cubicBezTo>
                        <a:pt x="315" y="0"/>
                        <a:pt x="315" y="0"/>
                        <a:pt x="3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4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37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6450" y="409573"/>
            <a:ext cx="11295550" cy="307777"/>
          </a:xfrm>
        </p:spPr>
        <p:txBody>
          <a:bodyPr/>
          <a:lstStyle/>
          <a:p>
            <a:r>
              <a:rPr lang="it-IT" sz="2000" dirty="0">
                <a:solidFill>
                  <a:srgbClr val="008000"/>
                </a:solidFill>
              </a:rPr>
              <a:t>SPESE CERTIFICATE SUDDIVISE PER ASSE - VIII E IX PERIODO CONTABILE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69A0630-50C5-10F8-BB7A-87A4BDE8A0C2}"/>
              </a:ext>
            </a:extLst>
          </p:cNvPr>
          <p:cNvGrpSpPr/>
          <p:nvPr/>
        </p:nvGrpSpPr>
        <p:grpSpPr>
          <a:xfrm>
            <a:off x="547164" y="1419593"/>
            <a:ext cx="867408" cy="777139"/>
            <a:chOff x="5765078" y="1430390"/>
            <a:chExt cx="1680896" cy="1640159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87EC6EA3-96E7-AE15-7829-3FC3D2408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638" y="1621478"/>
              <a:ext cx="1238693" cy="1238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Arco a tutto sesto 21">
              <a:extLst>
                <a:ext uri="{FF2B5EF4-FFF2-40B4-BE49-F238E27FC236}">
                  <a16:creationId xmlns:a16="http://schemas.microsoft.com/office/drawing/2014/main" id="{7B3058E5-FFDE-B078-0E67-74E7C40A9150}"/>
                </a:ext>
              </a:extLst>
            </p:cNvPr>
            <p:cNvSpPr/>
            <p:nvPr/>
          </p:nvSpPr>
          <p:spPr>
            <a:xfrm rot="5400000">
              <a:off x="5785446" y="1410022"/>
              <a:ext cx="1640159" cy="1680896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A649DA-4FA7-4C1B-2510-03F4BE7CA8C7}"/>
              </a:ext>
            </a:extLst>
          </p:cNvPr>
          <p:cNvSpPr txBox="1"/>
          <p:nvPr/>
        </p:nvSpPr>
        <p:spPr>
          <a:xfrm>
            <a:off x="1363100" y="1391341"/>
            <a:ext cx="1830752" cy="923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FFC000"/>
                </a:solidFill>
                <a:latin typeface="+mj-lt"/>
              </a:rPr>
              <a:t>Asse I</a:t>
            </a:r>
          </a:p>
          <a:p>
            <a:pPr algn="ctr"/>
            <a:r>
              <a:rPr lang="it-IT" sz="1600" dirty="0">
                <a:solidFill>
                  <a:srgbClr val="FFC000"/>
                </a:solidFill>
                <a:latin typeface="+mj-lt"/>
              </a:rPr>
              <a:t>Ricerca Sviluppo Innovazione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+mj-lt"/>
              <a:sym typeface="Calibri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F1229EF-C1CE-415C-6D8F-A93B1442EFE3}"/>
              </a:ext>
            </a:extLst>
          </p:cNvPr>
          <p:cNvSpPr txBox="1"/>
          <p:nvPr/>
        </p:nvSpPr>
        <p:spPr>
          <a:xfrm>
            <a:off x="1404044" y="2509979"/>
            <a:ext cx="1673119" cy="923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23B8CE"/>
                </a:solidFill>
                <a:latin typeface="+mj-lt"/>
              </a:rPr>
              <a:t>Asse III</a:t>
            </a:r>
          </a:p>
          <a:p>
            <a:pPr algn="ctr"/>
            <a:r>
              <a:rPr lang="it-IT" sz="1600" dirty="0">
                <a:solidFill>
                  <a:srgbClr val="23B8CE"/>
                </a:solidFill>
                <a:latin typeface="+mj-lt"/>
              </a:rPr>
              <a:t>Competitività PMI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0AA79D-CD82-8DF5-E4FB-5FAF5C390F79}"/>
              </a:ext>
            </a:extLst>
          </p:cNvPr>
          <p:cNvSpPr txBox="1"/>
          <p:nvPr/>
        </p:nvSpPr>
        <p:spPr>
          <a:xfrm>
            <a:off x="1348184" y="3644214"/>
            <a:ext cx="1830752" cy="6771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38925F"/>
                </a:solidFill>
                <a:latin typeface="+mj-lt"/>
              </a:rPr>
              <a:t>Asse IV</a:t>
            </a:r>
          </a:p>
          <a:p>
            <a:pPr algn="ctr"/>
            <a:r>
              <a:rPr lang="it-IT" sz="1600" dirty="0">
                <a:solidFill>
                  <a:srgbClr val="38925F"/>
                </a:solidFill>
                <a:latin typeface="+mj-lt"/>
              </a:rPr>
              <a:t>Riduzione CO2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6D353B7-3BAC-7867-A60F-C21F13ADCAC2}"/>
              </a:ext>
            </a:extLst>
          </p:cNvPr>
          <p:cNvSpPr txBox="1"/>
          <p:nvPr/>
        </p:nvSpPr>
        <p:spPr>
          <a:xfrm>
            <a:off x="7236119" y="1391933"/>
            <a:ext cx="1800495" cy="923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A8639A"/>
                </a:solidFill>
                <a:latin typeface="+mj-lt"/>
              </a:rPr>
              <a:t>Asse V </a:t>
            </a:r>
          </a:p>
          <a:p>
            <a:pPr algn="ctr"/>
            <a:r>
              <a:rPr lang="it-IT" sz="1600" dirty="0">
                <a:solidFill>
                  <a:srgbClr val="A8639A"/>
                </a:solidFill>
                <a:latin typeface="+mj-lt"/>
              </a:rPr>
              <a:t>Sviluppo Urbano Sostenibile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E965076-22D3-3543-C588-9589C7D06E4C}"/>
              </a:ext>
            </a:extLst>
          </p:cNvPr>
          <p:cNvSpPr txBox="1"/>
          <p:nvPr/>
        </p:nvSpPr>
        <p:spPr>
          <a:xfrm>
            <a:off x="7225279" y="2512618"/>
            <a:ext cx="1830752" cy="6771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8BC53B"/>
                </a:solidFill>
                <a:latin typeface="+mj-lt"/>
              </a:rPr>
              <a:t>Asse VI</a:t>
            </a:r>
          </a:p>
          <a:p>
            <a:pPr algn="ctr"/>
            <a:r>
              <a:rPr lang="it-IT" sz="1600" dirty="0">
                <a:solidFill>
                  <a:srgbClr val="8BC53B"/>
                </a:solidFill>
                <a:latin typeface="+mj-lt"/>
              </a:rPr>
              <a:t>Aree Interne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A5260605-5CC7-4DFF-4661-0304695C24EC}"/>
              </a:ext>
            </a:extLst>
          </p:cNvPr>
          <p:cNvGrpSpPr/>
          <p:nvPr/>
        </p:nvGrpSpPr>
        <p:grpSpPr>
          <a:xfrm>
            <a:off x="547164" y="2570700"/>
            <a:ext cx="856880" cy="769799"/>
            <a:chOff x="2826936" y="3792184"/>
            <a:chExt cx="1680896" cy="1640159"/>
          </a:xfrm>
        </p:grpSpPr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C1096FBD-144F-DE60-A6E8-99ADF398D91C}"/>
                </a:ext>
              </a:extLst>
            </p:cNvPr>
            <p:cNvSpPr/>
            <p:nvPr/>
          </p:nvSpPr>
          <p:spPr>
            <a:xfrm>
              <a:off x="3048226" y="4001111"/>
              <a:ext cx="1260000" cy="1260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Arco a tutto sesto 63">
              <a:extLst>
                <a:ext uri="{FF2B5EF4-FFF2-40B4-BE49-F238E27FC236}">
                  <a16:creationId xmlns:a16="http://schemas.microsoft.com/office/drawing/2014/main" id="{19BED826-1850-4017-2C07-77AF94E1F04A}"/>
                </a:ext>
              </a:extLst>
            </p:cNvPr>
            <p:cNvSpPr/>
            <p:nvPr/>
          </p:nvSpPr>
          <p:spPr>
            <a:xfrm rot="5400000">
              <a:off x="2847304" y="3771816"/>
              <a:ext cx="1640159" cy="1680896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rgbClr val="23B8CE"/>
            </a:solidFill>
            <a:ln>
              <a:solidFill>
                <a:srgbClr val="23B8C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AA3FA391-3DEA-1D61-07B1-A7815F979DED}"/>
              </a:ext>
            </a:extLst>
          </p:cNvPr>
          <p:cNvGrpSpPr/>
          <p:nvPr/>
        </p:nvGrpSpPr>
        <p:grpSpPr>
          <a:xfrm>
            <a:off x="547164" y="3747935"/>
            <a:ext cx="856880" cy="769799"/>
            <a:chOff x="5727898" y="3821581"/>
            <a:chExt cx="1680896" cy="1640159"/>
          </a:xfrm>
        </p:grpSpPr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EB54ADD0-9279-4768-EEBE-7FF3185B4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819" y="4045715"/>
              <a:ext cx="1189754" cy="118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Arco a tutto sesto 66">
              <a:extLst>
                <a:ext uri="{FF2B5EF4-FFF2-40B4-BE49-F238E27FC236}">
                  <a16:creationId xmlns:a16="http://schemas.microsoft.com/office/drawing/2014/main" id="{36C123E1-66AA-8D9A-F4CB-814570B545FB}"/>
                </a:ext>
              </a:extLst>
            </p:cNvPr>
            <p:cNvSpPr/>
            <p:nvPr/>
          </p:nvSpPr>
          <p:spPr>
            <a:xfrm rot="5400000">
              <a:off x="5748266" y="3801213"/>
              <a:ext cx="1640159" cy="1680896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rgbClr val="159961"/>
            </a:solidFill>
            <a:ln>
              <a:solidFill>
                <a:srgbClr val="15996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62D09FA0-9839-1F58-BCE7-6BEA46886B0A}"/>
              </a:ext>
            </a:extLst>
          </p:cNvPr>
          <p:cNvGrpSpPr/>
          <p:nvPr/>
        </p:nvGrpSpPr>
        <p:grpSpPr>
          <a:xfrm>
            <a:off x="6368398" y="1419593"/>
            <a:ext cx="856880" cy="769799"/>
            <a:chOff x="5791711" y="1553779"/>
            <a:chExt cx="1044000" cy="1044000"/>
          </a:xfrm>
        </p:grpSpPr>
        <p:pic>
          <p:nvPicPr>
            <p:cNvPr id="69" name="object 20">
              <a:extLst>
                <a:ext uri="{FF2B5EF4-FFF2-40B4-BE49-F238E27FC236}">
                  <a16:creationId xmlns:a16="http://schemas.microsoft.com/office/drawing/2014/main" id="{B7BEC481-614F-3A4D-6FBC-D934A36F3A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68" y="1697779"/>
              <a:ext cx="828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Arco a tutto sesto 69">
              <a:extLst>
                <a:ext uri="{FF2B5EF4-FFF2-40B4-BE49-F238E27FC236}">
                  <a16:creationId xmlns:a16="http://schemas.microsoft.com/office/drawing/2014/main" id="{87593A45-2B7F-C4C3-3FED-0D84921256FB}"/>
                </a:ext>
              </a:extLst>
            </p:cNvPr>
            <p:cNvSpPr/>
            <p:nvPr/>
          </p:nvSpPr>
          <p:spPr>
            <a:xfrm rot="5400000">
              <a:off x="5791711" y="1553779"/>
              <a:ext cx="1044000" cy="1044000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rgbClr val="A8639A"/>
            </a:solidFill>
            <a:ln>
              <a:solidFill>
                <a:srgbClr val="A8639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E6B929EB-CE57-DCEE-9B71-5B9C25BD1594}"/>
              </a:ext>
            </a:extLst>
          </p:cNvPr>
          <p:cNvCxnSpPr>
            <a:cxnSpLocks/>
          </p:cNvCxnSpPr>
          <p:nvPr/>
        </p:nvCxnSpPr>
        <p:spPr>
          <a:xfrm>
            <a:off x="741050" y="5466624"/>
            <a:ext cx="10814438" cy="526860"/>
          </a:xfrm>
          <a:prstGeom prst="bentConnector3">
            <a:avLst>
              <a:gd name="adj1" fmla="val -6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802C8E91-40BA-0C27-5E4D-ACB48A0CD737}"/>
              </a:ext>
            </a:extLst>
          </p:cNvPr>
          <p:cNvGrpSpPr/>
          <p:nvPr/>
        </p:nvGrpSpPr>
        <p:grpSpPr>
          <a:xfrm>
            <a:off x="6368398" y="2538801"/>
            <a:ext cx="856880" cy="769799"/>
            <a:chOff x="7809512" y="2246929"/>
            <a:chExt cx="1044000" cy="104400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50581EF9-1FEA-21C2-19F2-D10EC17C5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8421" t="58421" r="61710" b="24386"/>
            <a:stretch/>
          </p:blipFill>
          <p:spPr>
            <a:xfrm>
              <a:off x="7909064" y="2354929"/>
              <a:ext cx="844896" cy="828000"/>
            </a:xfrm>
            <a:prstGeom prst="rect">
              <a:avLst/>
            </a:prstGeom>
          </p:spPr>
        </p:pic>
        <p:sp>
          <p:nvSpPr>
            <p:cNvPr id="78" name="Arco a tutto sesto 77">
              <a:extLst>
                <a:ext uri="{FF2B5EF4-FFF2-40B4-BE49-F238E27FC236}">
                  <a16:creationId xmlns:a16="http://schemas.microsoft.com/office/drawing/2014/main" id="{6072CB92-5C7A-4ED3-D0CC-1B69201D7A3D}"/>
                </a:ext>
              </a:extLst>
            </p:cNvPr>
            <p:cNvSpPr/>
            <p:nvPr/>
          </p:nvSpPr>
          <p:spPr>
            <a:xfrm rot="5400000">
              <a:off x="7809512" y="2246929"/>
              <a:ext cx="1044000" cy="1044000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rgbClr val="8BC53B"/>
            </a:solidFill>
            <a:ln>
              <a:solidFill>
                <a:srgbClr val="8BC53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3174AE8E-3190-CF01-7948-5D1EDD3789A8}"/>
              </a:ext>
            </a:extLst>
          </p:cNvPr>
          <p:cNvGrpSpPr/>
          <p:nvPr/>
        </p:nvGrpSpPr>
        <p:grpSpPr>
          <a:xfrm>
            <a:off x="3064292" y="1415704"/>
            <a:ext cx="2620357" cy="960305"/>
            <a:chOff x="3200352" y="1716945"/>
            <a:chExt cx="2620357" cy="96030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EBE3C33E-D183-F05B-9E4F-6B7662563089}"/>
                </a:ext>
              </a:extLst>
            </p:cNvPr>
            <p:cNvGrpSpPr/>
            <p:nvPr/>
          </p:nvGrpSpPr>
          <p:grpSpPr>
            <a:xfrm>
              <a:off x="3200352" y="1716945"/>
              <a:ext cx="2620357" cy="960305"/>
              <a:chOff x="1556657" y="1534885"/>
              <a:chExt cx="3289120" cy="960305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1A6A9391-B09A-0C77-E361-3ED91B7790C3}"/>
                  </a:ext>
                </a:extLst>
              </p:cNvPr>
              <p:cNvSpPr/>
              <p:nvPr/>
            </p:nvSpPr>
            <p:spPr>
              <a:xfrm>
                <a:off x="1556657" y="2016218"/>
                <a:ext cx="3289120" cy="478972"/>
              </a:xfrm>
              <a:prstGeom prst="roundRect">
                <a:avLst>
                  <a:gd name="adj" fmla="val 50000"/>
                </a:avLst>
              </a:prstGeom>
              <a:solidFill>
                <a:srgbClr val="FFDB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16,7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  <p:sp>
            <p:nvSpPr>
              <p:cNvPr id="14" name="Rounded Rectangle 2">
                <a:extLst>
                  <a:ext uri="{FF2B5EF4-FFF2-40B4-BE49-F238E27FC236}">
                    <a16:creationId xmlns:a16="http://schemas.microsoft.com/office/drawing/2014/main" id="{93F3D056-7523-AC68-FD57-F167DB31FFA1}"/>
                  </a:ext>
                </a:extLst>
              </p:cNvPr>
              <p:cNvSpPr/>
              <p:nvPr/>
            </p:nvSpPr>
            <p:spPr>
              <a:xfrm>
                <a:off x="1556657" y="1534885"/>
                <a:ext cx="3279892" cy="4789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40,3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</p:grp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49F1CBCE-036C-0975-3CF7-CF03F09BA195}"/>
                </a:ext>
              </a:extLst>
            </p:cNvPr>
            <p:cNvSpPr/>
            <p:nvPr/>
          </p:nvSpPr>
          <p:spPr>
            <a:xfrm>
              <a:off x="3291222" y="1728415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D56B1B94-CD79-8788-44B6-511FC8C23818}"/>
                </a:ext>
              </a:extLst>
            </p:cNvPr>
            <p:cNvSpPr/>
            <p:nvPr/>
          </p:nvSpPr>
          <p:spPr>
            <a:xfrm>
              <a:off x="3298593" y="2218514"/>
              <a:ext cx="559477" cy="43278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IX</a:t>
              </a:r>
            </a:p>
          </p:txBody>
        </p:sp>
      </p:grp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474754F2-ADB0-70D1-6553-B876C3F5FAD4}"/>
              </a:ext>
            </a:extLst>
          </p:cNvPr>
          <p:cNvGrpSpPr/>
          <p:nvPr/>
        </p:nvGrpSpPr>
        <p:grpSpPr>
          <a:xfrm>
            <a:off x="3071018" y="2487131"/>
            <a:ext cx="2612083" cy="960305"/>
            <a:chOff x="3207722" y="3963899"/>
            <a:chExt cx="2612083" cy="960305"/>
          </a:xfrm>
        </p:grpSpPr>
        <p:grpSp>
          <p:nvGrpSpPr>
            <p:cNvPr id="31" name="Group 3">
              <a:extLst>
                <a:ext uri="{FF2B5EF4-FFF2-40B4-BE49-F238E27FC236}">
                  <a16:creationId xmlns:a16="http://schemas.microsoft.com/office/drawing/2014/main" id="{F8CF1CBF-147D-4D23-CE0A-BCC5D8699586}"/>
                </a:ext>
              </a:extLst>
            </p:cNvPr>
            <p:cNvGrpSpPr/>
            <p:nvPr/>
          </p:nvGrpSpPr>
          <p:grpSpPr>
            <a:xfrm>
              <a:off x="3207722" y="3963899"/>
              <a:ext cx="2612083" cy="960305"/>
              <a:chOff x="1556657" y="1534885"/>
              <a:chExt cx="3279894" cy="960305"/>
            </a:xfrm>
          </p:grpSpPr>
          <p:sp>
            <p:nvSpPr>
              <p:cNvPr id="32" name="Rounded Rectangle 1">
                <a:extLst>
                  <a:ext uri="{FF2B5EF4-FFF2-40B4-BE49-F238E27FC236}">
                    <a16:creationId xmlns:a16="http://schemas.microsoft.com/office/drawing/2014/main" id="{23572547-0CCA-E114-3693-22892216F3A9}"/>
                  </a:ext>
                </a:extLst>
              </p:cNvPr>
              <p:cNvSpPr/>
              <p:nvPr/>
            </p:nvSpPr>
            <p:spPr>
              <a:xfrm>
                <a:off x="1556658" y="2016218"/>
                <a:ext cx="3279893" cy="478972"/>
              </a:xfrm>
              <a:prstGeom prst="roundRect">
                <a:avLst>
                  <a:gd name="adj" fmla="val 50000"/>
                </a:avLst>
              </a:prstGeom>
              <a:solidFill>
                <a:srgbClr val="82DE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- 1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  <p:sp>
            <p:nvSpPr>
              <p:cNvPr id="33" name="Rounded Rectangle 2">
                <a:extLst>
                  <a:ext uri="{FF2B5EF4-FFF2-40B4-BE49-F238E27FC236}">
                    <a16:creationId xmlns:a16="http://schemas.microsoft.com/office/drawing/2014/main" id="{E5341082-A55C-97CA-A338-034770567854}"/>
                  </a:ext>
                </a:extLst>
              </p:cNvPr>
              <p:cNvSpPr/>
              <p:nvPr/>
            </p:nvSpPr>
            <p:spPr>
              <a:xfrm>
                <a:off x="1556657" y="1534885"/>
                <a:ext cx="3279892" cy="478972"/>
              </a:xfrm>
              <a:prstGeom prst="roundRect">
                <a:avLst>
                  <a:gd name="adj" fmla="val 50000"/>
                </a:avLst>
              </a:prstGeom>
              <a:solidFill>
                <a:srgbClr val="23B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27,3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</p:grp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AA1CDCDD-C5C9-1770-4140-5ABFD28F74C2}"/>
                </a:ext>
              </a:extLst>
            </p:cNvPr>
            <p:cNvSpPr/>
            <p:nvPr/>
          </p:nvSpPr>
          <p:spPr>
            <a:xfrm>
              <a:off x="3283851" y="3975026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23B8CE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23B8CE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BFDC7414-D620-00B9-6395-E81F109A96EF}"/>
                </a:ext>
              </a:extLst>
            </p:cNvPr>
            <p:cNvSpPr/>
            <p:nvPr/>
          </p:nvSpPr>
          <p:spPr>
            <a:xfrm>
              <a:off x="3291222" y="4465125"/>
              <a:ext cx="559477" cy="43278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3B8CE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23B8CE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IX</a:t>
              </a:r>
            </a:p>
          </p:txBody>
        </p: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02E16380-00C8-EFE8-7EDF-73D268C6785B}"/>
              </a:ext>
            </a:extLst>
          </p:cNvPr>
          <p:cNvGrpSpPr/>
          <p:nvPr/>
        </p:nvGrpSpPr>
        <p:grpSpPr>
          <a:xfrm>
            <a:off x="3075331" y="3651502"/>
            <a:ext cx="2620359" cy="935946"/>
            <a:chOff x="8965402" y="1738943"/>
            <a:chExt cx="2620359" cy="935946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D6C0E493-B47F-E5FC-42C2-8EC262A692F9}"/>
                </a:ext>
              </a:extLst>
            </p:cNvPr>
            <p:cNvGrpSpPr/>
            <p:nvPr/>
          </p:nvGrpSpPr>
          <p:grpSpPr>
            <a:xfrm>
              <a:off x="8965402" y="1738943"/>
              <a:ext cx="2620359" cy="935946"/>
              <a:chOff x="1556657" y="1534885"/>
              <a:chExt cx="3279894" cy="935946"/>
            </a:xfrm>
          </p:grpSpPr>
          <p:sp>
            <p:nvSpPr>
              <p:cNvPr id="39" name="Rounded Rectangle 1">
                <a:extLst>
                  <a:ext uri="{FF2B5EF4-FFF2-40B4-BE49-F238E27FC236}">
                    <a16:creationId xmlns:a16="http://schemas.microsoft.com/office/drawing/2014/main" id="{59E671E6-3804-2493-2D72-AFFF08C8F33B}"/>
                  </a:ext>
                </a:extLst>
              </p:cNvPr>
              <p:cNvSpPr/>
              <p:nvPr/>
            </p:nvSpPr>
            <p:spPr>
              <a:xfrm>
                <a:off x="1556658" y="1991859"/>
                <a:ext cx="3279893" cy="478972"/>
              </a:xfrm>
              <a:prstGeom prst="roundRect">
                <a:avLst>
                  <a:gd name="adj" fmla="val 50000"/>
                </a:avLst>
              </a:prstGeom>
              <a:solidFill>
                <a:srgbClr val="77C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3,6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  <p:sp>
            <p:nvSpPr>
              <p:cNvPr id="40" name="Rounded Rectangle 2">
                <a:extLst>
                  <a:ext uri="{FF2B5EF4-FFF2-40B4-BE49-F238E27FC236}">
                    <a16:creationId xmlns:a16="http://schemas.microsoft.com/office/drawing/2014/main" id="{BBD142F2-20BD-C860-08F8-B57C73F05100}"/>
                  </a:ext>
                </a:extLst>
              </p:cNvPr>
              <p:cNvSpPr/>
              <p:nvPr/>
            </p:nvSpPr>
            <p:spPr>
              <a:xfrm>
                <a:off x="1556657" y="1534885"/>
                <a:ext cx="3279892" cy="478972"/>
              </a:xfrm>
              <a:prstGeom prst="roundRect">
                <a:avLst>
                  <a:gd name="adj" fmla="val 50000"/>
                </a:avLst>
              </a:prstGeom>
              <a:solidFill>
                <a:srgbClr val="389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10,6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</p:grp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89EE9FD5-CC57-8A64-A80F-51164D3ADCE8}"/>
                </a:ext>
              </a:extLst>
            </p:cNvPr>
            <p:cNvSpPr/>
            <p:nvPr/>
          </p:nvSpPr>
          <p:spPr>
            <a:xfrm>
              <a:off x="9030257" y="1749952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38925F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  <p:sp>
          <p:nvSpPr>
            <p:cNvPr id="92" name="Ovale 91">
              <a:extLst>
                <a:ext uri="{FF2B5EF4-FFF2-40B4-BE49-F238E27FC236}">
                  <a16:creationId xmlns:a16="http://schemas.microsoft.com/office/drawing/2014/main" id="{9C83202E-107F-CC65-C743-3826D1E183CA}"/>
                </a:ext>
              </a:extLst>
            </p:cNvPr>
            <p:cNvSpPr/>
            <p:nvPr/>
          </p:nvSpPr>
          <p:spPr>
            <a:xfrm>
              <a:off x="9037628" y="2240051"/>
              <a:ext cx="559477" cy="43278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38925F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IX</a:t>
              </a:r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BCD422C4-2A44-6B58-1C99-04540FDA4E4E}"/>
              </a:ext>
            </a:extLst>
          </p:cNvPr>
          <p:cNvGrpSpPr/>
          <p:nvPr/>
        </p:nvGrpSpPr>
        <p:grpSpPr>
          <a:xfrm>
            <a:off x="9047455" y="1415704"/>
            <a:ext cx="2620357" cy="478972"/>
            <a:chOff x="8965402" y="2863010"/>
            <a:chExt cx="2620357" cy="478972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84A1C40F-DDD5-201C-F141-DD8EDF99DA08}"/>
                </a:ext>
              </a:extLst>
            </p:cNvPr>
            <p:cNvSpPr/>
            <p:nvPr/>
          </p:nvSpPr>
          <p:spPr>
            <a:xfrm>
              <a:off x="8965402" y="2863010"/>
              <a:ext cx="2620357" cy="478972"/>
            </a:xfrm>
            <a:prstGeom prst="roundRect">
              <a:avLst>
                <a:gd name="adj" fmla="val 50000"/>
              </a:avLst>
            </a:prstGeom>
            <a:solidFill>
              <a:srgbClr val="A8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dirty="0">
                  <a:latin typeface="+mj-lt"/>
                </a:rPr>
                <a:t>0,35 </a:t>
              </a:r>
              <a:r>
                <a:rPr lang="en-US" sz="2600" dirty="0" err="1">
                  <a:latin typeface="+mj-lt"/>
                </a:rPr>
                <a:t>Mln</a:t>
              </a:r>
              <a:r>
                <a:rPr lang="en-US" sz="2600" dirty="0">
                  <a:latin typeface="+mj-lt"/>
                </a:rPr>
                <a:t> €</a:t>
              </a:r>
            </a:p>
          </p:txBody>
        </p:sp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302D203A-1510-D137-E3C1-C5AA5BFCB57B}"/>
                </a:ext>
              </a:extLst>
            </p:cNvPr>
            <p:cNvSpPr/>
            <p:nvPr/>
          </p:nvSpPr>
          <p:spPr>
            <a:xfrm>
              <a:off x="9037628" y="2868113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A8639A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A8639A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A574B82A-2535-518C-C914-D44EF648A25E}"/>
              </a:ext>
            </a:extLst>
          </p:cNvPr>
          <p:cNvGrpSpPr/>
          <p:nvPr/>
        </p:nvGrpSpPr>
        <p:grpSpPr>
          <a:xfrm>
            <a:off x="9060429" y="2487131"/>
            <a:ext cx="2620357" cy="478972"/>
            <a:chOff x="8972772" y="3985897"/>
            <a:chExt cx="2620357" cy="478972"/>
          </a:xfrm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57F9BED2-5905-176C-02CA-B27E90DECC87}"/>
                </a:ext>
              </a:extLst>
            </p:cNvPr>
            <p:cNvSpPr/>
            <p:nvPr/>
          </p:nvSpPr>
          <p:spPr>
            <a:xfrm>
              <a:off x="8972772" y="3985897"/>
              <a:ext cx="2620357" cy="478972"/>
            </a:xfrm>
            <a:prstGeom prst="roundRect">
              <a:avLst>
                <a:gd name="adj" fmla="val 50000"/>
              </a:avLst>
            </a:prstGeom>
            <a:solidFill>
              <a:srgbClr val="8BC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dirty="0">
                  <a:latin typeface="+mj-lt"/>
                </a:rPr>
                <a:t>0,65 </a:t>
              </a:r>
              <a:r>
                <a:rPr lang="en-US" sz="2600" dirty="0" err="1">
                  <a:latin typeface="+mj-lt"/>
                </a:rPr>
                <a:t>Mln</a:t>
              </a:r>
              <a:r>
                <a:rPr lang="en-US" sz="2600" dirty="0">
                  <a:latin typeface="+mj-lt"/>
                </a:rPr>
                <a:t> €</a:t>
              </a:r>
            </a:p>
          </p:txBody>
        </p:sp>
        <p:sp>
          <p:nvSpPr>
            <p:cNvPr id="95" name="Ovale 94">
              <a:extLst>
                <a:ext uri="{FF2B5EF4-FFF2-40B4-BE49-F238E27FC236}">
                  <a16:creationId xmlns:a16="http://schemas.microsoft.com/office/drawing/2014/main" id="{F6FF7839-02DA-4B87-B257-026D514FB825}"/>
                </a:ext>
              </a:extLst>
            </p:cNvPr>
            <p:cNvSpPr/>
            <p:nvPr/>
          </p:nvSpPr>
          <p:spPr>
            <a:xfrm>
              <a:off x="9037628" y="4002127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8BC53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8BC53B"/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</p:grp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9FC02703-240C-1B4C-264C-EF06B91702D9}"/>
              </a:ext>
            </a:extLst>
          </p:cNvPr>
          <p:cNvSpPr txBox="1"/>
          <p:nvPr/>
        </p:nvSpPr>
        <p:spPr>
          <a:xfrm>
            <a:off x="2041673" y="4852276"/>
            <a:ext cx="8414414" cy="1132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it-IT" sz="3200" b="1" dirty="0">
                <a:solidFill>
                  <a:srgbClr val="38925F"/>
                </a:solidFill>
                <a:latin typeface="Helvetica"/>
              </a:rPr>
              <a:t>TOTALE CERTIFICATO </a:t>
            </a:r>
            <a:r>
              <a:rPr lang="it-IT" sz="4000" b="1" dirty="0">
                <a:solidFill>
                  <a:srgbClr val="38925F"/>
                </a:solidFill>
                <a:latin typeface="Helvetica"/>
              </a:rPr>
              <a:t>104,1 Mln €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F57707AC-AA16-77FD-0818-605958423700}"/>
              </a:ext>
            </a:extLst>
          </p:cNvPr>
          <p:cNvSpPr txBox="1"/>
          <p:nvPr/>
        </p:nvSpPr>
        <p:spPr>
          <a:xfrm>
            <a:off x="7281580" y="3612290"/>
            <a:ext cx="1797863" cy="923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Asse VII Assistenza tecnica</a:t>
            </a:r>
          </a:p>
        </p:txBody>
      </p: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61FC0D4D-EAFE-7120-7E9E-717888889236}"/>
              </a:ext>
            </a:extLst>
          </p:cNvPr>
          <p:cNvGrpSpPr/>
          <p:nvPr/>
        </p:nvGrpSpPr>
        <p:grpSpPr>
          <a:xfrm>
            <a:off x="9149938" y="3651502"/>
            <a:ext cx="2612083" cy="960305"/>
            <a:chOff x="3207722" y="3963899"/>
            <a:chExt cx="2612083" cy="960305"/>
          </a:xfrm>
        </p:grpSpPr>
        <p:grpSp>
          <p:nvGrpSpPr>
            <p:cNvPr id="113" name="Group 3">
              <a:extLst>
                <a:ext uri="{FF2B5EF4-FFF2-40B4-BE49-F238E27FC236}">
                  <a16:creationId xmlns:a16="http://schemas.microsoft.com/office/drawing/2014/main" id="{9C125BFD-B714-D34B-B5BF-E13133966312}"/>
                </a:ext>
              </a:extLst>
            </p:cNvPr>
            <p:cNvGrpSpPr/>
            <p:nvPr/>
          </p:nvGrpSpPr>
          <p:grpSpPr>
            <a:xfrm>
              <a:off x="3207722" y="3963899"/>
              <a:ext cx="2612083" cy="960305"/>
              <a:chOff x="1556657" y="1534885"/>
              <a:chExt cx="3279894" cy="960305"/>
            </a:xfrm>
          </p:grpSpPr>
          <p:sp>
            <p:nvSpPr>
              <p:cNvPr id="116" name="Rounded Rectangle 1">
                <a:extLst>
                  <a:ext uri="{FF2B5EF4-FFF2-40B4-BE49-F238E27FC236}">
                    <a16:creationId xmlns:a16="http://schemas.microsoft.com/office/drawing/2014/main" id="{61D3BE32-8E2E-A7A8-5464-6F19F18F874F}"/>
                  </a:ext>
                </a:extLst>
              </p:cNvPr>
              <p:cNvSpPr/>
              <p:nvPr/>
            </p:nvSpPr>
            <p:spPr>
              <a:xfrm>
                <a:off x="1556658" y="2016218"/>
                <a:ext cx="3279893" cy="478972"/>
              </a:xfrm>
              <a:prstGeom prst="roundRect">
                <a:avLst>
                  <a:gd name="adj" fmla="val 50000"/>
                </a:avLst>
              </a:prstGeom>
              <a:solidFill>
                <a:srgbClr val="AEA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0,78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  <p:sp>
            <p:nvSpPr>
              <p:cNvPr id="117" name="Rounded Rectangle 2">
                <a:extLst>
                  <a:ext uri="{FF2B5EF4-FFF2-40B4-BE49-F238E27FC236}">
                    <a16:creationId xmlns:a16="http://schemas.microsoft.com/office/drawing/2014/main" id="{24627BF8-EED7-BECD-74B5-711CB5492E02}"/>
                  </a:ext>
                </a:extLst>
              </p:cNvPr>
              <p:cNvSpPr/>
              <p:nvPr/>
            </p:nvSpPr>
            <p:spPr>
              <a:xfrm>
                <a:off x="1556657" y="1534885"/>
                <a:ext cx="3279892" cy="47897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600" dirty="0">
                    <a:latin typeface="+mj-lt"/>
                  </a:rPr>
                  <a:t>4,6 </a:t>
                </a:r>
                <a:r>
                  <a:rPr lang="en-US" sz="2600" dirty="0" err="1">
                    <a:latin typeface="+mj-lt"/>
                  </a:rPr>
                  <a:t>Mln</a:t>
                </a:r>
                <a:r>
                  <a:rPr lang="en-US" sz="2600" dirty="0">
                    <a:latin typeface="+mj-lt"/>
                  </a:rPr>
                  <a:t> €</a:t>
                </a:r>
              </a:p>
            </p:txBody>
          </p:sp>
        </p:grpSp>
        <p:sp>
          <p:nvSpPr>
            <p:cNvPr id="114" name="Ovale 113">
              <a:extLst>
                <a:ext uri="{FF2B5EF4-FFF2-40B4-BE49-F238E27FC236}">
                  <a16:creationId xmlns:a16="http://schemas.microsoft.com/office/drawing/2014/main" id="{AABF4307-F71F-ABCD-D380-69B45638415B}"/>
                </a:ext>
              </a:extLst>
            </p:cNvPr>
            <p:cNvSpPr/>
            <p:nvPr/>
          </p:nvSpPr>
          <p:spPr>
            <a:xfrm>
              <a:off x="3283851" y="3975026"/>
              <a:ext cx="559477" cy="432787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VIII</a:t>
              </a:r>
            </a:p>
          </p:txBody>
        </p:sp>
        <p:sp>
          <p:nvSpPr>
            <p:cNvPr id="115" name="Ovale 114">
              <a:extLst>
                <a:ext uri="{FF2B5EF4-FFF2-40B4-BE49-F238E27FC236}">
                  <a16:creationId xmlns:a16="http://schemas.microsoft.com/office/drawing/2014/main" id="{22B6BB90-AB07-2B64-ED83-6BF5E904EBB5}"/>
                </a:ext>
              </a:extLst>
            </p:cNvPr>
            <p:cNvSpPr/>
            <p:nvPr/>
          </p:nvSpPr>
          <p:spPr>
            <a:xfrm>
              <a:off x="3291222" y="4465125"/>
              <a:ext cx="559477" cy="43278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+mn-ea"/>
                  <a:cs typeface="+mn-cs"/>
                  <a:sym typeface="Calibri"/>
                </a:rPr>
                <a:t>IX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270DFD1-F91E-6098-ED08-2E6D0AF87B18}"/>
              </a:ext>
            </a:extLst>
          </p:cNvPr>
          <p:cNvGrpSpPr/>
          <p:nvPr/>
        </p:nvGrpSpPr>
        <p:grpSpPr>
          <a:xfrm>
            <a:off x="6368398" y="3747935"/>
            <a:ext cx="856880" cy="769799"/>
            <a:chOff x="6368398" y="3747935"/>
            <a:chExt cx="856880" cy="769799"/>
          </a:xfrm>
        </p:grpSpPr>
        <p:sp>
          <p:nvSpPr>
            <p:cNvPr id="111" name="Arco a tutto sesto 110">
              <a:extLst>
                <a:ext uri="{FF2B5EF4-FFF2-40B4-BE49-F238E27FC236}">
                  <a16:creationId xmlns:a16="http://schemas.microsoft.com/office/drawing/2014/main" id="{E6069D2F-29AD-84F5-4FB9-C3D8576AA799}"/>
                </a:ext>
              </a:extLst>
            </p:cNvPr>
            <p:cNvSpPr/>
            <p:nvPr/>
          </p:nvSpPr>
          <p:spPr>
            <a:xfrm rot="5400000">
              <a:off x="6411938" y="3704395"/>
              <a:ext cx="769799" cy="856880"/>
            </a:xfrm>
            <a:prstGeom prst="blockArc">
              <a:avLst>
                <a:gd name="adj1" fmla="val 138186"/>
                <a:gd name="adj2" fmla="val 128998"/>
                <a:gd name="adj3" fmla="val 628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8" name="Elemento grafico 117" descr="Riunione">
              <a:extLst>
                <a:ext uri="{FF2B5EF4-FFF2-40B4-BE49-F238E27FC236}">
                  <a16:creationId xmlns:a16="http://schemas.microsoft.com/office/drawing/2014/main" id="{81F210DD-9961-5BBC-7352-A5EF92BF6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47837" y="3871359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8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6450" y="409573"/>
            <a:ext cx="11295550" cy="307777"/>
          </a:xfrm>
        </p:spPr>
        <p:txBody>
          <a:bodyPr/>
          <a:lstStyle/>
          <a:p>
            <a:r>
              <a:rPr lang="it-IT" sz="2000" dirty="0">
                <a:solidFill>
                  <a:srgbClr val="008000"/>
                </a:solidFill>
              </a:rPr>
              <a:t>TOTALE DELLE SPESE CERTIFICATE SUDDIVISE PER ASSE AL 31 DICEMBRE 2022</a:t>
            </a:r>
          </a:p>
        </p:txBody>
      </p: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E6B929EB-CE57-DCEE-9B71-5B9C25BD15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07749" y="2121339"/>
            <a:ext cx="4625328" cy="3010521"/>
          </a:xfrm>
          <a:prstGeom prst="bentConnector3">
            <a:avLst>
              <a:gd name="adj1" fmla="val 10263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9FC02703-240C-1B4C-264C-EF06B91702D9}"/>
              </a:ext>
            </a:extLst>
          </p:cNvPr>
          <p:cNvSpPr txBox="1"/>
          <p:nvPr/>
        </p:nvSpPr>
        <p:spPr>
          <a:xfrm>
            <a:off x="8781677" y="1551172"/>
            <a:ext cx="2670495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1" algn="ctr"/>
            <a:r>
              <a:rPr lang="it-IT" sz="2400" b="1" dirty="0">
                <a:solidFill>
                  <a:srgbClr val="008000"/>
                </a:solidFill>
                <a:latin typeface="Helvetica"/>
              </a:rPr>
              <a:t>TOTALE CERTIFICATO </a:t>
            </a:r>
            <a:r>
              <a:rPr lang="it-IT" sz="3200" b="1" dirty="0">
                <a:solidFill>
                  <a:srgbClr val="008000"/>
                </a:solidFill>
                <a:latin typeface="Helvetica"/>
              </a:rPr>
              <a:t>573,2 Mln €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420A5A-706B-C1AE-F71D-19B44B87206D}"/>
              </a:ext>
            </a:extLst>
          </p:cNvPr>
          <p:cNvSpPr txBox="1"/>
          <p:nvPr/>
        </p:nvSpPr>
        <p:spPr>
          <a:xfrm>
            <a:off x="8781677" y="4053691"/>
            <a:ext cx="2670495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1" algn="ctr"/>
            <a:r>
              <a:rPr lang="it-IT" sz="2400" b="1" dirty="0">
                <a:solidFill>
                  <a:srgbClr val="008000"/>
                </a:solidFill>
                <a:latin typeface="Helvetica"/>
              </a:rPr>
              <a:t>Quota UE residua da certificare</a:t>
            </a:r>
          </a:p>
          <a:p>
            <a:pPr marL="0" lvl="1" algn="ctr"/>
            <a:r>
              <a:rPr lang="it-IT" sz="3200" b="1" dirty="0">
                <a:solidFill>
                  <a:srgbClr val="008000"/>
                </a:solidFill>
                <a:latin typeface="Helvetica"/>
              </a:rPr>
              <a:t>56,8 Mln €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9EA27339-1A34-2127-A22E-425C75F91040}"/>
              </a:ext>
            </a:extLst>
          </p:cNvPr>
          <p:cNvGrpSpPr/>
          <p:nvPr/>
        </p:nvGrpSpPr>
        <p:grpSpPr>
          <a:xfrm>
            <a:off x="518962" y="955038"/>
            <a:ext cx="7485253" cy="5605800"/>
            <a:chOff x="518962" y="955038"/>
            <a:chExt cx="7485253" cy="5605800"/>
          </a:xfrm>
        </p:grpSpPr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412C5150-FF9D-0D5B-B4D3-E0F9945E270C}"/>
                </a:ext>
              </a:extLst>
            </p:cNvPr>
            <p:cNvGrpSpPr/>
            <p:nvPr/>
          </p:nvGrpSpPr>
          <p:grpSpPr>
            <a:xfrm>
              <a:off x="518962" y="955038"/>
              <a:ext cx="7485253" cy="5605800"/>
              <a:chOff x="518962" y="955038"/>
              <a:chExt cx="7485253" cy="5605800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255188A2-4542-D307-023E-4D3D08B6DA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709" t="7788" r="49313" b="19380"/>
              <a:stretch/>
            </p:blipFill>
            <p:spPr>
              <a:xfrm rot="10622442">
                <a:off x="2138143" y="1592813"/>
                <a:ext cx="4334229" cy="4062346"/>
              </a:xfrm>
              <a:prstGeom prst="rect">
                <a:avLst/>
              </a:prstGeom>
            </p:spPr>
          </p:pic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0AA8760E-BA59-7078-61ED-08B34FCC7F1C}"/>
                  </a:ext>
                </a:extLst>
              </p:cNvPr>
              <p:cNvGrpSpPr/>
              <p:nvPr/>
            </p:nvGrpSpPr>
            <p:grpSpPr>
              <a:xfrm>
                <a:off x="518962" y="2542717"/>
                <a:ext cx="1802223" cy="717793"/>
                <a:chOff x="5672997" y="3690791"/>
                <a:chExt cx="1802223" cy="717793"/>
              </a:xfrm>
            </p:grpSpPr>
            <p:sp>
              <p:nvSpPr>
                <p:cNvPr id="41" name="Rettangolo con angoli arrotondati 40">
                  <a:extLst>
                    <a:ext uri="{FF2B5EF4-FFF2-40B4-BE49-F238E27FC236}">
                      <a16:creationId xmlns:a16="http://schemas.microsoft.com/office/drawing/2014/main" id="{6ABFB1C5-A59B-AC43-6E91-A435E2714A0E}"/>
                    </a:ext>
                  </a:extLst>
                </p:cNvPr>
                <p:cNvSpPr/>
                <p:nvPr/>
              </p:nvSpPr>
              <p:spPr>
                <a:xfrm>
                  <a:off x="5672997" y="3787047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FFC000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grpSp>
              <p:nvGrpSpPr>
                <p:cNvPr id="4" name="Gruppo 3">
                  <a:extLst>
                    <a:ext uri="{FF2B5EF4-FFF2-40B4-BE49-F238E27FC236}">
                      <a16:creationId xmlns:a16="http://schemas.microsoft.com/office/drawing/2014/main" id="{D12BEF3A-FB77-3D3D-C4D9-3652C93DDA33}"/>
                    </a:ext>
                  </a:extLst>
                </p:cNvPr>
                <p:cNvGrpSpPr/>
                <p:nvPr/>
              </p:nvGrpSpPr>
              <p:grpSpPr>
                <a:xfrm>
                  <a:off x="5721025" y="3844280"/>
                  <a:ext cx="422161" cy="377403"/>
                  <a:chOff x="5765078" y="1430390"/>
                  <a:chExt cx="1680896" cy="1640159"/>
                </a:xfrm>
              </p:grpSpPr>
              <p:pic>
                <p:nvPicPr>
                  <p:cNvPr id="6" name="Picture 2">
                    <a:extLst>
                      <a:ext uri="{FF2B5EF4-FFF2-40B4-BE49-F238E27FC236}">
                        <a16:creationId xmlns:a16="http://schemas.microsoft.com/office/drawing/2014/main" id="{5A3DC18B-04DC-D4E5-3507-78420F9EFB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94638" y="1621478"/>
                    <a:ext cx="1238693" cy="12386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Arco a tutto sesto 6">
                    <a:extLst>
                      <a:ext uri="{FF2B5EF4-FFF2-40B4-BE49-F238E27FC236}">
                        <a16:creationId xmlns:a16="http://schemas.microsoft.com/office/drawing/2014/main" id="{41499184-F67A-49EC-42A9-1264B2085B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85446" y="1410022"/>
                    <a:ext cx="1640159" cy="1680896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105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2F351E66-9EB6-CE6D-43AD-E565C0AEADCE}"/>
                    </a:ext>
                  </a:extLst>
                </p:cNvPr>
                <p:cNvSpPr txBox="1"/>
                <p:nvPr/>
              </p:nvSpPr>
              <p:spPr>
                <a:xfrm>
                  <a:off x="6089781" y="3690791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FFC000"/>
                      </a:solidFill>
                      <a:latin typeface="+mj-lt"/>
                    </a:rPr>
                    <a:t>Asse I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3526226D-FE91-453D-C44D-52F0B1F4C652}"/>
                    </a:ext>
                  </a:extLst>
                </p:cNvPr>
                <p:cNvSpPr txBox="1"/>
                <p:nvPr/>
              </p:nvSpPr>
              <p:spPr>
                <a:xfrm>
                  <a:off x="6046883" y="3977705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FFC000"/>
                      </a:solidFill>
                      <a:latin typeface="+mj-lt"/>
                    </a:rPr>
                    <a:t>305,7 Mln €</a:t>
                  </a:r>
                </a:p>
              </p:txBody>
            </p:sp>
          </p:grpSp>
          <p:grpSp>
            <p:nvGrpSpPr>
              <p:cNvPr id="61" name="Gruppo 60">
                <a:extLst>
                  <a:ext uri="{FF2B5EF4-FFF2-40B4-BE49-F238E27FC236}">
                    <a16:creationId xmlns:a16="http://schemas.microsoft.com/office/drawing/2014/main" id="{B9042327-C00F-DFD3-F0A7-4610E5AE06C4}"/>
                  </a:ext>
                </a:extLst>
              </p:cNvPr>
              <p:cNvGrpSpPr/>
              <p:nvPr/>
            </p:nvGrpSpPr>
            <p:grpSpPr>
              <a:xfrm>
                <a:off x="2339597" y="5656539"/>
                <a:ext cx="1802223" cy="717793"/>
                <a:chOff x="5107071" y="1211987"/>
                <a:chExt cx="1802223" cy="717793"/>
              </a:xfrm>
            </p:grpSpPr>
            <p:sp>
              <p:nvSpPr>
                <p:cNvPr id="49" name="Rettangolo con angoli arrotondati 48">
                  <a:extLst>
                    <a:ext uri="{FF2B5EF4-FFF2-40B4-BE49-F238E27FC236}">
                      <a16:creationId xmlns:a16="http://schemas.microsoft.com/office/drawing/2014/main" id="{FD2799F3-CDEC-392A-10BC-D48C473CA1BC}"/>
                    </a:ext>
                  </a:extLst>
                </p:cNvPr>
                <p:cNvSpPr/>
                <p:nvPr/>
              </p:nvSpPr>
              <p:spPr>
                <a:xfrm>
                  <a:off x="5107071" y="1296211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51" name="CasellaDiTesto 50">
                  <a:extLst>
                    <a:ext uri="{FF2B5EF4-FFF2-40B4-BE49-F238E27FC236}">
                      <a16:creationId xmlns:a16="http://schemas.microsoft.com/office/drawing/2014/main" id="{42D058CD-DAD9-4E1A-84AD-46306B5A414B}"/>
                    </a:ext>
                  </a:extLst>
                </p:cNvPr>
                <p:cNvSpPr txBox="1"/>
                <p:nvPr/>
              </p:nvSpPr>
              <p:spPr>
                <a:xfrm>
                  <a:off x="5523855" y="1211987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Asse VII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A9E3A1FB-7094-73D4-5520-4DAE90BDC316}"/>
                    </a:ext>
                  </a:extLst>
                </p:cNvPr>
                <p:cNvSpPr txBox="1"/>
                <p:nvPr/>
              </p:nvSpPr>
              <p:spPr>
                <a:xfrm>
                  <a:off x="5480957" y="1498901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23,4 Mln €</a:t>
                  </a:r>
                </a:p>
              </p:txBody>
            </p:sp>
            <p:grpSp>
              <p:nvGrpSpPr>
                <p:cNvPr id="30" name="Gruppo 29">
                  <a:extLst>
                    <a:ext uri="{FF2B5EF4-FFF2-40B4-BE49-F238E27FC236}">
                      <a16:creationId xmlns:a16="http://schemas.microsoft.com/office/drawing/2014/main" id="{C543A085-50EE-B7F9-43FC-935178A26B1B}"/>
                    </a:ext>
                  </a:extLst>
                </p:cNvPr>
                <p:cNvGrpSpPr/>
                <p:nvPr/>
              </p:nvGrpSpPr>
              <p:grpSpPr>
                <a:xfrm>
                  <a:off x="5180728" y="1375531"/>
                  <a:ext cx="417038" cy="373839"/>
                  <a:chOff x="6266643" y="4930155"/>
                  <a:chExt cx="856880" cy="769799"/>
                </a:xfrm>
              </p:grpSpPr>
              <p:sp>
                <p:nvSpPr>
                  <p:cNvPr id="28" name="Arco a tutto sesto 27">
                    <a:extLst>
                      <a:ext uri="{FF2B5EF4-FFF2-40B4-BE49-F238E27FC236}">
                        <a16:creationId xmlns:a16="http://schemas.microsoft.com/office/drawing/2014/main" id="{325A91BA-1A9C-D393-B453-B4897E8F64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10183" y="4886615"/>
                    <a:ext cx="769799" cy="856880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pic>
                <p:nvPicPr>
                  <p:cNvPr id="29" name="Elemento grafico 28" descr="Riunione">
                    <a:extLst>
                      <a:ext uri="{FF2B5EF4-FFF2-40B4-BE49-F238E27FC236}">
                        <a16:creationId xmlns:a16="http://schemas.microsoft.com/office/drawing/2014/main" id="{80D91582-8EBE-97AF-CAFD-BC21F5ADA0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91490" y="5012635"/>
                    <a:ext cx="607184" cy="6071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8" name="Gruppo 67">
                <a:extLst>
                  <a:ext uri="{FF2B5EF4-FFF2-40B4-BE49-F238E27FC236}">
                    <a16:creationId xmlns:a16="http://schemas.microsoft.com/office/drawing/2014/main" id="{B2EE6144-289F-B581-8F87-160750972487}"/>
                  </a:ext>
                </a:extLst>
              </p:cNvPr>
              <p:cNvGrpSpPr/>
              <p:nvPr/>
            </p:nvGrpSpPr>
            <p:grpSpPr>
              <a:xfrm>
                <a:off x="2981901" y="955038"/>
                <a:ext cx="1802223" cy="717793"/>
                <a:chOff x="5618552" y="5267029"/>
                <a:chExt cx="1802223" cy="717793"/>
              </a:xfrm>
            </p:grpSpPr>
            <p:sp>
              <p:nvSpPr>
                <p:cNvPr id="55" name="Rettangolo con angoli arrotondati 54">
                  <a:extLst>
                    <a:ext uri="{FF2B5EF4-FFF2-40B4-BE49-F238E27FC236}">
                      <a16:creationId xmlns:a16="http://schemas.microsoft.com/office/drawing/2014/main" id="{477989E3-9B2E-90DB-DF69-335EFA0F037C}"/>
                    </a:ext>
                  </a:extLst>
                </p:cNvPr>
                <p:cNvSpPr/>
                <p:nvPr/>
              </p:nvSpPr>
              <p:spPr>
                <a:xfrm>
                  <a:off x="5618552" y="5339221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A2A0C7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688C0777-60A9-7D96-FC5E-DE7B5748BAC9}"/>
                    </a:ext>
                  </a:extLst>
                </p:cNvPr>
                <p:cNvSpPr txBox="1"/>
                <p:nvPr/>
              </p:nvSpPr>
              <p:spPr>
                <a:xfrm>
                  <a:off x="6035336" y="5267029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A2A0C7"/>
                      </a:solidFill>
                      <a:latin typeface="+mj-lt"/>
                    </a:rPr>
                    <a:t>Asse II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A2A0C7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83946164-506A-7F41-2F91-517265CC170B}"/>
                    </a:ext>
                  </a:extLst>
                </p:cNvPr>
                <p:cNvSpPr txBox="1"/>
                <p:nvPr/>
              </p:nvSpPr>
              <p:spPr>
                <a:xfrm>
                  <a:off x="5992438" y="5553943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A2A0C7"/>
                      </a:solidFill>
                      <a:latin typeface="+mj-lt"/>
                    </a:rPr>
                    <a:t>11,9 Mln €</a:t>
                  </a:r>
                </a:p>
              </p:txBody>
            </p:sp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0F1695A3-E057-FAFE-1FBB-FAEB0949C080}"/>
                    </a:ext>
                  </a:extLst>
                </p:cNvPr>
                <p:cNvGrpSpPr/>
                <p:nvPr/>
              </p:nvGrpSpPr>
              <p:grpSpPr>
                <a:xfrm>
                  <a:off x="5701775" y="5401826"/>
                  <a:ext cx="478344" cy="376046"/>
                  <a:chOff x="5139040" y="2525327"/>
                  <a:chExt cx="1680896" cy="1640159"/>
                </a:xfrm>
              </p:grpSpPr>
              <p:pic>
                <p:nvPicPr>
                  <p:cNvPr id="39" name="Picture 2">
                    <a:extLst>
                      <a:ext uri="{FF2B5EF4-FFF2-40B4-BE49-F238E27FC236}">
                        <a16:creationId xmlns:a16="http://schemas.microsoft.com/office/drawing/2014/main" id="{A064AAC3-BACF-C52E-BF8C-84429AA8B41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49510" y="2723571"/>
                    <a:ext cx="1243038" cy="12430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0" name="Arco a tutto sesto 39">
                    <a:extLst>
                      <a:ext uri="{FF2B5EF4-FFF2-40B4-BE49-F238E27FC236}">
                        <a16:creationId xmlns:a16="http://schemas.microsoft.com/office/drawing/2014/main" id="{8E6A3FFD-2C1F-F65D-3ABC-E1BD3A4F98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59408" y="2504959"/>
                    <a:ext cx="1640159" cy="1680896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A3ADD8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9" name="Gruppo 78">
                <a:extLst>
                  <a:ext uri="{FF2B5EF4-FFF2-40B4-BE49-F238E27FC236}">
                    <a16:creationId xmlns:a16="http://schemas.microsoft.com/office/drawing/2014/main" id="{86D0F371-73B2-D562-5CC2-2D13EDC0D023}"/>
                  </a:ext>
                </a:extLst>
              </p:cNvPr>
              <p:cNvGrpSpPr/>
              <p:nvPr/>
            </p:nvGrpSpPr>
            <p:grpSpPr>
              <a:xfrm>
                <a:off x="5747104" y="1824924"/>
                <a:ext cx="1802223" cy="717793"/>
                <a:chOff x="645085" y="5578761"/>
                <a:chExt cx="1802223" cy="717793"/>
              </a:xfrm>
            </p:grpSpPr>
            <p:sp>
              <p:nvSpPr>
                <p:cNvPr id="62" name="Rettangolo con angoli arrotondati 61">
                  <a:extLst>
                    <a:ext uri="{FF2B5EF4-FFF2-40B4-BE49-F238E27FC236}">
                      <a16:creationId xmlns:a16="http://schemas.microsoft.com/office/drawing/2014/main" id="{7E8EB9FF-DAEC-022C-B429-D463EDFB5E6A}"/>
                    </a:ext>
                  </a:extLst>
                </p:cNvPr>
                <p:cNvSpPr/>
                <p:nvPr/>
              </p:nvSpPr>
              <p:spPr>
                <a:xfrm>
                  <a:off x="645085" y="5650953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23B8CE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F03E5210-FF54-066B-D73E-E95AD25E31D9}"/>
                    </a:ext>
                  </a:extLst>
                </p:cNvPr>
                <p:cNvSpPr txBox="1"/>
                <p:nvPr/>
              </p:nvSpPr>
              <p:spPr>
                <a:xfrm>
                  <a:off x="1061869" y="5578761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23B8CE"/>
                      </a:solidFill>
                      <a:latin typeface="+mj-lt"/>
                    </a:rPr>
                    <a:t>Asse III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23B8CE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640309D8-C116-1D7C-B7C8-1AA2D6222255}"/>
                    </a:ext>
                  </a:extLst>
                </p:cNvPr>
                <p:cNvSpPr txBox="1"/>
                <p:nvPr/>
              </p:nvSpPr>
              <p:spPr>
                <a:xfrm>
                  <a:off x="1018971" y="5865675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23B8CE"/>
                      </a:solidFill>
                      <a:latin typeface="+mj-lt"/>
                    </a:rPr>
                    <a:t>184,4 Mln €</a:t>
                  </a:r>
                </a:p>
              </p:txBody>
            </p:sp>
            <p:grpSp>
              <p:nvGrpSpPr>
                <p:cNvPr id="13" name="Gruppo 12">
                  <a:extLst>
                    <a:ext uri="{FF2B5EF4-FFF2-40B4-BE49-F238E27FC236}">
                      <a16:creationId xmlns:a16="http://schemas.microsoft.com/office/drawing/2014/main" id="{23261201-1E17-45A2-4AED-FC6355161B00}"/>
                    </a:ext>
                  </a:extLst>
                </p:cNvPr>
                <p:cNvGrpSpPr/>
                <p:nvPr/>
              </p:nvGrpSpPr>
              <p:grpSpPr>
                <a:xfrm>
                  <a:off x="753888" y="5701107"/>
                  <a:ext cx="417037" cy="373838"/>
                  <a:chOff x="2826936" y="3792184"/>
                  <a:chExt cx="1680896" cy="1640159"/>
                </a:xfrm>
              </p:grpSpPr>
              <p:sp>
                <p:nvSpPr>
                  <p:cNvPr id="14" name="object 7">
                    <a:extLst>
                      <a:ext uri="{FF2B5EF4-FFF2-40B4-BE49-F238E27FC236}">
                        <a16:creationId xmlns:a16="http://schemas.microsoft.com/office/drawing/2014/main" id="{8EDB96ED-84F8-444D-5FA0-59E7DBCBC0E0}"/>
                      </a:ext>
                    </a:extLst>
                  </p:cNvPr>
                  <p:cNvSpPr/>
                  <p:nvPr/>
                </p:nvSpPr>
                <p:spPr>
                  <a:xfrm>
                    <a:off x="3048226" y="4001111"/>
                    <a:ext cx="1260000" cy="1260000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1050">
                      <a:latin typeface="+mj-lt"/>
                    </a:endParaRPr>
                  </a:p>
                </p:txBody>
              </p:sp>
              <p:sp>
                <p:nvSpPr>
                  <p:cNvPr id="16" name="Arco a tutto sesto 15">
                    <a:extLst>
                      <a:ext uri="{FF2B5EF4-FFF2-40B4-BE49-F238E27FC236}">
                        <a16:creationId xmlns:a16="http://schemas.microsoft.com/office/drawing/2014/main" id="{8DE0AD22-9DBB-3AC3-49EF-211949CA71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47304" y="3771816"/>
                    <a:ext cx="1640159" cy="1680896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23B8CE"/>
                  </a:solidFill>
                  <a:ln>
                    <a:solidFill>
                      <a:srgbClr val="23B8CE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105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37AAEF0E-9519-F893-958E-38FB576E74F0}"/>
                  </a:ext>
                </a:extLst>
              </p:cNvPr>
              <p:cNvGrpSpPr/>
              <p:nvPr/>
            </p:nvGrpSpPr>
            <p:grpSpPr>
              <a:xfrm>
                <a:off x="6201992" y="4315284"/>
                <a:ext cx="1802223" cy="717793"/>
                <a:chOff x="479666" y="3126360"/>
                <a:chExt cx="1802223" cy="717793"/>
              </a:xfrm>
            </p:grpSpPr>
            <p:sp>
              <p:nvSpPr>
                <p:cNvPr id="73" name="Rettangolo con angoli arrotondati 72">
                  <a:extLst>
                    <a:ext uri="{FF2B5EF4-FFF2-40B4-BE49-F238E27FC236}">
                      <a16:creationId xmlns:a16="http://schemas.microsoft.com/office/drawing/2014/main" id="{2BBDCA08-9675-6DAD-026E-9BFDD9DC9635}"/>
                    </a:ext>
                  </a:extLst>
                </p:cNvPr>
                <p:cNvSpPr/>
                <p:nvPr/>
              </p:nvSpPr>
              <p:spPr>
                <a:xfrm>
                  <a:off x="479666" y="3198552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38925F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CF8F9918-80C7-B64E-6FD0-C2660923F8C6}"/>
                    </a:ext>
                  </a:extLst>
                </p:cNvPr>
                <p:cNvSpPr txBox="1"/>
                <p:nvPr/>
              </p:nvSpPr>
              <p:spPr>
                <a:xfrm>
                  <a:off x="896450" y="3126360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38925F"/>
                      </a:solidFill>
                      <a:latin typeface="+mj-lt"/>
                    </a:rPr>
                    <a:t>Asse IV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38925F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75" name="CasellaDiTesto 74">
                  <a:extLst>
                    <a:ext uri="{FF2B5EF4-FFF2-40B4-BE49-F238E27FC236}">
                      <a16:creationId xmlns:a16="http://schemas.microsoft.com/office/drawing/2014/main" id="{3C849D11-C039-541B-8E72-9249F1716C3F}"/>
                    </a:ext>
                  </a:extLst>
                </p:cNvPr>
                <p:cNvSpPr txBox="1"/>
                <p:nvPr/>
              </p:nvSpPr>
              <p:spPr>
                <a:xfrm>
                  <a:off x="853552" y="3413274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38925F"/>
                      </a:solidFill>
                      <a:latin typeface="+mj-lt"/>
                    </a:rPr>
                    <a:t>44 Mln €</a:t>
                  </a:r>
                </a:p>
              </p:txBody>
            </p:sp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791FC730-0D14-B3E3-3683-72248B128519}"/>
                    </a:ext>
                  </a:extLst>
                </p:cNvPr>
                <p:cNvGrpSpPr/>
                <p:nvPr/>
              </p:nvGrpSpPr>
              <p:grpSpPr>
                <a:xfrm>
                  <a:off x="550034" y="3263411"/>
                  <a:ext cx="417037" cy="373838"/>
                  <a:chOff x="5727898" y="3821581"/>
                  <a:chExt cx="1680896" cy="1640159"/>
                </a:xfrm>
              </p:grpSpPr>
              <p:pic>
                <p:nvPicPr>
                  <p:cNvPr id="18" name="Picture 4">
                    <a:extLst>
                      <a:ext uri="{FF2B5EF4-FFF2-40B4-BE49-F238E27FC236}">
                        <a16:creationId xmlns:a16="http://schemas.microsoft.com/office/drawing/2014/main" id="{3B6FE902-6640-0BA4-596C-9F46F8DC842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80819" y="4045715"/>
                    <a:ext cx="1189754" cy="11897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Arco a tutto sesto 18">
                    <a:extLst>
                      <a:ext uri="{FF2B5EF4-FFF2-40B4-BE49-F238E27FC236}">
                        <a16:creationId xmlns:a16="http://schemas.microsoft.com/office/drawing/2014/main" id="{B2B64A8C-2545-9AC0-57F8-302734E4D36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48266" y="3801213"/>
                    <a:ext cx="1640159" cy="1680896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159961"/>
                  </a:solidFill>
                  <a:ln>
                    <a:solidFill>
                      <a:srgbClr val="15996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105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3" name="Gruppo 92">
                <a:extLst>
                  <a:ext uri="{FF2B5EF4-FFF2-40B4-BE49-F238E27FC236}">
                    <a16:creationId xmlns:a16="http://schemas.microsoft.com/office/drawing/2014/main" id="{3CAEB630-AE7C-2B4B-B5C7-79077918305B}"/>
                  </a:ext>
                </a:extLst>
              </p:cNvPr>
              <p:cNvGrpSpPr/>
              <p:nvPr/>
            </p:nvGrpSpPr>
            <p:grpSpPr>
              <a:xfrm>
                <a:off x="5717860" y="5052928"/>
                <a:ext cx="1802223" cy="717793"/>
                <a:chOff x="532411" y="2131207"/>
                <a:chExt cx="1802223" cy="717793"/>
              </a:xfrm>
            </p:grpSpPr>
            <p:sp>
              <p:nvSpPr>
                <p:cNvPr id="87" name="Rettangolo con angoli arrotondati 86">
                  <a:extLst>
                    <a:ext uri="{FF2B5EF4-FFF2-40B4-BE49-F238E27FC236}">
                      <a16:creationId xmlns:a16="http://schemas.microsoft.com/office/drawing/2014/main" id="{D8748772-5052-A753-F299-6F0D4B8D1BDD}"/>
                    </a:ext>
                  </a:extLst>
                </p:cNvPr>
                <p:cNvSpPr/>
                <p:nvPr/>
              </p:nvSpPr>
              <p:spPr>
                <a:xfrm>
                  <a:off x="532411" y="2215431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A8639A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009392CF-DD6E-1746-17EB-B8AFE5A81F5D}"/>
                    </a:ext>
                  </a:extLst>
                </p:cNvPr>
                <p:cNvSpPr txBox="1"/>
                <p:nvPr/>
              </p:nvSpPr>
              <p:spPr>
                <a:xfrm>
                  <a:off x="949195" y="2131207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A8639A"/>
                      </a:solidFill>
                      <a:latin typeface="+mj-lt"/>
                    </a:rPr>
                    <a:t>Asse V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A8639A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87CBE22B-3455-6DC8-F602-569CC18242CC}"/>
                    </a:ext>
                  </a:extLst>
                </p:cNvPr>
                <p:cNvSpPr txBox="1"/>
                <p:nvPr/>
              </p:nvSpPr>
              <p:spPr>
                <a:xfrm>
                  <a:off x="906297" y="2418121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A8639A"/>
                      </a:solidFill>
                      <a:latin typeface="+mj-lt"/>
                    </a:rPr>
                    <a:t>1,5 Mln €</a:t>
                  </a:r>
                </a:p>
              </p:txBody>
            </p:sp>
            <p:grpSp>
              <p:nvGrpSpPr>
                <p:cNvPr id="90" name="Gruppo 89">
                  <a:extLst>
                    <a:ext uri="{FF2B5EF4-FFF2-40B4-BE49-F238E27FC236}">
                      <a16:creationId xmlns:a16="http://schemas.microsoft.com/office/drawing/2014/main" id="{B32899D3-C616-5D2A-8DC9-57B91E2C1D97}"/>
                    </a:ext>
                  </a:extLst>
                </p:cNvPr>
                <p:cNvGrpSpPr/>
                <p:nvPr/>
              </p:nvGrpSpPr>
              <p:grpSpPr>
                <a:xfrm>
                  <a:off x="626551" y="2276177"/>
                  <a:ext cx="417037" cy="373838"/>
                  <a:chOff x="5791711" y="1553779"/>
                  <a:chExt cx="1044000" cy="1044000"/>
                </a:xfrm>
              </p:grpSpPr>
              <p:pic>
                <p:nvPicPr>
                  <p:cNvPr id="91" name="object 20">
                    <a:extLst>
                      <a:ext uri="{FF2B5EF4-FFF2-40B4-BE49-F238E27FC236}">
                        <a16:creationId xmlns:a16="http://schemas.microsoft.com/office/drawing/2014/main" id="{E71C79F5-EE5C-F49A-C4D1-0B4F60EDC1B0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93968" y="1697779"/>
                    <a:ext cx="828000" cy="792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2" name="Arco a tutto sesto 91">
                    <a:extLst>
                      <a:ext uri="{FF2B5EF4-FFF2-40B4-BE49-F238E27FC236}">
                        <a16:creationId xmlns:a16="http://schemas.microsoft.com/office/drawing/2014/main" id="{68082ADE-3D31-8B04-18FA-8E84A7AFFA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91711" y="1553779"/>
                    <a:ext cx="1044000" cy="1044000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A8639A"/>
                  </a:solidFill>
                  <a:ln>
                    <a:solidFill>
                      <a:srgbClr val="A8639A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105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58EA7F3E-3B70-937B-1CF2-655C1F11DF20}"/>
                  </a:ext>
                </a:extLst>
              </p:cNvPr>
              <p:cNvGrpSpPr/>
              <p:nvPr/>
            </p:nvGrpSpPr>
            <p:grpSpPr>
              <a:xfrm>
                <a:off x="4678655" y="5843045"/>
                <a:ext cx="1802223" cy="717793"/>
                <a:chOff x="1791023" y="1103252"/>
                <a:chExt cx="1802223" cy="717793"/>
              </a:xfrm>
            </p:grpSpPr>
            <p:sp>
              <p:nvSpPr>
                <p:cNvPr id="80" name="Rettangolo con angoli arrotondati 79">
                  <a:extLst>
                    <a:ext uri="{FF2B5EF4-FFF2-40B4-BE49-F238E27FC236}">
                      <a16:creationId xmlns:a16="http://schemas.microsoft.com/office/drawing/2014/main" id="{BF9B7689-042F-6404-54F6-FACF0A9DB42B}"/>
                    </a:ext>
                  </a:extLst>
                </p:cNvPr>
                <p:cNvSpPr/>
                <p:nvPr/>
              </p:nvSpPr>
              <p:spPr>
                <a:xfrm>
                  <a:off x="1791023" y="1163412"/>
                  <a:ext cx="1802223" cy="5760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BC53B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5948D0F6-2606-9D90-D35D-3261DDCAA0B6}"/>
                    </a:ext>
                  </a:extLst>
                </p:cNvPr>
                <p:cNvSpPr txBox="1"/>
                <p:nvPr/>
              </p:nvSpPr>
              <p:spPr>
                <a:xfrm>
                  <a:off x="2207807" y="1103252"/>
                  <a:ext cx="1172428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8BC53B"/>
                      </a:solidFill>
                      <a:latin typeface="+mj-lt"/>
                    </a:rPr>
                    <a:t>Asse VI</a:t>
                  </a:r>
                  <a:endParaRPr kumimoji="0" lang="it-IT" sz="1600" b="1" i="0" u="none" strike="noStrike" cap="none" spc="0" normalizeH="0" baseline="0" dirty="0">
                    <a:ln>
                      <a:noFill/>
                    </a:ln>
                    <a:solidFill>
                      <a:srgbClr val="8BC53B"/>
                    </a:solidFill>
                    <a:effectLst/>
                    <a:uFillTx/>
                    <a:latin typeface="+mj-lt"/>
                    <a:sym typeface="Calibri"/>
                  </a:endParaRPr>
                </a:p>
              </p:txBody>
            </p:sp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970F92FD-7270-C74B-42E1-898EC347DDDC}"/>
                    </a:ext>
                  </a:extLst>
                </p:cNvPr>
                <p:cNvSpPr txBox="1"/>
                <p:nvPr/>
              </p:nvSpPr>
              <p:spPr>
                <a:xfrm>
                  <a:off x="2164909" y="1390166"/>
                  <a:ext cx="1414416" cy="43087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6" tIns="91436" rIns="91436" bIns="91436" numCol="1" spcCol="38100" rtlCol="0" anchor="t">
                  <a:spAutoFit/>
                </a:bodyPr>
                <a:lstStyle/>
                <a:p>
                  <a:pPr algn="ctr"/>
                  <a:r>
                    <a:rPr lang="it-IT" sz="1600" b="1" dirty="0">
                      <a:solidFill>
                        <a:srgbClr val="8BC53B"/>
                      </a:solidFill>
                      <a:latin typeface="+mj-lt"/>
                    </a:rPr>
                    <a:t>2,1 Mln €</a:t>
                  </a:r>
                </a:p>
              </p:txBody>
            </p:sp>
            <p:grpSp>
              <p:nvGrpSpPr>
                <p:cNvPr id="23" name="Gruppo 22">
                  <a:extLst>
                    <a:ext uri="{FF2B5EF4-FFF2-40B4-BE49-F238E27FC236}">
                      <a16:creationId xmlns:a16="http://schemas.microsoft.com/office/drawing/2014/main" id="{157779AE-38B2-8A58-AC79-D2035C0322FF}"/>
                    </a:ext>
                  </a:extLst>
                </p:cNvPr>
                <p:cNvGrpSpPr/>
                <p:nvPr/>
              </p:nvGrpSpPr>
              <p:grpSpPr>
                <a:xfrm>
                  <a:off x="1874704" y="1236970"/>
                  <a:ext cx="417037" cy="373838"/>
                  <a:chOff x="7809512" y="2246929"/>
                  <a:chExt cx="1044000" cy="1044000"/>
                </a:xfrm>
              </p:grpSpPr>
              <p:pic>
                <p:nvPicPr>
                  <p:cNvPr id="24" name="Immagine 23">
                    <a:extLst>
                      <a:ext uri="{FF2B5EF4-FFF2-40B4-BE49-F238E27FC236}">
                        <a16:creationId xmlns:a16="http://schemas.microsoft.com/office/drawing/2014/main" id="{0B6C42D8-1B7B-EB8E-D689-1D2C97D7F6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28421" t="58421" r="61710" b="24386"/>
                  <a:stretch/>
                </p:blipFill>
                <p:spPr>
                  <a:xfrm>
                    <a:off x="7909064" y="2354929"/>
                    <a:ext cx="844896" cy="828000"/>
                  </a:xfrm>
                  <a:prstGeom prst="rect">
                    <a:avLst/>
                  </a:prstGeom>
                </p:spPr>
              </p:pic>
              <p:sp>
                <p:nvSpPr>
                  <p:cNvPr id="25" name="Arco a tutto sesto 24">
                    <a:extLst>
                      <a:ext uri="{FF2B5EF4-FFF2-40B4-BE49-F238E27FC236}">
                        <a16:creationId xmlns:a16="http://schemas.microsoft.com/office/drawing/2014/main" id="{E31647F9-A886-6045-4B19-86CFEC5BB3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809512" y="2246929"/>
                    <a:ext cx="1044000" cy="1044000"/>
                  </a:xfrm>
                  <a:prstGeom prst="blockArc">
                    <a:avLst>
                      <a:gd name="adj1" fmla="val 138186"/>
                      <a:gd name="adj2" fmla="val 128998"/>
                      <a:gd name="adj3" fmla="val 6288"/>
                    </a:avLst>
                  </a:prstGeom>
                  <a:solidFill>
                    <a:srgbClr val="8BC53B"/>
                  </a:solidFill>
                  <a:ln>
                    <a:solidFill>
                      <a:srgbClr val="8BC53B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105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96" name="Connettore diritto 95">
                <a:extLst>
                  <a:ext uri="{FF2B5EF4-FFF2-40B4-BE49-F238E27FC236}">
                    <a16:creationId xmlns:a16="http://schemas.microsoft.com/office/drawing/2014/main" id="{5637DEF6-45BB-15C3-482C-1377FE8759E7}"/>
                  </a:ext>
                </a:extLst>
              </p:cNvPr>
              <p:cNvCxnSpPr>
                <a:endCxn id="42" idx="3"/>
              </p:cNvCxnSpPr>
              <p:nvPr/>
            </p:nvCxnSpPr>
            <p:spPr>
              <a:xfrm flipH="1" flipV="1">
                <a:off x="2307264" y="3045071"/>
                <a:ext cx="159210" cy="35853"/>
              </a:xfrm>
              <a:prstGeom prst="line">
                <a:avLst/>
              </a:prstGeom>
              <a:noFill/>
              <a:ln w="25400" cap="flat">
                <a:solidFill>
                  <a:srgbClr val="FFC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8" name="Connettore diritto 97">
                <a:extLst>
                  <a:ext uri="{FF2B5EF4-FFF2-40B4-BE49-F238E27FC236}">
                    <a16:creationId xmlns:a16="http://schemas.microsoft.com/office/drawing/2014/main" id="{3086AFAD-86AB-E7B3-FEF8-B34323833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5257" y="1603230"/>
                <a:ext cx="0" cy="164691"/>
              </a:xfrm>
              <a:prstGeom prst="line">
                <a:avLst/>
              </a:prstGeom>
              <a:noFill/>
              <a:ln w="25400" cap="flat">
                <a:solidFill>
                  <a:srgbClr val="A2A0C7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0" name="Connettore diritto 99">
                <a:extLst>
                  <a:ext uri="{FF2B5EF4-FFF2-40B4-BE49-F238E27FC236}">
                    <a16:creationId xmlns:a16="http://schemas.microsoft.com/office/drawing/2014/main" id="{08AECF92-478B-D01F-04D1-5F2B92BDF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5906" y="2501595"/>
                <a:ext cx="208519" cy="172087"/>
              </a:xfrm>
              <a:prstGeom prst="line">
                <a:avLst/>
              </a:prstGeom>
              <a:noFill/>
              <a:ln w="25400" cap="flat">
                <a:solidFill>
                  <a:srgbClr val="23B8CE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029D43C3-6B0A-F986-662A-E26DBD8AD8DB}"/>
                  </a:ext>
                </a:extLst>
              </p:cNvPr>
              <p:cNvCxnSpPr>
                <a:cxnSpLocks/>
                <a:endCxn id="73" idx="1"/>
              </p:cNvCxnSpPr>
              <p:nvPr/>
            </p:nvCxnSpPr>
            <p:spPr>
              <a:xfrm flipV="1">
                <a:off x="5812000" y="4675476"/>
                <a:ext cx="389992" cy="52112"/>
              </a:xfrm>
              <a:prstGeom prst="line">
                <a:avLst/>
              </a:prstGeom>
              <a:noFill/>
              <a:ln w="25400" cap="flat">
                <a:solidFill>
                  <a:srgbClr val="38925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6" name="Connettore diritto 105">
                <a:extLst>
                  <a:ext uri="{FF2B5EF4-FFF2-40B4-BE49-F238E27FC236}">
                    <a16:creationId xmlns:a16="http://schemas.microsoft.com/office/drawing/2014/main" id="{EE2893C7-EAAE-D961-DF14-9E4B91D7B7F4}"/>
                  </a:ext>
                </a:extLst>
              </p:cNvPr>
              <p:cNvCxnSpPr>
                <a:cxnSpLocks/>
                <a:endCxn id="87" idx="1"/>
              </p:cNvCxnSpPr>
              <p:nvPr/>
            </p:nvCxnSpPr>
            <p:spPr>
              <a:xfrm>
                <a:off x="5250453" y="5197897"/>
                <a:ext cx="467407" cy="227255"/>
              </a:xfrm>
              <a:prstGeom prst="line">
                <a:avLst/>
              </a:prstGeom>
              <a:noFill/>
              <a:ln w="25400" cap="flat">
                <a:solidFill>
                  <a:srgbClr val="A8639A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63253402-7B09-E137-75F0-0B3C62BE8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899" y="5306352"/>
                <a:ext cx="123554" cy="574928"/>
              </a:xfrm>
              <a:prstGeom prst="line">
                <a:avLst/>
              </a:prstGeom>
              <a:noFill/>
              <a:ln w="25400" cap="flat">
                <a:solidFill>
                  <a:srgbClr val="8BC53B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6955FDF4-B62B-BDD3-92EE-2765B29BE6DD}"/>
                  </a:ext>
                </a:extLst>
              </p:cNvPr>
              <p:cNvCxnSpPr/>
              <p:nvPr/>
            </p:nvCxnSpPr>
            <p:spPr>
              <a:xfrm flipH="1">
                <a:off x="4100942" y="5480063"/>
                <a:ext cx="518401" cy="302028"/>
              </a:xfrm>
              <a:prstGeom prst="line">
                <a:avLst/>
              </a:pr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16" name="Oval 25">
              <a:extLst>
                <a:ext uri="{FF2B5EF4-FFF2-40B4-BE49-F238E27FC236}">
                  <a16:creationId xmlns:a16="http://schemas.microsoft.com/office/drawing/2014/main" id="{95233CA2-0C1F-D14D-A582-D8523118D248}"/>
                </a:ext>
              </a:extLst>
            </p:cNvPr>
            <p:cNvSpPr/>
            <p:nvPr/>
          </p:nvSpPr>
          <p:spPr>
            <a:xfrm>
              <a:off x="3541992" y="2935615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50800" dir="5400000" algn="tl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BR" dirty="0"/>
            </a:p>
          </p:txBody>
        </p:sp>
        <p:sp>
          <p:nvSpPr>
            <p:cNvPr id="117" name="Freeform 4803">
              <a:extLst>
                <a:ext uri="{FF2B5EF4-FFF2-40B4-BE49-F238E27FC236}">
                  <a16:creationId xmlns:a16="http://schemas.microsoft.com/office/drawing/2014/main" id="{06C71448-ED8D-AAD0-474C-8A4ED3170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557" y="3276899"/>
              <a:ext cx="867511" cy="68684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rgbClr val="38925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615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6450" y="409573"/>
            <a:ext cx="11295550" cy="307777"/>
          </a:xfrm>
        </p:spPr>
        <p:txBody>
          <a:bodyPr/>
          <a:lstStyle/>
          <a:p>
            <a:r>
              <a:rPr lang="it-IT" sz="2000" dirty="0">
                <a:solidFill>
                  <a:srgbClr val="008000"/>
                </a:solidFill>
              </a:rPr>
              <a:t>ATTIVITA’ DI CONTROLLO DELL’AUTORITA’ DI CERTIFICAZIONE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281EDF1-62D3-0087-8D08-0AC77813C461}"/>
              </a:ext>
            </a:extLst>
          </p:cNvPr>
          <p:cNvSpPr/>
          <p:nvPr/>
        </p:nvSpPr>
        <p:spPr>
          <a:xfrm>
            <a:off x="761537" y="1055865"/>
            <a:ext cx="4086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Controlli documentali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69D3D0BC-A9E9-2347-348C-410C1E03262E}"/>
              </a:ext>
            </a:extLst>
          </p:cNvPr>
          <p:cNvSpPr txBox="1"/>
          <p:nvPr/>
        </p:nvSpPr>
        <p:spPr>
          <a:xfrm>
            <a:off x="2959306" y="6175615"/>
            <a:ext cx="207746" cy="194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00468C"/>
              </a:solidFill>
              <a:latin typeface="+mj-lt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C3B52C2-6456-C3FC-5A81-67F1A8023D3B}"/>
              </a:ext>
            </a:extLst>
          </p:cNvPr>
          <p:cNvSpPr txBox="1"/>
          <p:nvPr/>
        </p:nvSpPr>
        <p:spPr>
          <a:xfrm>
            <a:off x="3146737" y="6135989"/>
            <a:ext cx="304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38925F"/>
                </a:solidFill>
                <a:latin typeface="+mj-lt"/>
              </a:rPr>
              <a:t>% di spesa controllata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EC8C6E9-9D9E-61B8-7DF5-4D090A07793C}"/>
              </a:ext>
            </a:extLst>
          </p:cNvPr>
          <p:cNvSpPr txBox="1"/>
          <p:nvPr/>
        </p:nvSpPr>
        <p:spPr>
          <a:xfrm>
            <a:off x="672679" y="6186389"/>
            <a:ext cx="220826" cy="179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00468C"/>
              </a:solidFill>
              <a:latin typeface="+mj-lt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38F32D7-93A8-D298-E151-E891F59094D8}"/>
              </a:ext>
            </a:extLst>
          </p:cNvPr>
          <p:cNvSpPr txBox="1"/>
          <p:nvPr/>
        </p:nvSpPr>
        <p:spPr>
          <a:xfrm>
            <a:off x="893505" y="6131974"/>
            <a:ext cx="22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38925F"/>
                </a:solidFill>
                <a:latin typeface="+mj-lt"/>
              </a:rPr>
              <a:t>Spesa Proposta </a:t>
            </a:r>
            <a:r>
              <a:rPr lang="it-IT" sz="1200" b="1" i="1" dirty="0" err="1">
                <a:solidFill>
                  <a:srgbClr val="38925F"/>
                </a:solidFill>
                <a:latin typeface="+mj-lt"/>
              </a:rPr>
              <a:t>AdG</a:t>
            </a:r>
            <a:endParaRPr lang="it-IT" sz="1200" b="1" i="1" dirty="0">
              <a:solidFill>
                <a:srgbClr val="38925F"/>
              </a:solidFill>
              <a:latin typeface="+mj-lt"/>
            </a:endParaRP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6EFE28E2-BA3E-2470-1E5D-488A6C9A0128}"/>
              </a:ext>
            </a:extLst>
          </p:cNvPr>
          <p:cNvSpPr/>
          <p:nvPr/>
        </p:nvSpPr>
        <p:spPr>
          <a:xfrm>
            <a:off x="7111450" y="1079155"/>
            <a:ext cx="3465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Controlli finanziari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74C36CFE-6BD7-2BD5-1F53-D242123CDF0E}"/>
              </a:ext>
            </a:extLst>
          </p:cNvPr>
          <p:cNvSpPr/>
          <p:nvPr/>
        </p:nvSpPr>
        <p:spPr>
          <a:xfrm>
            <a:off x="7020524" y="3621226"/>
            <a:ext cx="4506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Controlli Strumenti finanziari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Immagine 87" descr="clipboard, list icon">
            <a:extLst>
              <a:ext uri="{FF2B5EF4-FFF2-40B4-BE49-F238E27FC236}">
                <a16:creationId xmlns:a16="http://schemas.microsoft.com/office/drawing/2014/main" id="{D776CB7E-B660-A48B-C93D-F65A4017AF6E}"/>
              </a:ext>
            </a:extLst>
          </p:cNvPr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90" y="3530676"/>
            <a:ext cx="605309" cy="49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magine 88" descr="document, file, xls icon">
            <a:extLst>
              <a:ext uri="{FF2B5EF4-FFF2-40B4-BE49-F238E27FC236}">
                <a16:creationId xmlns:a16="http://schemas.microsoft.com/office/drawing/2014/main" id="{CFF6526C-7A52-84B8-4FE5-58E705E586C8}"/>
              </a:ext>
            </a:extLst>
          </p:cNvPr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92" y="957950"/>
            <a:ext cx="592942" cy="5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Immagine 89" descr="doc, document, file icon">
            <a:extLst>
              <a:ext uri="{FF2B5EF4-FFF2-40B4-BE49-F238E27FC236}">
                <a16:creationId xmlns:a16="http://schemas.microsoft.com/office/drawing/2014/main" id="{318A5931-F25A-C853-F718-02648B65093A}"/>
              </a:ext>
            </a:extLst>
          </p:cNvPr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2" y="957950"/>
            <a:ext cx="592942" cy="5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Immagine 90" descr="add, blue, plus icon">
            <a:extLst>
              <a:ext uri="{FF2B5EF4-FFF2-40B4-BE49-F238E27FC236}">
                <a16:creationId xmlns:a16="http://schemas.microsoft.com/office/drawing/2014/main" id="{26F90975-2A7A-13DB-DE46-54E0D86882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932">
            <a:off x="5630957" y="3086627"/>
            <a:ext cx="1090672" cy="11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BC93C4E-1DD8-DCBB-DD77-1C5E8E686863}"/>
              </a:ext>
            </a:extLst>
          </p:cNvPr>
          <p:cNvSpPr/>
          <p:nvPr/>
        </p:nvSpPr>
        <p:spPr>
          <a:xfrm>
            <a:off x="7108853" y="1753067"/>
            <a:ext cx="4357634" cy="1622856"/>
          </a:xfrm>
          <a:prstGeom prst="rect">
            <a:avLst/>
          </a:prstGeom>
          <a:gradFill>
            <a:gsLst>
              <a:gs pos="54000">
                <a:srgbClr val="38925F"/>
              </a:gs>
              <a:gs pos="0">
                <a:srgbClr val="38925F"/>
              </a:gs>
              <a:gs pos="99000">
                <a:srgbClr val="80CEA1"/>
              </a:gs>
            </a:gsLst>
            <a:lin ang="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189BF70C-1684-51A7-D1E8-CDCBC4DBF443}"/>
              </a:ext>
            </a:extLst>
          </p:cNvPr>
          <p:cNvSpPr txBox="1"/>
          <p:nvPr/>
        </p:nvSpPr>
        <p:spPr>
          <a:xfrm>
            <a:off x="7330194" y="1910797"/>
            <a:ext cx="3914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+mj-lt"/>
              </a:rPr>
              <a:t>Verifiche di coerenza finanziaria sul 100% dei dati presenti nel sistema informativo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44471D-4C5C-09E2-8CB9-7822D533E8DC}"/>
              </a:ext>
            </a:extLst>
          </p:cNvPr>
          <p:cNvSpPr/>
          <p:nvPr/>
        </p:nvSpPr>
        <p:spPr>
          <a:xfrm>
            <a:off x="7108853" y="4167993"/>
            <a:ext cx="4357634" cy="1622856"/>
          </a:xfrm>
          <a:prstGeom prst="rect">
            <a:avLst/>
          </a:prstGeom>
          <a:gradFill>
            <a:gsLst>
              <a:gs pos="54000">
                <a:srgbClr val="38925F"/>
              </a:gs>
              <a:gs pos="0">
                <a:srgbClr val="38925F"/>
              </a:gs>
              <a:gs pos="99000">
                <a:srgbClr val="80CEA1"/>
              </a:gs>
            </a:gsLst>
            <a:lin ang="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33F76349-D824-3255-2688-EB2CDD65A2FD}"/>
              </a:ext>
            </a:extLst>
          </p:cNvPr>
          <p:cNvSpPr txBox="1"/>
          <p:nvPr/>
        </p:nvSpPr>
        <p:spPr>
          <a:xfrm>
            <a:off x="6987534" y="4191984"/>
            <a:ext cx="4600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Verifica avanzamento spesa ammissibile per la determinazione delle quote da richiedere alla UE ai sensi dell’art. 41 del Reg. (UE) n. 1303/2013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1EC1717-A2DC-225B-17C7-1FF921BDED0F}"/>
              </a:ext>
            </a:extLst>
          </p:cNvPr>
          <p:cNvGrpSpPr/>
          <p:nvPr/>
        </p:nvGrpSpPr>
        <p:grpSpPr>
          <a:xfrm>
            <a:off x="578405" y="1729583"/>
            <a:ext cx="2215317" cy="2066476"/>
            <a:chOff x="683435" y="1983912"/>
            <a:chExt cx="2115078" cy="2037427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4341DDC-C6E5-3610-75E7-720444E3744A}"/>
                </a:ext>
              </a:extLst>
            </p:cNvPr>
            <p:cNvSpPr/>
            <p:nvPr/>
          </p:nvSpPr>
          <p:spPr>
            <a:xfrm>
              <a:off x="683435" y="1983912"/>
              <a:ext cx="2115078" cy="203742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DFB0B72F-2B6A-D6F2-680C-468B975199F8}"/>
                </a:ext>
              </a:extLst>
            </p:cNvPr>
            <p:cNvSpPr/>
            <p:nvPr/>
          </p:nvSpPr>
          <p:spPr>
            <a:xfrm>
              <a:off x="866164" y="2003734"/>
              <a:ext cx="1748937" cy="333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it-IT" sz="1600" b="1" dirty="0">
                  <a:solidFill>
                    <a:srgbClr val="38925F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Dicembre 2021</a:t>
              </a:r>
              <a:endParaRPr lang="it-IT" sz="1600" b="1" dirty="0">
                <a:solidFill>
                  <a:srgbClr val="38925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CED752E-2C0C-56DB-0D8F-2952BAE8AE63}"/>
              </a:ext>
            </a:extLst>
          </p:cNvPr>
          <p:cNvGrpSpPr/>
          <p:nvPr/>
        </p:nvGrpSpPr>
        <p:grpSpPr>
          <a:xfrm>
            <a:off x="3135811" y="1722902"/>
            <a:ext cx="2215317" cy="2066476"/>
            <a:chOff x="683435" y="1983912"/>
            <a:chExt cx="2115078" cy="2037427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47100FA-A339-18B8-ACF2-25684BD9B034}"/>
                </a:ext>
              </a:extLst>
            </p:cNvPr>
            <p:cNvSpPr/>
            <p:nvPr/>
          </p:nvSpPr>
          <p:spPr>
            <a:xfrm>
              <a:off x="683435" y="1983912"/>
              <a:ext cx="2115078" cy="203742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032FA68-584E-B915-2371-244D53590E65}"/>
                </a:ext>
              </a:extLst>
            </p:cNvPr>
            <p:cNvSpPr/>
            <p:nvPr/>
          </p:nvSpPr>
          <p:spPr>
            <a:xfrm>
              <a:off x="866164" y="2003734"/>
              <a:ext cx="1549659" cy="333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it-IT" sz="1600" b="1" dirty="0">
                  <a:solidFill>
                    <a:srgbClr val="38925F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Giugno 2022</a:t>
              </a:r>
              <a:endParaRPr lang="it-IT" sz="1600" b="1" dirty="0">
                <a:solidFill>
                  <a:srgbClr val="38925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C52233A-C4DF-FC68-0F7E-46A4363ADD33}"/>
              </a:ext>
            </a:extLst>
          </p:cNvPr>
          <p:cNvGrpSpPr/>
          <p:nvPr/>
        </p:nvGrpSpPr>
        <p:grpSpPr>
          <a:xfrm>
            <a:off x="589331" y="3869622"/>
            <a:ext cx="2215317" cy="2066476"/>
            <a:chOff x="683435" y="1983912"/>
            <a:chExt cx="2115078" cy="2037427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29DA22E-1A25-CB7C-A422-0956581A4922}"/>
                </a:ext>
              </a:extLst>
            </p:cNvPr>
            <p:cNvSpPr/>
            <p:nvPr/>
          </p:nvSpPr>
          <p:spPr>
            <a:xfrm>
              <a:off x="683435" y="1983912"/>
              <a:ext cx="2115078" cy="203742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C1BB2974-1C29-C007-FB10-02FEFB33899F}"/>
                </a:ext>
              </a:extLst>
            </p:cNvPr>
            <p:cNvSpPr/>
            <p:nvPr/>
          </p:nvSpPr>
          <p:spPr>
            <a:xfrm>
              <a:off x="866164" y="2003734"/>
              <a:ext cx="1549659" cy="333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it-IT" sz="1600" b="1" dirty="0">
                  <a:solidFill>
                    <a:srgbClr val="38925F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Luglio 2022</a:t>
              </a:r>
              <a:endParaRPr lang="it-IT" sz="1600" b="1" dirty="0">
                <a:solidFill>
                  <a:srgbClr val="38925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7E3D6D1-519C-4E19-5112-13EA5FC8E9AF}"/>
              </a:ext>
            </a:extLst>
          </p:cNvPr>
          <p:cNvGrpSpPr/>
          <p:nvPr/>
        </p:nvGrpSpPr>
        <p:grpSpPr>
          <a:xfrm>
            <a:off x="3146737" y="3862941"/>
            <a:ext cx="2215317" cy="2066476"/>
            <a:chOff x="683435" y="1983912"/>
            <a:chExt cx="2115078" cy="2037427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AB7144FD-4425-56DC-A585-F287646C7A5B}"/>
                </a:ext>
              </a:extLst>
            </p:cNvPr>
            <p:cNvSpPr/>
            <p:nvPr/>
          </p:nvSpPr>
          <p:spPr>
            <a:xfrm>
              <a:off x="683435" y="1983912"/>
              <a:ext cx="2115078" cy="203742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D2ECF26-B365-E13F-5492-7D59130FECA3}"/>
                </a:ext>
              </a:extLst>
            </p:cNvPr>
            <p:cNvSpPr/>
            <p:nvPr/>
          </p:nvSpPr>
          <p:spPr>
            <a:xfrm>
              <a:off x="866164" y="2003734"/>
              <a:ext cx="1728401" cy="333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it-IT" sz="1600" b="1" dirty="0">
                  <a:solidFill>
                    <a:srgbClr val="38925F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Dicembre 2022</a:t>
              </a:r>
              <a:endParaRPr lang="it-IT" sz="1600" b="1" dirty="0">
                <a:solidFill>
                  <a:srgbClr val="38925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E6DB8FA3-997A-5D9B-EE77-3616F410AF82}"/>
              </a:ext>
            </a:extLst>
          </p:cNvPr>
          <p:cNvSpPr/>
          <p:nvPr/>
        </p:nvSpPr>
        <p:spPr>
          <a:xfrm>
            <a:off x="337331" y="2118865"/>
            <a:ext cx="1449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6,59%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ABF5E72-026A-CBAB-CEE9-32AE95457A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671" y="2303963"/>
            <a:ext cx="2469183" cy="144647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7552827-8BC8-4307-C70F-CDED4AD3807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481" y="4368706"/>
            <a:ext cx="2664183" cy="1560711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AD59EFBF-C9B5-60B8-586B-77D28B0FB5AB}"/>
              </a:ext>
            </a:extLst>
          </p:cNvPr>
          <p:cNvSpPr/>
          <p:nvPr/>
        </p:nvSpPr>
        <p:spPr>
          <a:xfrm>
            <a:off x="337330" y="4375387"/>
            <a:ext cx="1449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6,22%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B60C869-86E1-6960-6665-FAB8269E87C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2920" y="2248782"/>
            <a:ext cx="2664183" cy="1560711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DB8FED30-3285-ABE9-35CA-47EF6439C827}"/>
              </a:ext>
            </a:extLst>
          </p:cNvPr>
          <p:cNvSpPr/>
          <p:nvPr/>
        </p:nvSpPr>
        <p:spPr>
          <a:xfrm>
            <a:off x="2963030" y="2103908"/>
            <a:ext cx="1449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5,76%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A46B2FC-B17D-D7F2-5EE0-1B23414BE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3099" y="4401699"/>
            <a:ext cx="2664183" cy="156071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34AD0387-B3AD-053C-EFB0-30FFC4154FAB}"/>
              </a:ext>
            </a:extLst>
          </p:cNvPr>
          <p:cNvSpPr/>
          <p:nvPr/>
        </p:nvSpPr>
        <p:spPr>
          <a:xfrm>
            <a:off x="2995247" y="4254593"/>
            <a:ext cx="1449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it-IT" sz="2000" b="1" dirty="0">
                <a:solidFill>
                  <a:srgbClr val="38925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5,16%</a:t>
            </a:r>
            <a:endParaRPr lang="it-IT" sz="2000" b="1" dirty="0">
              <a:solidFill>
                <a:srgbClr val="38925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781959E-FD48-4810-87F9-D3D6FEB7927E}"/>
              </a:ext>
            </a:extLst>
          </p:cNvPr>
          <p:cNvSpPr/>
          <p:nvPr/>
        </p:nvSpPr>
        <p:spPr>
          <a:xfrm>
            <a:off x="3871156" y="4815959"/>
            <a:ext cx="454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Helvetica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www.fesr.regione.lombardia.it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theme/theme1.xml><?xml version="1.0" encoding="utf-8"?>
<a:theme xmlns:a="http://schemas.openxmlformats.org/drawingml/2006/main" name="ppt5B55.tmp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ptC86B.tmp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ppt8459.tmp</Template>
  <TotalTime>31062</TotalTime>
  <Words>290</Words>
  <Application>Microsoft Office PowerPoint</Application>
  <PresentationFormat>Widescreen</PresentationFormat>
  <Paragraphs>91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ppt5B55.tmp</vt:lpstr>
      <vt:lpstr>pptC86B.tmp</vt:lpstr>
      <vt:lpstr>Presentazione standard di PowerPoint</vt:lpstr>
      <vt:lpstr>DOMANDE DI PAGAMENTO PRESENTATE ALLA CE: 1 LUGLIO 2021 - 31 DICEMBRE 2022</vt:lpstr>
      <vt:lpstr>SPESE CERTIFICATE SUDDIVISE PER ASSE - VIII E IX PERIODO CONTABILE</vt:lpstr>
      <vt:lpstr>TOTALE DELLE SPESE CERTIFICATE SUDDIVISE PER ASSE AL 31 DICEMBRE 2022</vt:lpstr>
      <vt:lpstr>ATTIVITA’ DI CONTROLLO DELL’AUTORITA’ DI CERTIFICAZIONE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Federica Maria Magugliani</cp:lastModifiedBy>
  <cp:revision>492</cp:revision>
  <cp:lastPrinted>2020-07-15T10:06:50Z</cp:lastPrinted>
  <dcterms:created xsi:type="dcterms:W3CDTF">2016-08-02T10:47:49Z</dcterms:created>
  <dcterms:modified xsi:type="dcterms:W3CDTF">2023-05-17T06:13:54Z</dcterms:modified>
</cp:coreProperties>
</file>