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1" r:id="rId4"/>
    <p:sldMasterId id="2147483670" r:id="rId5"/>
    <p:sldMasterId id="2147483677" r:id="rId6"/>
  </p:sldMasterIdLst>
  <p:notesMasterIdLst>
    <p:notesMasterId r:id="rId51"/>
  </p:notesMasterIdLst>
  <p:handoutMasterIdLst>
    <p:handoutMasterId r:id="rId52"/>
  </p:handoutMasterIdLst>
  <p:sldIdLst>
    <p:sldId id="308" r:id="rId7"/>
    <p:sldId id="918" r:id="rId8"/>
    <p:sldId id="962" r:id="rId9"/>
    <p:sldId id="937" r:id="rId10"/>
    <p:sldId id="938" r:id="rId11"/>
    <p:sldId id="968" r:id="rId12"/>
    <p:sldId id="939" r:id="rId13"/>
    <p:sldId id="940" r:id="rId14"/>
    <p:sldId id="941" r:id="rId15"/>
    <p:sldId id="942" r:id="rId16"/>
    <p:sldId id="943" r:id="rId17"/>
    <p:sldId id="944" r:id="rId18"/>
    <p:sldId id="945" r:id="rId19"/>
    <p:sldId id="946" r:id="rId20"/>
    <p:sldId id="947" r:id="rId21"/>
    <p:sldId id="948" r:id="rId22"/>
    <p:sldId id="949" r:id="rId23"/>
    <p:sldId id="950" r:id="rId24"/>
    <p:sldId id="951" r:id="rId25"/>
    <p:sldId id="952" r:id="rId26"/>
    <p:sldId id="953" r:id="rId27"/>
    <p:sldId id="954" r:id="rId28"/>
    <p:sldId id="955" r:id="rId29"/>
    <p:sldId id="969" r:id="rId30"/>
    <p:sldId id="970" r:id="rId31"/>
    <p:sldId id="956" r:id="rId32"/>
    <p:sldId id="957" r:id="rId33"/>
    <p:sldId id="958" r:id="rId34"/>
    <p:sldId id="959" r:id="rId35"/>
    <p:sldId id="960" r:id="rId36"/>
    <p:sldId id="963" r:id="rId37"/>
    <p:sldId id="921" r:id="rId38"/>
    <p:sldId id="934" r:id="rId39"/>
    <p:sldId id="922" r:id="rId40"/>
    <p:sldId id="967" r:id="rId41"/>
    <p:sldId id="923" r:id="rId42"/>
    <p:sldId id="964" r:id="rId43"/>
    <p:sldId id="961" r:id="rId44"/>
    <p:sldId id="869" r:id="rId45"/>
    <p:sldId id="965" r:id="rId46"/>
    <p:sldId id="915" r:id="rId47"/>
    <p:sldId id="935" r:id="rId48"/>
    <p:sldId id="966" r:id="rId49"/>
    <p:sldId id="291" r:id="rId50"/>
  </p:sldIdLst>
  <p:sldSz cx="12192000" cy="6858000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39" initials="U39" lastIdx="5" clrIdx="0">
    <p:extLst>
      <p:ext uri="{19B8F6BF-5375-455C-9EA6-DF929625EA0E}">
        <p15:presenceInfo xmlns:p15="http://schemas.microsoft.com/office/powerpoint/2012/main" userId="User39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14E"/>
    <a:srgbClr val="086A2E"/>
    <a:srgbClr val="1D875A"/>
    <a:srgbClr val="186E49"/>
    <a:srgbClr val="219965"/>
    <a:srgbClr val="4F81BD"/>
    <a:srgbClr val="7F7F7F"/>
    <a:srgbClr val="DEE7D1"/>
    <a:srgbClr val="C3D69B"/>
    <a:srgbClr val="1D8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48EC93-C899-4F2C-9A75-0AAC8704EF1A}" v="1" dt="2023-05-24T16:04:54.9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>
        <p:guide orient="horz" pos="4319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941EFB17-229F-BC46-87D0-DE74F447E993}" type="datetime1">
              <a:rPr lang="it-IT"/>
              <a:pPr/>
              <a:t>25/05/2023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814BEA47-39E8-674A-9C58-B295214FFDE1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164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/>
          <a:lstStyle>
            <a:lvl1pPr algn="r">
              <a:defRPr sz="1200"/>
            </a:lvl1pPr>
          </a:lstStyle>
          <a:p>
            <a:fld id="{61B10C7F-C682-1840-8327-09A717C71FCC}" type="datetime1">
              <a:rPr lang="it-IT"/>
              <a:pPr/>
              <a:t>25/05/2023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6" tIns="45637" rIns="91276" bIns="4563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6" tIns="45637" rIns="91276" bIns="45637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428584"/>
            <a:ext cx="2945660" cy="496332"/>
          </a:xfrm>
          <a:prstGeom prst="rect">
            <a:avLst/>
          </a:prstGeom>
        </p:spPr>
        <p:txBody>
          <a:bodyPr vert="horz" lIns="91276" tIns="45637" rIns="91276" bIns="45637" rtlCol="0" anchor="b"/>
          <a:lstStyle>
            <a:lvl1pPr algn="r">
              <a:defRPr sz="1200"/>
            </a:lvl1pPr>
          </a:lstStyle>
          <a:p>
            <a:fld id="{8F9EB3E0-64CD-F143-8CD2-779DA79949AF}" type="slidenum">
              <a:rPr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0213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74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EB3E0-64CD-F143-8CD2-779DA79949AF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36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64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13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25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399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56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90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40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 rotWithShape="1">
          <a:blip r:embed="rId2"/>
          <a:srcRect r="448"/>
          <a:stretch/>
        </p:blipFill>
        <p:spPr>
          <a:xfrm>
            <a:off x="-107004" y="-11130"/>
            <a:ext cx="12334672" cy="6880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1" y="466158"/>
            <a:ext cx="9830754" cy="12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89167"/>
      </p:ext>
    </p:extLst>
  </p:cSld>
  <p:clrMapOvr>
    <a:masterClrMapping/>
  </p:clrMapOvr>
  <p:transition spd="med"/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10574427" cy="216941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805125" y="3541673"/>
            <a:ext cx="4874135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6295074" y="3541673"/>
            <a:ext cx="5084477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85F9EE5-8252-4DE8-AF79-B0DF7BF1CA81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165981493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29" y="-16172"/>
            <a:ext cx="12237128" cy="6883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23"/>
          <p:cNvSpPr/>
          <p:nvPr userDrawn="1"/>
        </p:nvSpPr>
        <p:spPr>
          <a:xfrm>
            <a:off x="402829" y="302900"/>
            <a:ext cx="11411615" cy="6252200"/>
          </a:xfrm>
          <a:prstGeom prst="rect">
            <a:avLst/>
          </a:prstGeom>
          <a:solidFill>
            <a:srgbClr val="FEFDFF"/>
          </a:solidFill>
          <a:ln w="12700">
            <a:solidFill>
              <a:srgbClr val="909090"/>
            </a:solidFill>
            <a:miter lim="400000"/>
          </a:ln>
        </p:spPr>
        <p:txBody>
          <a:bodyPr lIns="45718" tIns="45718" rIns="45718" bIns="45718" anchor="ctr"/>
          <a:lstStyle/>
          <a:p>
            <a:endParaRPr sz="180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7"/>
          <a:stretch/>
        </p:blipFill>
        <p:spPr>
          <a:xfrm>
            <a:off x="8612221" y="302900"/>
            <a:ext cx="3189251" cy="14788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0" y="6209518"/>
            <a:ext cx="3842917" cy="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230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557474" y="811844"/>
            <a:ext cx="11040001" cy="1"/>
          </a:xfrm>
          <a:prstGeom prst="line">
            <a:avLst/>
          </a:prstGeom>
          <a:ln w="76200">
            <a:solidFill>
              <a:srgbClr val="086A2E"/>
            </a:solidFill>
            <a:miter/>
          </a:ln>
        </p:spPr>
        <p:txBody>
          <a:bodyPr tIns="45720" bIns="45720"/>
          <a:lstStyle/>
          <a:p>
            <a:endParaRPr sz="900"/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557474" y="423423"/>
            <a:ext cx="11037808" cy="249300"/>
          </a:xfrm>
          <a:prstGeom prst="rect">
            <a:avLst/>
          </a:prstGeom>
          <a:ln w="12700"/>
        </p:spPr>
        <p:txBody>
          <a:bodyPr lIns="0" tIns="0" rIns="0" bIns="0"/>
          <a:lstStyle>
            <a:lvl1pPr>
              <a:defRPr sz="1800">
                <a:solidFill>
                  <a:srgbClr val="3B3D4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805124" y="1127945"/>
            <a:ext cx="10574427" cy="2169418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1pPr>
            <a:lvl2pPr marL="0" indent="2286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2pPr>
            <a:lvl3pPr marL="0" indent="4572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3pPr>
            <a:lvl4pPr marL="0" indent="6858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4pPr>
            <a:lvl5pPr marL="0" indent="9144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rPr err="1"/>
              <a:t>Corpo</a:t>
            </a:r>
            <a:r>
              <a:t> </a:t>
            </a:r>
            <a:r>
              <a:rPr err="1"/>
              <a:t>livello</a:t>
            </a:r>
            <a:r>
              <a:t> uno</a:t>
            </a:r>
          </a:p>
          <a:p>
            <a:pPr lvl="1"/>
            <a:r>
              <a:rPr err="1"/>
              <a:t>Corpo</a:t>
            </a:r>
            <a:r>
              <a:t> </a:t>
            </a:r>
            <a:r>
              <a:rPr err="1"/>
              <a:t>livello</a:t>
            </a:r>
            <a:r>
              <a:t> due</a:t>
            </a:r>
          </a:p>
          <a:p>
            <a:pPr lvl="2"/>
            <a:r>
              <a:rPr err="1"/>
              <a:t>Corpo</a:t>
            </a:r>
            <a:r>
              <a:t> </a:t>
            </a:r>
            <a:r>
              <a:rPr err="1"/>
              <a:t>livello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Corpo</a:t>
            </a:r>
            <a:r>
              <a:t> </a:t>
            </a:r>
            <a:r>
              <a:rPr err="1"/>
              <a:t>livello</a:t>
            </a:r>
            <a:r>
              <a:t> quattro</a:t>
            </a:r>
          </a:p>
          <a:p>
            <a:pPr lvl="4"/>
            <a:r>
              <a:rPr err="1"/>
              <a:t>Corpo</a:t>
            </a:r>
            <a:r>
              <a:t> </a:t>
            </a:r>
            <a:r>
              <a:rPr err="1"/>
              <a:t>livello</a:t>
            </a:r>
            <a:r>
              <a:t> cinque</a:t>
            </a:r>
          </a:p>
        </p:txBody>
      </p:sp>
      <p:sp>
        <p:nvSpPr>
          <p:cNvPr id="120" name="Shape 120"/>
          <p:cNvSpPr/>
          <p:nvPr/>
        </p:nvSpPr>
        <p:spPr>
          <a:xfrm>
            <a:off x="276889" y="265106"/>
            <a:ext cx="11638222" cy="6327789"/>
          </a:xfrm>
          <a:prstGeom prst="rect">
            <a:avLst/>
          </a:prstGeom>
          <a:ln w="12700" cap="sq">
            <a:solidFill>
              <a:srgbClr val="086A2E"/>
            </a:solidFill>
            <a:miter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05125" y="3541673"/>
            <a:ext cx="4874136" cy="232731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2500"/>
              </a:lnSpc>
              <a:buSzTx/>
              <a:buFontTx/>
              <a:buNone/>
              <a:defRPr sz="4400"/>
            </a:lvl1pPr>
          </a:lstStyle>
          <a:p>
            <a:pPr marL="0" indent="0">
              <a:lnSpc>
                <a:spcPts val="5000"/>
              </a:lnSpc>
              <a:buSzTx/>
              <a:buFontTx/>
              <a:buNone/>
              <a:defRPr sz="4400"/>
            </a:pPr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6295074" y="3541673"/>
            <a:ext cx="5084478" cy="232731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2500"/>
              </a:lnSpc>
              <a:buSzTx/>
              <a:buFontTx/>
              <a:buNone/>
              <a:defRPr sz="4400"/>
            </a:lvl1pPr>
          </a:lstStyle>
          <a:p>
            <a:pPr marL="0" indent="0">
              <a:lnSpc>
                <a:spcPts val="5000"/>
              </a:lnSpc>
              <a:buSzTx/>
              <a:buFontTx/>
              <a:buNone/>
              <a:defRPr sz="4400"/>
            </a:pPr>
            <a:endParaRPr/>
          </a:p>
        </p:txBody>
      </p:sp>
      <p:pic>
        <p:nvPicPr>
          <p:cNvPr id="124" name="image2.png" descr="Cover_Testata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210" y="6302713"/>
            <a:ext cx="3543812" cy="4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5921209" y="6578129"/>
            <a:ext cx="310337" cy="307773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FC28EF-0DD8-442F-B984-772444B155CE}"/>
              </a:ext>
            </a:extLst>
          </p:cNvPr>
          <p:cNvGrpSpPr/>
          <p:nvPr userDrawn="1"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DDAC66-40EF-4825-850E-EE25425D055C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2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D6370891-5C2F-45B6-8538-8243B89B6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19790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 rotWithShape="1">
          <a:blip r:embed="rId2"/>
          <a:srcRect r="448"/>
          <a:stretch/>
        </p:blipFill>
        <p:spPr>
          <a:xfrm>
            <a:off x="-107004" y="-11130"/>
            <a:ext cx="12334672" cy="6880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1" y="466158"/>
            <a:ext cx="9830754" cy="12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82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182796" y="142998"/>
            <a:ext cx="11856000" cy="6588000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3" name="Immagine 12" descr="Cover_Testata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2975466"/>
            <a:ext cx="9670471" cy="90706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" y="6648258"/>
            <a:ext cx="3914717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1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d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3" y="5297802"/>
            <a:ext cx="10658564" cy="82838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805125" y="1127944"/>
            <a:ext cx="10658564" cy="398375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3CA5273-78E3-439C-A1C5-BA2A25B51F73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175986748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10574427" cy="216941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805125" y="3541673"/>
            <a:ext cx="4874135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6295074" y="3541673"/>
            <a:ext cx="5084477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85F9EE5-8252-4DE8-AF79-B0DF7BF1CA81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95849467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29" y="-16172"/>
            <a:ext cx="12237128" cy="6883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23"/>
          <p:cNvSpPr/>
          <p:nvPr userDrawn="1"/>
        </p:nvSpPr>
        <p:spPr>
          <a:xfrm>
            <a:off x="402829" y="302900"/>
            <a:ext cx="11411615" cy="6252200"/>
          </a:xfrm>
          <a:prstGeom prst="rect">
            <a:avLst/>
          </a:prstGeom>
          <a:solidFill>
            <a:srgbClr val="FEFDFF"/>
          </a:solidFill>
          <a:ln w="12700">
            <a:solidFill>
              <a:srgbClr val="909090"/>
            </a:solidFill>
            <a:miter lim="400000"/>
          </a:ln>
        </p:spPr>
        <p:txBody>
          <a:bodyPr lIns="45718" tIns="45718" rIns="45718" bIns="45718" anchor="ctr"/>
          <a:lstStyle/>
          <a:p>
            <a:endParaRPr sz="180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7"/>
          <a:stretch/>
        </p:blipFill>
        <p:spPr>
          <a:xfrm>
            <a:off x="8612221" y="302900"/>
            <a:ext cx="3189251" cy="14788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0" y="6209518"/>
            <a:ext cx="3842917" cy="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8867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805124" y="423423"/>
            <a:ext cx="11037808" cy="249300"/>
          </a:xfrm>
          <a:prstGeom prst="rect">
            <a:avLst/>
          </a:prstGeom>
          <a:ln w="12700"/>
        </p:spPr>
        <p:txBody>
          <a:bodyPr lIns="0" tIns="0" rIns="0" bIns="0"/>
          <a:lstStyle>
            <a:lvl1pPr>
              <a:defRPr sz="1800">
                <a:solidFill>
                  <a:srgbClr val="3B3D4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Titolo Testo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805124" y="1127945"/>
            <a:ext cx="10574427" cy="2169418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1pPr>
            <a:lvl2pPr marL="0" indent="2286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2pPr>
            <a:lvl3pPr marL="0" indent="4572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3pPr>
            <a:lvl4pPr marL="0" indent="6858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4pPr>
            <a:lvl5pPr marL="0" indent="914400">
              <a:lnSpc>
                <a:spcPts val="1900"/>
              </a:lnSpc>
              <a:buSzTx/>
              <a:buFontTx/>
              <a:buNone/>
              <a:defRPr sz="15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Shape 120"/>
          <p:cNvSpPr/>
          <p:nvPr/>
        </p:nvSpPr>
        <p:spPr>
          <a:xfrm>
            <a:off x="276889" y="265106"/>
            <a:ext cx="11638222" cy="6327789"/>
          </a:xfrm>
          <a:prstGeom prst="rect">
            <a:avLst/>
          </a:prstGeom>
          <a:ln w="12700" cap="sq">
            <a:solidFill>
              <a:srgbClr val="086A2E"/>
            </a:solidFill>
            <a:miter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3"/>
          </p:nvPr>
        </p:nvSpPr>
        <p:spPr>
          <a:xfrm>
            <a:off x="805125" y="3541673"/>
            <a:ext cx="4874136" cy="232731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2500"/>
              </a:lnSpc>
              <a:buSzTx/>
              <a:buFontTx/>
              <a:buNone/>
              <a:defRPr sz="4400"/>
            </a:lvl1pPr>
          </a:lstStyle>
          <a:p>
            <a:pPr marL="0" indent="0">
              <a:lnSpc>
                <a:spcPts val="5000"/>
              </a:lnSpc>
              <a:buSzTx/>
              <a:buFontTx/>
              <a:buNone/>
              <a:defRPr sz="4400"/>
            </a:pPr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4"/>
          </p:nvPr>
        </p:nvSpPr>
        <p:spPr>
          <a:xfrm>
            <a:off x="6295074" y="3541673"/>
            <a:ext cx="5084478" cy="2327317"/>
          </a:xfrm>
          <a:prstGeom prst="rect">
            <a:avLst/>
          </a:prstGeom>
          <a:ln w="12700"/>
        </p:spPr>
        <p:txBody>
          <a:bodyPr lIns="0" tIns="0" rIns="0" bIns="0"/>
          <a:lstStyle>
            <a:lvl1pPr marL="0" indent="0">
              <a:lnSpc>
                <a:spcPts val="2500"/>
              </a:lnSpc>
              <a:buSzTx/>
              <a:buFontTx/>
              <a:buNone/>
              <a:defRPr sz="4400"/>
            </a:lvl1pPr>
          </a:lstStyle>
          <a:p>
            <a:pPr marL="0" indent="0">
              <a:lnSpc>
                <a:spcPts val="5000"/>
              </a:lnSpc>
              <a:buSzTx/>
              <a:buFontTx/>
              <a:buNone/>
              <a:defRPr sz="4400"/>
            </a:pPr>
            <a:endParaRPr/>
          </a:p>
        </p:txBody>
      </p:sp>
      <p:pic>
        <p:nvPicPr>
          <p:cNvPr id="124" name="image2.png" descr="Cover_Testata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210" y="6302713"/>
            <a:ext cx="3543812" cy="4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5524092" y="6610375"/>
            <a:ext cx="310337" cy="307773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8" name="Shape 117">
            <a:extLst>
              <a:ext uri="{FF2B5EF4-FFF2-40B4-BE49-F238E27FC236}">
                <a16:creationId xmlns:a16="http://schemas.microsoft.com/office/drawing/2014/main" id="{8D8C5F5F-9B9F-4AE7-8FED-2BFA16E6FEB5}"/>
              </a:ext>
            </a:extLst>
          </p:cNvPr>
          <p:cNvSpPr/>
          <p:nvPr userDrawn="1"/>
        </p:nvSpPr>
        <p:spPr>
          <a:xfrm>
            <a:off x="557474" y="802966"/>
            <a:ext cx="11040001" cy="1"/>
          </a:xfrm>
          <a:prstGeom prst="line">
            <a:avLst/>
          </a:prstGeom>
          <a:ln w="76200">
            <a:solidFill>
              <a:srgbClr val="086A2E"/>
            </a:solidFill>
            <a:miter/>
          </a:ln>
        </p:spPr>
        <p:txBody>
          <a:bodyPr tIns="45720" bIns="45720"/>
          <a:lstStyle/>
          <a:p>
            <a:endParaRPr sz="9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BA446-2176-4159-87ED-4456134AE1C4}"/>
              </a:ext>
            </a:extLst>
          </p:cNvPr>
          <p:cNvGrpSpPr/>
          <p:nvPr userDrawn="1"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0326893-533B-44FA-A158-F71E377982D8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21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0E3800C5-0129-436E-9DE6-89C060AC4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8610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5980683" cy="416985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6963547" y="1127944"/>
            <a:ext cx="4500141" cy="4169859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B4A16CB4-CD96-472D-992D-F448BD92BFB0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338114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182796" y="142998"/>
            <a:ext cx="11856000" cy="6588000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3" name="Immagine 12" descr="Cover_Testata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37" y="2836802"/>
            <a:ext cx="8882925" cy="99645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" y="6648258"/>
            <a:ext cx="3914717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d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3" y="5297802"/>
            <a:ext cx="10658564" cy="82838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805125" y="1127944"/>
            <a:ext cx="10658564" cy="398375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3CA5273-78E3-439C-A1C5-BA2A25B51F73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237897607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o +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4" y="1127945"/>
            <a:ext cx="10574427" cy="216941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>
          <a:xfrm>
            <a:off x="805125" y="3541673"/>
            <a:ext cx="4874135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testo 3"/>
          <p:cNvSpPr>
            <a:spLocks noGrp="1"/>
          </p:cNvSpPr>
          <p:nvPr>
            <p:ph type="body" sz="quarter" idx="11"/>
          </p:nvPr>
        </p:nvSpPr>
        <p:spPr>
          <a:xfrm>
            <a:off x="6295074" y="3541673"/>
            <a:ext cx="5084477" cy="23273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None/>
              <a:defRPr sz="2200"/>
            </a:lvl1pPr>
            <a:lvl2pPr marL="457200" indent="0">
              <a:lnSpc>
                <a:spcPts val="2300"/>
              </a:lnSpc>
              <a:buNone/>
              <a:defRPr sz="2200"/>
            </a:lvl2pPr>
            <a:lvl3pPr marL="914400" indent="0">
              <a:lnSpc>
                <a:spcPts val="2300"/>
              </a:lnSpc>
              <a:buNone/>
              <a:defRPr sz="2200"/>
            </a:lvl3pPr>
            <a:lvl4pPr marL="1371600" indent="0">
              <a:lnSpc>
                <a:spcPts val="2300"/>
              </a:lnSpc>
              <a:buNone/>
              <a:defRPr sz="2200"/>
            </a:lvl4pPr>
            <a:lvl5pPr marL="1828800" indent="0">
              <a:lnSpc>
                <a:spcPts val="2300"/>
              </a:lnSpc>
              <a:buNone/>
              <a:defRPr sz="2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985F9EE5-8252-4DE8-AF79-B0DF7BF1CA81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11670885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pasted-image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29" y="-16172"/>
            <a:ext cx="12237128" cy="68834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23"/>
          <p:cNvSpPr/>
          <p:nvPr userDrawn="1"/>
        </p:nvSpPr>
        <p:spPr>
          <a:xfrm>
            <a:off x="402829" y="302900"/>
            <a:ext cx="11411615" cy="6252200"/>
          </a:xfrm>
          <a:prstGeom prst="rect">
            <a:avLst/>
          </a:prstGeom>
          <a:solidFill>
            <a:srgbClr val="FEFDFF"/>
          </a:solidFill>
          <a:ln w="12700">
            <a:solidFill>
              <a:srgbClr val="909090"/>
            </a:solidFill>
            <a:miter lim="400000"/>
          </a:ln>
        </p:spPr>
        <p:txBody>
          <a:bodyPr lIns="45718" tIns="45718" rIns="45718" bIns="45718" anchor="ctr"/>
          <a:lstStyle/>
          <a:p>
            <a:endParaRPr sz="180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7"/>
          <a:stretch/>
        </p:blipFill>
        <p:spPr>
          <a:xfrm>
            <a:off x="8612221" y="302900"/>
            <a:ext cx="3189251" cy="14788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50" y="6209518"/>
            <a:ext cx="3842917" cy="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453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 rotWithShape="1">
          <a:blip r:embed="rId2"/>
          <a:srcRect r="448"/>
          <a:stretch/>
        </p:blipFill>
        <p:spPr>
          <a:xfrm>
            <a:off x="-107004" y="-11130"/>
            <a:ext cx="12334672" cy="6880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1" y="466158"/>
            <a:ext cx="9830754" cy="12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4020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182796" y="142998"/>
            <a:ext cx="11856000" cy="6588000"/>
          </a:xfrm>
          <a:prstGeom prst="rect">
            <a:avLst/>
          </a:prstGeom>
          <a:noFill/>
          <a:ln w="29210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13" name="Immagine 12" descr="Cover_Testata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00" y="3006496"/>
            <a:ext cx="9669600" cy="907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8" y="6648258"/>
            <a:ext cx="3914717" cy="1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4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d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 userDrawn="1"/>
        </p:nvCxnSpPr>
        <p:spPr>
          <a:xfrm>
            <a:off x="805124" y="785210"/>
            <a:ext cx="1104000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05124" y="409573"/>
            <a:ext cx="11037808" cy="276999"/>
          </a:xfrm>
          <a:noFill/>
        </p:spPr>
        <p:txBody>
          <a:bodyPr wrap="square" lIns="0" tIns="0" rIns="0" bIns="0">
            <a:spAutoFit/>
          </a:bodyPr>
          <a:lstStyle>
            <a:lvl1pPr algn="l">
              <a:defRPr sz="1800">
                <a:solidFill>
                  <a:srgbClr val="3B3D44"/>
                </a:solidFill>
                <a:latin typeface="Helvetica"/>
                <a:cs typeface="Helvetica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ottotitolo 2"/>
          <p:cNvSpPr>
            <a:spLocks noGrp="1"/>
          </p:cNvSpPr>
          <p:nvPr>
            <p:ph type="subTitle" idx="1"/>
          </p:nvPr>
        </p:nvSpPr>
        <p:spPr>
          <a:xfrm>
            <a:off x="805123" y="5297802"/>
            <a:ext cx="10658564" cy="82838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900"/>
              </a:lnSpc>
              <a:buNone/>
              <a:defRPr sz="150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385683" y="295248"/>
            <a:ext cx="11472000" cy="6297646"/>
          </a:xfrm>
          <a:prstGeom prst="rect">
            <a:avLst/>
          </a:prstGeom>
          <a:noFill/>
          <a:ln w="6350" cap="sq" cmpd="sng">
            <a:solidFill>
              <a:srgbClr val="086A2E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Sottotitolo 2"/>
          <p:cNvSpPr txBox="1">
            <a:spLocks/>
          </p:cNvSpPr>
          <p:nvPr userDrawn="1"/>
        </p:nvSpPr>
        <p:spPr>
          <a:xfrm>
            <a:off x="1064098" y="2447015"/>
            <a:ext cx="5681349" cy="1094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Innovazione</a:t>
            </a:r>
          </a:p>
          <a:p>
            <a:pPr>
              <a:lnSpc>
                <a:spcPts val="3600"/>
              </a:lnSpc>
            </a:pPr>
            <a:r>
              <a:rPr lang="it-IT" sz="4400">
                <a:solidFill>
                  <a:schemeClr val="bg1"/>
                </a:solidFill>
                <a:latin typeface="Helvetica"/>
                <a:cs typeface="Helvetica"/>
              </a:rPr>
              <a:t>e competitività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47" y="6329867"/>
            <a:ext cx="4031999" cy="416514"/>
          </a:xfrm>
          <a:prstGeom prst="rect">
            <a:avLst/>
          </a:prstGeom>
        </p:spPr>
      </p:pic>
      <p:sp>
        <p:nvSpPr>
          <p:cNvPr id="20" name="Segnaposto immagine 7"/>
          <p:cNvSpPr>
            <a:spLocks noGrp="1"/>
          </p:cNvSpPr>
          <p:nvPr/>
        </p:nvSpPr>
        <p:spPr>
          <a:xfrm>
            <a:off x="5602739" y="-511683"/>
            <a:ext cx="4906789" cy="4715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it-IT" sz="1800"/>
          </a:p>
        </p:txBody>
      </p:sp>
      <p:sp>
        <p:nvSpPr>
          <p:cNvPr id="22" name="Segnaposto immagine 2"/>
          <p:cNvSpPr>
            <a:spLocks noGrp="1"/>
          </p:cNvSpPr>
          <p:nvPr>
            <p:ph type="pic" idx="14"/>
          </p:nvPr>
        </p:nvSpPr>
        <p:spPr>
          <a:xfrm>
            <a:off x="805125" y="1127944"/>
            <a:ext cx="10658564" cy="3983757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Helvetica"/>
                <a:cs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3CA5273-78E3-439C-A1C5-BA2A25B51F73}"/>
              </a:ext>
            </a:extLst>
          </p:cNvPr>
          <p:cNvSpPr txBox="1">
            <a:spLocks/>
          </p:cNvSpPr>
          <p:nvPr userDrawn="1"/>
        </p:nvSpPr>
        <p:spPr>
          <a:xfrm>
            <a:off x="805124" y="6294715"/>
            <a:ext cx="5681349" cy="174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it-IT" sz="1000">
                <a:solidFill>
                  <a:schemeClr val="tx1"/>
                </a:solidFill>
                <a:latin typeface="Helvetica"/>
                <a:cs typeface="Helvetica"/>
              </a:rPr>
              <a:t>Milano, 27 maggio 2021</a:t>
            </a:r>
          </a:p>
        </p:txBody>
      </p:sp>
    </p:spTree>
    <p:extLst>
      <p:ext uri="{BB962C8B-B14F-4D97-AF65-F5344CB8AC3E}">
        <p14:creationId xmlns:p14="http://schemas.microsoft.com/office/powerpoint/2010/main" val="28590128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126146" y="6398434"/>
            <a:ext cx="398503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8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59" r:id="rId4"/>
    <p:sldLayoutId id="2147483658" r:id="rId5"/>
    <p:sldLayoutId id="2147483666" r:id="rId6"/>
  </p:sldLayoutIdLst>
  <p:transition spd="med"/>
  <p:hf hdr="0" ft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08771" y="6336433"/>
            <a:ext cx="374457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</a:defRPr>
            </a:lvl1pPr>
          </a:lstStyle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2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ransition spd="med"/>
  <p:hf hdr="0" ft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4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08771" y="6336433"/>
            <a:ext cx="374457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j-lt"/>
              </a:defRPr>
            </a:lvl1pPr>
          </a:lstStyle>
          <a:p>
            <a:fld id="{7C10DAF5-77F7-1749-8272-35FA24C5A78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12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transition spd="med"/>
  <p:hf hdr="0" ftr="0" dt="0"/>
  <p:txStyles>
    <p:title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46A34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6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sv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r.regione.lombardia.i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>
            <a:extLst>
              <a:ext uri="{FF2B5EF4-FFF2-40B4-BE49-F238E27FC236}">
                <a16:creationId xmlns:a16="http://schemas.microsoft.com/office/drawing/2014/main" id="{2635E971-7B62-4B1C-9F06-409438C13E4A}"/>
              </a:ext>
            </a:extLst>
          </p:cNvPr>
          <p:cNvSpPr txBox="1">
            <a:spLocks/>
          </p:cNvSpPr>
          <p:nvPr/>
        </p:nvSpPr>
        <p:spPr>
          <a:xfrm>
            <a:off x="699632" y="3047342"/>
            <a:ext cx="10864780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lnSpc>
                <a:spcPts val="1900"/>
              </a:lnSpc>
              <a:spcBef>
                <a:spcPct val="20000"/>
              </a:spcBef>
              <a:buFont typeface="Arial"/>
              <a:buNone/>
              <a:defRPr sz="1500" kern="1200">
                <a:solidFill>
                  <a:srgbClr val="767675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cap="small" dirty="0">
                <a:solidFill>
                  <a:srgbClr val="008000"/>
                </a:solidFill>
                <a:latin typeface="+mj-lt"/>
                <a:cs typeface="+mn-cs"/>
              </a:rPr>
              <a:t>COMITATO DI SORVEGLIANZA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cap="small" dirty="0">
                <a:solidFill>
                  <a:srgbClr val="008000"/>
                </a:solidFill>
                <a:latin typeface="+mj-lt"/>
                <a:cs typeface="+mn-cs"/>
              </a:rPr>
              <a:t>POR FESR 2014-2020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it-IT" sz="4000" b="1" cap="small" dirty="0">
              <a:solidFill>
                <a:srgbClr val="008000"/>
              </a:solidFill>
              <a:latin typeface="+mj-lt"/>
              <a:cs typeface="+mn-cs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2400" b="1" dirty="0">
                <a:solidFill>
                  <a:srgbClr val="008000"/>
                </a:solidFill>
                <a:latin typeface="+mj-lt"/>
                <a:cs typeface="+mn-cs"/>
              </a:rPr>
              <a:t>Milano, 25 maggio 2023</a:t>
            </a:r>
          </a:p>
        </p:txBody>
      </p:sp>
    </p:spTree>
    <p:extLst>
      <p:ext uri="{BB962C8B-B14F-4D97-AF65-F5344CB8AC3E}">
        <p14:creationId xmlns:p14="http://schemas.microsoft.com/office/powerpoint/2010/main" val="12258353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C2E2D-1919-4D9C-B6A1-E2FCF9220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69EB-F011-4268-A460-8584CB82C0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278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6AB60-A335-468D-BC33-67D6C50B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984"/>
            <a:ext cx="12192000" cy="69839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01400-ABBD-4C8E-92C1-7434772598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9705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F04160-04D7-43F1-8C8A-6D1B282DF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F8963-B5F1-4D0E-AF2F-D3C68A1AA1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55548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96BD5-5CC2-4892-BE7E-298B7D1C5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7050E-EC19-4F32-8EB5-1C228B525E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1491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98735-9CCA-4FC5-B52B-4557FEFD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0D096-BCB1-4727-B08A-0DCB53B491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2904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53465-817A-4011-B90A-0B820609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085A9-48E1-42DC-A7C9-52B64001668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88702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6992C3-D136-4CA0-9786-BC3BF2362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4AD2F-A535-4480-9DF6-AB55CB955D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86010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36B9D-B17B-4A7D-AF4E-1040A8F2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20151-8B6D-4E9F-B5BD-0695B33AFF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4159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7C8770-6FA4-43DD-B6E0-507DE2CB2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5DE20-158E-42F9-8A65-E7E1818E76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3028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CAC3C-D554-4303-9A1B-416BFD46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46F40-4A15-4F08-B007-83515EAE41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6942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AAB67494-592B-4E94-ADB2-3B522C793A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21209" y="6578129"/>
            <a:ext cx="310337" cy="307773"/>
          </a:xfrm>
        </p:spPr>
        <p:txBody>
          <a:bodyPr/>
          <a:lstStyle/>
          <a:p>
            <a:fld id="{86CB4B4D-7CA3-9044-876B-883B54F8677D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Stato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4" y="981332"/>
            <a:ext cx="9107999" cy="293661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3"/>
            <a:ext cx="433370" cy="400110"/>
            <a:chOff x="451116" y="5858182"/>
            <a:chExt cx="549239" cy="519351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4001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405"/>
            <a:ext cx="433370" cy="407941"/>
            <a:chOff x="451116" y="5858182"/>
            <a:chExt cx="549239" cy="52951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458" y="2398798"/>
            <a:ext cx="433370" cy="407941"/>
            <a:chOff x="451116" y="5858182"/>
            <a:chExt cx="549239" cy="52951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1809"/>
            <a:ext cx="433370" cy="407941"/>
            <a:chOff x="451116" y="5858182"/>
            <a:chExt cx="549239" cy="52951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chemeClr val="accent1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9067" y="3844432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10" name="Graphic 9" descr="Flip calendar with solid fill">
            <a:extLst>
              <a:ext uri="{FF2B5EF4-FFF2-40B4-BE49-F238E27FC236}">
                <a16:creationId xmlns:a16="http://schemas.microsoft.com/office/drawing/2014/main" id="{C2A397F2-5910-4D84-9AC1-D57BC6EFA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2219" y="897147"/>
            <a:ext cx="430495" cy="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3670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BDB11-2929-4CA9-84E5-40491650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94B56-2647-4A68-87A7-47075D1F7F1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5559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D53C7-6053-4C09-895B-71315AA7B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B8AC3-07BD-4824-8CF8-60D8BEDB44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6819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6C526E-6A5A-4741-977C-C6D17867C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59E83-999B-4986-BFD6-3CA9FE554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52996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A133C6-E93C-40CF-8F88-494D588AE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A13C-7811-437F-9A62-611FA5A2E7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1935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A13C-7811-437F-9A62-611FA5A2E7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4" name="Shape 195">
            <a:extLst>
              <a:ext uri="{FF2B5EF4-FFF2-40B4-BE49-F238E27FC236}">
                <a16:creationId xmlns:a16="http://schemas.microsoft.com/office/drawing/2014/main" id="{0A150326-7575-42E1-B669-CBEECE472AAC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Modifiche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 che saranno apportate alla RAA 2022 presentata 1/2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4DA5C-3A4B-4A15-B5BD-FF242C03B64E}"/>
              </a:ext>
            </a:extLst>
          </p:cNvPr>
          <p:cNvSpPr txBox="1"/>
          <p:nvPr/>
        </p:nvSpPr>
        <p:spPr>
          <a:xfrm>
            <a:off x="544530" y="900245"/>
            <a:ext cx="1101502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Rispetto al documento di RAA 2022 che è stato condiviso con i membri del Comitato di Sorveglianza si segnala che prima del caricamento ufficiale sarà necessario apportare due modifiche specifiche, di cui la seconda dietro segnalazione dell’Agenzia per la Coesione Territoriale.</a:t>
            </a:r>
          </a:p>
          <a:p>
            <a:pPr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 seguito si riporta il dettaglio delle modifiche che sarà necessario apportare rispetto al documento presentato.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0B791-A416-458F-9089-56140F976877}"/>
              </a:ext>
            </a:extLst>
          </p:cNvPr>
          <p:cNvSpPr txBox="1"/>
          <p:nvPr/>
        </p:nvSpPr>
        <p:spPr>
          <a:xfrm>
            <a:off x="1226048" y="2576292"/>
            <a:ext cx="10333509" cy="89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Paragrafo 2.1 «Informazioni chiave sull'attuazione del programma operativo per l'anno considerato…»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7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Nel documento di RAA 2022 presentato risulta che al 31/12/2022 erano impegnate risorse totali per 827,3 M€. 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Tale importo sarà sostituito con l’importo corretto </a:t>
            </a:r>
            <a:r>
              <a:rPr lang="it-IT" sz="1500" b="1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di 836,6 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M€.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</a:t>
            </a:r>
          </a:p>
        </p:txBody>
      </p:sp>
      <p:pic>
        <p:nvPicPr>
          <p:cNvPr id="21" name="Graphic 20" descr="Coins with solid fill">
            <a:extLst>
              <a:ext uri="{FF2B5EF4-FFF2-40B4-BE49-F238E27FC236}">
                <a16:creationId xmlns:a16="http://schemas.microsoft.com/office/drawing/2014/main" id="{2F385BF8-4ADE-41FB-A06B-4F1FE27AE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856" y="2576292"/>
            <a:ext cx="612000" cy="61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3F9986-3B54-0244-034D-1CA713C01EC2}"/>
              </a:ext>
            </a:extLst>
          </p:cNvPr>
          <p:cNvSpPr txBox="1"/>
          <p:nvPr/>
        </p:nvSpPr>
        <p:spPr>
          <a:xfrm>
            <a:off x="1226048" y="4136249"/>
            <a:ext cx="10333509" cy="1138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Paragrafo 3.1 «Panoramica dell’attuazione»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7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Relativamente all’Asse I, nel documento di RAA 2022 presentato risulta che al 31/12/2022 erano impegnate risorse per 443,5 M€. 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Tale importo sarà sostituito con l’importo corretto di 452,8 M€.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</a:t>
            </a:r>
          </a:p>
        </p:txBody>
      </p:sp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3080490C-5B0F-E985-4BC6-F89F8D677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856" y="4136249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5547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A13C-7811-437F-9A62-611FA5A2E7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4" name="Shape 195">
            <a:extLst>
              <a:ext uri="{FF2B5EF4-FFF2-40B4-BE49-F238E27FC236}">
                <a16:creationId xmlns:a16="http://schemas.microsoft.com/office/drawing/2014/main" id="{0A150326-7575-42E1-B669-CBEECE472AAC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Modifiche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 che saranno apportate alla RAA 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2022 presentata 2/2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219965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4DA5C-3A4B-4A15-B5BD-FF242C03B64E}"/>
              </a:ext>
            </a:extLst>
          </p:cNvPr>
          <p:cNvSpPr txBox="1"/>
          <p:nvPr/>
        </p:nvSpPr>
        <p:spPr>
          <a:xfrm>
            <a:off x="544530" y="900245"/>
            <a:ext cx="1101502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Rispetto al documento di RAA 2022 che è stato condiviso con i membri del Comitato di Sorveglianza si segnala che prima del caricamento ufficiale sarà necessario apportare due modifiche specifiche, di cui la seconda dietro segnalazione dell’Agenzia per la Coesione Territoriale.</a:t>
            </a:r>
          </a:p>
          <a:p>
            <a:pPr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 seguito si riporta il dettaglio delle modifiche che sarà necessario apportare rispetto al documento presentato.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511CD-D705-45B6-A655-6076B684584C}"/>
              </a:ext>
            </a:extLst>
          </p:cNvPr>
          <p:cNvSpPr txBox="1"/>
          <p:nvPr/>
        </p:nvSpPr>
        <p:spPr>
          <a:xfrm>
            <a:off x="1238722" y="2460320"/>
            <a:ext cx="10333509" cy="1354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Paragrafo 3.2 «Indicatori comuni e specifici per programma»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Tabella 5 «Informazioni sui target intermedi e finali definiti nel quadro di riferimento dell'efficacia dell'attuazione </a:t>
            </a: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7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Relativamente alla Tabella 5, nel documento di RAA 2022 i valori di realizzazione al 2022 dell’indicatore di attuazione/avanzamento procedurale </a:t>
            </a:r>
            <a:r>
              <a:rPr lang="it-IT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I.3</a:t>
            </a:r>
            <a:r>
              <a:rPr lang="it-IT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(Numero di operazioni avviate) del performance framework per gli Assi IV, V e VI sarà modificato come indicato nella tabella di seguito . 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1DC0D3A-4637-46D5-BD32-859242F70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92345"/>
              </p:ext>
            </p:extLst>
          </p:nvPr>
        </p:nvGraphicFramePr>
        <p:xfrm>
          <a:off x="2237992" y="3845355"/>
          <a:ext cx="801245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491">
                  <a:extLst>
                    <a:ext uri="{9D8B030D-6E8A-4147-A177-3AD203B41FA5}">
                      <a16:colId xmlns:a16="http://schemas.microsoft.com/office/drawing/2014/main" val="3994459876"/>
                    </a:ext>
                  </a:extLst>
                </a:gridCol>
                <a:gridCol w="1602491">
                  <a:extLst>
                    <a:ext uri="{9D8B030D-6E8A-4147-A177-3AD203B41FA5}">
                      <a16:colId xmlns:a16="http://schemas.microsoft.com/office/drawing/2014/main" val="63938353"/>
                    </a:ext>
                  </a:extLst>
                </a:gridCol>
                <a:gridCol w="1602491">
                  <a:extLst>
                    <a:ext uri="{9D8B030D-6E8A-4147-A177-3AD203B41FA5}">
                      <a16:colId xmlns:a16="http://schemas.microsoft.com/office/drawing/2014/main" val="2518613204"/>
                    </a:ext>
                  </a:extLst>
                </a:gridCol>
                <a:gridCol w="1602491">
                  <a:extLst>
                    <a:ext uri="{9D8B030D-6E8A-4147-A177-3AD203B41FA5}">
                      <a16:colId xmlns:a16="http://schemas.microsoft.com/office/drawing/2014/main" val="2646953444"/>
                    </a:ext>
                  </a:extLst>
                </a:gridCol>
                <a:gridCol w="1602491">
                  <a:extLst>
                    <a:ext uri="{9D8B030D-6E8A-4147-A177-3AD203B41FA5}">
                      <a16:colId xmlns:a16="http://schemas.microsoft.com/office/drawing/2014/main" val="4218280338"/>
                    </a:ext>
                  </a:extLst>
                </a:gridCol>
              </a:tblGrid>
              <a:tr h="616447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bg1"/>
                          </a:solidFill>
                          <a:latin typeface="+mj-lt"/>
                        </a:rPr>
                        <a:t>Asse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bg1"/>
                          </a:solidFill>
                          <a:latin typeface="+mj-lt"/>
                        </a:rPr>
                        <a:t>Indicatore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bg1"/>
                          </a:solidFill>
                          <a:latin typeface="+mj-lt"/>
                        </a:rPr>
                        <a:t>Valore target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6A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bg1"/>
                          </a:solidFill>
                          <a:latin typeface="+mj-lt"/>
                        </a:rPr>
                        <a:t>Valore in RAA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6A2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bg1"/>
                          </a:solidFill>
                          <a:latin typeface="+mj-lt"/>
                        </a:rPr>
                        <a:t>Avanzamento effettivo (da inserire in RAA)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6A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12485"/>
                  </a:ext>
                </a:extLst>
              </a:tr>
              <a:tr h="24482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36496"/>
                  </a:ext>
                </a:extLst>
              </a:tr>
              <a:tr h="24482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047676"/>
                  </a:ext>
                </a:extLst>
              </a:tr>
              <a:tr h="244820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VI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609705"/>
                  </a:ext>
                </a:extLst>
              </a:tr>
            </a:tbl>
          </a:graphicData>
        </a:graphic>
      </p:graphicFrame>
      <p:pic>
        <p:nvPicPr>
          <p:cNvPr id="23" name="Graphic 22" descr="Speedometer Low with solid fill">
            <a:extLst>
              <a:ext uri="{FF2B5EF4-FFF2-40B4-BE49-F238E27FC236}">
                <a16:creationId xmlns:a16="http://schemas.microsoft.com/office/drawing/2014/main" id="{06CA6719-F03C-4A83-9DFA-8BC4FBF5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530" y="2452664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056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217F5-8745-47B3-B36D-5CDEB5FF7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DD855-2BE9-487D-945A-59FE2D989B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26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1268F5-DCA2-43E7-840A-3C69A02BF86F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D1609F2-3524-4F73-A8A7-C9AB90530BC7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0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80C40C8B-4654-4CCA-A9B9-C8DF83564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52616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BE11B-6562-46F9-A1CD-32E96B580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024CC-CD23-45A5-A81F-C677E26C4D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27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351B4-918E-40C3-A789-FB82EAE4FD38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10D92C-3E36-44F9-A29A-FB2ED3A36D44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0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AEB73073-F972-4AFE-B8D9-0B714A061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85353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E3621-DAB6-45FF-9A85-F6119020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E52CF-67C9-414E-AD72-79908814B3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28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CE084C-1C43-451D-AB32-EC46E036488E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5A11FF-5886-4D0D-AF8A-1D70F2A6C083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0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01F25C7A-B81E-4CED-982F-CC814E5CD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57693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50C87-2A5C-4BD8-A745-3A01A7C24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958A6-7FFF-414F-895B-CD3E8B8B69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29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C4E0A7-F38D-49EE-B3B7-2C2F5A74A3F6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6E1B58-C770-4CEA-BFC0-437100BAE674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0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F9503060-77E6-4FFC-9107-AB045683D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9325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>
            <a:extLst>
              <a:ext uri="{FF2B5EF4-FFF2-40B4-BE49-F238E27FC236}">
                <a16:creationId xmlns:a16="http://schemas.microsoft.com/office/drawing/2014/main" id="{1FA0C25E-4077-410A-B0EB-9C29A858CF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21209" y="6578129"/>
            <a:ext cx="310337" cy="307773"/>
          </a:xfrm>
        </p:spPr>
        <p:txBody>
          <a:bodyPr/>
          <a:lstStyle/>
          <a:p>
            <a:fld id="{86CB4B4D-7CA3-9044-876B-883B54F8677D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Stato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5" y="984620"/>
            <a:ext cx="9107999" cy="293661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4"/>
            <a:ext cx="433370" cy="407943"/>
            <a:chOff x="451116" y="5858179"/>
            <a:chExt cx="549239" cy="5295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79"/>
              <a:ext cx="549239" cy="519351"/>
            </a:xfrm>
            <a:prstGeom prst="ellipse">
              <a:avLst/>
            </a:prstGeom>
            <a:solidFill>
              <a:srgbClr val="4F81BD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6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405"/>
            <a:ext cx="433370" cy="407941"/>
            <a:chOff x="451116" y="5858182"/>
            <a:chExt cx="549239" cy="52951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458" y="2398798"/>
            <a:ext cx="433370" cy="407941"/>
            <a:chOff x="451116" y="5858182"/>
            <a:chExt cx="549239" cy="52951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2822"/>
            <a:ext cx="433370" cy="407938"/>
            <a:chOff x="451116" y="5858186"/>
            <a:chExt cx="549239" cy="529512"/>
          </a:xfrm>
          <a:noFill/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9067" y="3844432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47" name="Graphic 46" descr="Flip calendar with solid fill">
            <a:extLst>
              <a:ext uri="{FF2B5EF4-FFF2-40B4-BE49-F238E27FC236}">
                <a16:creationId xmlns:a16="http://schemas.microsoft.com/office/drawing/2014/main" id="{D3F3A950-A9FF-4435-8B05-3479916C3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2219" y="1392382"/>
            <a:ext cx="430495" cy="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571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B5117D-CCAB-4A61-ADE2-AF07835B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729C9-C6B2-4FA6-A8B9-306DD5CF4C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30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459730-0FA8-411B-AC2F-FCF32C7ABB58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76D3ED9-7910-43B4-86D1-518E569FCDD2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3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C6832134-3F77-43DD-8B9A-B72113A8B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073217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69274100-B0A8-47F7-AA9C-E6955D3F1B5A}"/>
              </a:ext>
            </a:extLst>
          </p:cNvPr>
          <p:cNvSpPr txBox="1">
            <a:spLocks/>
          </p:cNvSpPr>
          <p:nvPr/>
        </p:nvSpPr>
        <p:spPr>
          <a:xfrm>
            <a:off x="5972488" y="6562104"/>
            <a:ext cx="247023" cy="27699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>
              <a:defRPr lang="it-IT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Stato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5" y="984620"/>
            <a:ext cx="9107999" cy="293661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4"/>
            <a:ext cx="433370" cy="407943"/>
            <a:chOff x="451116" y="5858179"/>
            <a:chExt cx="549239" cy="5295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79"/>
              <a:ext cx="549239" cy="519351"/>
            </a:xfrm>
            <a:prstGeom prst="ellipse">
              <a:avLst/>
            </a:prstGeom>
            <a:no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6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396"/>
            <a:ext cx="433370" cy="407935"/>
            <a:chOff x="451116" y="5858189"/>
            <a:chExt cx="549239" cy="52951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89"/>
              <a:ext cx="549239" cy="519352"/>
            </a:xfrm>
            <a:prstGeom prst="ellipse">
              <a:avLst/>
            </a:prstGeom>
            <a:solidFill>
              <a:srgbClr val="4F81BD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458" y="2398798"/>
            <a:ext cx="433370" cy="407941"/>
            <a:chOff x="451116" y="5858182"/>
            <a:chExt cx="549239" cy="52951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2822"/>
            <a:ext cx="433370" cy="407938"/>
            <a:chOff x="451116" y="5858186"/>
            <a:chExt cx="549239" cy="529512"/>
          </a:xfrm>
          <a:noFill/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9067" y="3844432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43" name="Graphic 42" descr="Flip calendar with solid fill">
            <a:extLst>
              <a:ext uri="{FF2B5EF4-FFF2-40B4-BE49-F238E27FC236}">
                <a16:creationId xmlns:a16="http://schemas.microsoft.com/office/drawing/2014/main" id="{50B8034E-271F-45E6-92BB-287441B52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4602" y="1867494"/>
            <a:ext cx="430495" cy="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44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2C76-EA3F-40C9-898B-4A8593CDE1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5084C74F-C9B9-4122-9267-0CC8733BDEEF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Illustrazione della proposta di riprogrammazione del POR FESR 2014-2020 (1/5)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4D1AB1-35E7-4A38-AD36-0282F303A9E7}"/>
              </a:ext>
            </a:extLst>
          </p:cNvPr>
          <p:cNvSpPr/>
          <p:nvPr/>
        </p:nvSpPr>
        <p:spPr bwMode="auto">
          <a:xfrm>
            <a:off x="657756" y="1829288"/>
            <a:ext cx="10626575" cy="4448221"/>
          </a:xfrm>
          <a:prstGeom prst="rect">
            <a:avLst/>
          </a:prstGeom>
          <a:noFill/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lvl="0" algn="just">
              <a:buClr>
                <a:srgbClr val="1E8659"/>
              </a:buClr>
            </a:pPr>
            <a:endParaRPr lang="it-IT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Capacità di assorbimento 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degli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Assi 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relazione alle previsioni di utilizzo a chiusura;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Necessità di assicurare una quantità di progetti in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overbooking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 ogni Asse, in modo da garantire a chiusura del Programma la capacità di assorbimento di tutte le risorse comunitarie assegnate;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Dotazione dell’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 II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aumentata per consentire la rendicontazione dell’intero investimento per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20.000.000 €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giustificato dall’opportunità di valorizzare il Grande Progetto della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BUL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finalizzato a ridurre il </a:t>
            </a:r>
            <a:r>
              <a:rPr lang="it-IT" sz="1500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digital divide 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regionale e che non evidenzia particolari criticità in fase attuativa;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Mantenimento dell’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 IV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al valore attuale di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95.558.092,00 €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per mantenere invariate le risorse destinate a progetti finalizzati alla transizione verso un’economia a basse emissioni di Carbonio;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Mantenimento di un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importo significativo 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sull’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 V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per garantire la realizzazione dei progetti del Comune di Bollate;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Fuoriuscita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 alcuni progetti dell’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 VI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che presentano criticità nelle tempistiche di attuazione e chiusura;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just">
              <a:buClr>
                <a:srgbClr val="1E8659"/>
              </a:buClr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Rispetto del massimale del 4% sui costi di 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Assistenza Tecnica 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relativamente all’</a:t>
            </a:r>
            <a:r>
              <a:rPr lang="it-IT" sz="15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 VII</a:t>
            </a: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lvl="1" algn="just">
              <a:buClr>
                <a:srgbClr val="1E8659"/>
              </a:buClr>
            </a:pPr>
            <a:endParaRPr lang="it-IT" sz="15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89B2E3-1EA5-46C4-B4C2-A246F45B78A8}"/>
              </a:ext>
            </a:extLst>
          </p:cNvPr>
          <p:cNvSpPr txBox="1"/>
          <p:nvPr/>
        </p:nvSpPr>
        <p:spPr>
          <a:xfrm>
            <a:off x="544530" y="900245"/>
            <a:ext cx="11015028" cy="10926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Nell’ambito dell’attuazione del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POR FESR 2014-2020 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di Regione Lombardia, la cui ultima riprogrammazione è avvenuta nel mese di settembre 2020, si rende necessaria un’ulteriore modifica del Programma, ai sensi dell’articolo 30 del Reg. (UE) n. 1303/2013.</a:t>
            </a:r>
          </a:p>
          <a:p>
            <a:pPr algn="just">
              <a:spcAft>
                <a:spcPts val="600"/>
              </a:spcAft>
              <a:defRPr/>
            </a:pPr>
            <a:r>
              <a:rPr lang="it-IT" sz="15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presente proposta di riprogrammazione è costruita tenendo conto dei seguenti elementi: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01089D-24F2-4AA8-A29E-A90332A7E049}"/>
              </a:ext>
            </a:extLst>
          </p:cNvPr>
          <p:cNvSpPr/>
          <p:nvPr/>
        </p:nvSpPr>
        <p:spPr>
          <a:xfrm>
            <a:off x="1057683" y="3245421"/>
            <a:ext cx="45719" cy="606175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B1026E-04CA-452D-A9CB-77B776F5CC71}"/>
              </a:ext>
            </a:extLst>
          </p:cNvPr>
          <p:cNvSpPr/>
          <p:nvPr/>
        </p:nvSpPr>
        <p:spPr>
          <a:xfrm>
            <a:off x="1057683" y="4168381"/>
            <a:ext cx="45719" cy="396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A1D5B1-3A88-4BF0-A5F9-1C63D71A093E}"/>
              </a:ext>
            </a:extLst>
          </p:cNvPr>
          <p:cNvSpPr/>
          <p:nvPr/>
        </p:nvSpPr>
        <p:spPr>
          <a:xfrm>
            <a:off x="1057683" y="4834250"/>
            <a:ext cx="45719" cy="396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DD839C-AC62-42A1-BA40-03D14C6A4F6C}"/>
              </a:ext>
            </a:extLst>
          </p:cNvPr>
          <p:cNvSpPr/>
          <p:nvPr/>
        </p:nvSpPr>
        <p:spPr>
          <a:xfrm>
            <a:off x="1057683" y="2548801"/>
            <a:ext cx="45719" cy="396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1081F0-FD5E-48DB-B8E2-CA05B5B409D3}"/>
              </a:ext>
            </a:extLst>
          </p:cNvPr>
          <p:cNvSpPr/>
          <p:nvPr/>
        </p:nvSpPr>
        <p:spPr>
          <a:xfrm>
            <a:off x="1057683" y="5942864"/>
            <a:ext cx="45719" cy="288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C145D2-DAAA-440D-A367-54E633DF7FB8}"/>
              </a:ext>
            </a:extLst>
          </p:cNvPr>
          <p:cNvSpPr/>
          <p:nvPr/>
        </p:nvSpPr>
        <p:spPr>
          <a:xfrm>
            <a:off x="1057683" y="5468542"/>
            <a:ext cx="45719" cy="288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5" name="Picture 24" descr="A hand pointing at a globe&#10;&#10;Description automatically generated with low confidence">
            <a:extLst>
              <a:ext uri="{FF2B5EF4-FFF2-40B4-BE49-F238E27FC236}">
                <a16:creationId xmlns:a16="http://schemas.microsoft.com/office/drawing/2014/main" id="{3E3DD126-B2D1-469B-8461-80A535908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56" y="3386508"/>
            <a:ext cx="324000" cy="324000"/>
          </a:xfrm>
          <a:prstGeom prst="rect">
            <a:avLst/>
          </a:prstGeom>
        </p:spPr>
      </p:pic>
      <p:pic>
        <p:nvPicPr>
          <p:cNvPr id="27" name="Picture 26" descr="A picture containing graphics, graphic design, colorfulness, clipart&#10;&#10;Description automatically generated">
            <a:extLst>
              <a:ext uri="{FF2B5EF4-FFF2-40B4-BE49-F238E27FC236}">
                <a16:creationId xmlns:a16="http://schemas.microsoft.com/office/drawing/2014/main" id="{10450F49-6FEC-4E0F-9F83-0427414B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56" y="4204381"/>
            <a:ext cx="324000" cy="324000"/>
          </a:xfrm>
          <a:prstGeom prst="rect">
            <a:avLst/>
          </a:prstGeom>
        </p:spPr>
      </p:pic>
      <p:pic>
        <p:nvPicPr>
          <p:cNvPr id="29" name="Picture 28" descr="A road leading to a city&#10;&#10;Description automatically generated with low confidence">
            <a:extLst>
              <a:ext uri="{FF2B5EF4-FFF2-40B4-BE49-F238E27FC236}">
                <a16:creationId xmlns:a16="http://schemas.microsoft.com/office/drawing/2014/main" id="{6B45586B-1952-4615-8A9C-692C262A1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56" y="4888250"/>
            <a:ext cx="288000" cy="288000"/>
          </a:xfrm>
          <a:prstGeom prst="rect">
            <a:avLst/>
          </a:prstGeom>
        </p:spPr>
      </p:pic>
      <p:pic>
        <p:nvPicPr>
          <p:cNvPr id="31" name="Picture 30" descr="A picture containing circle, screenshot, symbol, graphics&#10;&#10;Description automatically generated">
            <a:extLst>
              <a:ext uri="{FF2B5EF4-FFF2-40B4-BE49-F238E27FC236}">
                <a16:creationId xmlns:a16="http://schemas.microsoft.com/office/drawing/2014/main" id="{43336690-A122-4675-8823-8662BA11B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56" y="5468542"/>
            <a:ext cx="288000" cy="288000"/>
          </a:xfrm>
          <a:prstGeom prst="rect">
            <a:avLst/>
          </a:prstGeom>
        </p:spPr>
      </p:pic>
      <p:pic>
        <p:nvPicPr>
          <p:cNvPr id="33" name="Picture 32" descr="A blue circle with a white cross in it&#10;&#10;Description automatically generated with medium confidence">
            <a:extLst>
              <a:ext uri="{FF2B5EF4-FFF2-40B4-BE49-F238E27FC236}">
                <a16:creationId xmlns:a16="http://schemas.microsoft.com/office/drawing/2014/main" id="{3B39F654-643C-4487-A2B4-79707EAAC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56" y="2602801"/>
            <a:ext cx="288000" cy="288000"/>
          </a:xfrm>
          <a:prstGeom prst="rect">
            <a:avLst/>
          </a:prstGeom>
        </p:spPr>
      </p:pic>
      <p:pic>
        <p:nvPicPr>
          <p:cNvPr id="35" name="Picture 34" descr="A hand holding a wrench&#10;&#10;Description automatically generated with medium confidence">
            <a:extLst>
              <a:ext uri="{FF2B5EF4-FFF2-40B4-BE49-F238E27FC236}">
                <a16:creationId xmlns:a16="http://schemas.microsoft.com/office/drawing/2014/main" id="{E8D27BF0-177B-49CD-9C44-60E78274B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56" y="5939588"/>
            <a:ext cx="288000" cy="28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D3C4E51-A5CC-4652-9CA0-86373780F397}"/>
              </a:ext>
            </a:extLst>
          </p:cNvPr>
          <p:cNvSpPr/>
          <p:nvPr/>
        </p:nvSpPr>
        <p:spPr>
          <a:xfrm>
            <a:off x="1057682" y="2037380"/>
            <a:ext cx="45719" cy="288000"/>
          </a:xfrm>
          <a:prstGeom prst="rect">
            <a:avLst/>
          </a:prstGeom>
          <a:solidFill>
            <a:srgbClr val="38925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8" name="Picture 37" descr="A picture containing circle, colorfulness, graphics, graphic design&#10;&#10;Description automatically generated">
            <a:extLst>
              <a:ext uri="{FF2B5EF4-FFF2-40B4-BE49-F238E27FC236}">
                <a16:creationId xmlns:a16="http://schemas.microsoft.com/office/drawing/2014/main" id="{CFDC8686-0A3D-4CEE-921F-B4DC9443E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56" y="2036570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62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292408-21D0-44D2-A742-F20347E5E182}"/>
              </a:ext>
            </a:extLst>
          </p:cNvPr>
          <p:cNvSpPr txBox="1"/>
          <p:nvPr/>
        </p:nvSpPr>
        <p:spPr>
          <a:xfrm>
            <a:off x="398348" y="900245"/>
            <a:ext cx="11016000" cy="7560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Sulla base degli elementi descritti nella slide precedente, è stato definito un </a:t>
            </a:r>
            <a:r>
              <a:rPr kumimoji="0" lang="it-IT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nuovo Piano Finanziario 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del</a:t>
            </a:r>
            <a:r>
              <a:rPr kumimoji="0" lang="it-IT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POR FESR 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che comporta variazioni di modesta entità alla distribuzione della dotazione fra gli Assi, come è possibile constatare confrontando le percentuali di ripartizione </a:t>
            </a:r>
            <a:r>
              <a:rPr kumimoji="0" lang="it-IT" sz="15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pre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e post-modifica e si configura come indicato di seguito.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25026-68EF-417B-ACB2-D61DD3F30C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7" name="Shape 195">
            <a:extLst>
              <a:ext uri="{FF2B5EF4-FFF2-40B4-BE49-F238E27FC236}">
                <a16:creationId xmlns:a16="http://schemas.microsoft.com/office/drawing/2014/main" id="{66829E66-5206-49D9-A936-3F295106693E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Illustrazione della proposta di riprogrammazione del POR FESR 2014-2020 (2/5)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4A004A7-05D4-47A9-878A-5652EB8D3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65371"/>
              </p:ext>
            </p:extLst>
          </p:nvPr>
        </p:nvGraphicFramePr>
        <p:xfrm>
          <a:off x="771608" y="2116485"/>
          <a:ext cx="10648785" cy="3364491"/>
        </p:xfrm>
        <a:graphic>
          <a:graphicData uri="http://schemas.openxmlformats.org/drawingml/2006/table">
            <a:tbl>
              <a:tblPr firstRow="1" firstCol="1" bandRow="1"/>
              <a:tblGrid>
                <a:gridCol w="1774800">
                  <a:extLst>
                    <a:ext uri="{9D8B030D-6E8A-4147-A177-3AD203B41FA5}">
                      <a16:colId xmlns:a16="http://schemas.microsoft.com/office/drawing/2014/main" val="313489085"/>
                    </a:ext>
                  </a:extLst>
                </a:gridCol>
                <a:gridCol w="1774800">
                  <a:extLst>
                    <a:ext uri="{9D8B030D-6E8A-4147-A177-3AD203B41FA5}">
                      <a16:colId xmlns:a16="http://schemas.microsoft.com/office/drawing/2014/main" val="333610358"/>
                    </a:ext>
                  </a:extLst>
                </a:gridCol>
                <a:gridCol w="1774800">
                  <a:extLst>
                    <a:ext uri="{9D8B030D-6E8A-4147-A177-3AD203B41FA5}">
                      <a16:colId xmlns:a16="http://schemas.microsoft.com/office/drawing/2014/main" val="625176133"/>
                    </a:ext>
                  </a:extLst>
                </a:gridCol>
                <a:gridCol w="1774785">
                  <a:extLst>
                    <a:ext uri="{9D8B030D-6E8A-4147-A177-3AD203B41FA5}">
                      <a16:colId xmlns:a16="http://schemas.microsoft.com/office/drawing/2014/main" val="1316445458"/>
                    </a:ext>
                  </a:extLst>
                </a:gridCol>
                <a:gridCol w="1774800">
                  <a:extLst>
                    <a:ext uri="{9D8B030D-6E8A-4147-A177-3AD203B41FA5}">
                      <a16:colId xmlns:a16="http://schemas.microsoft.com/office/drawing/2014/main" val="2917944617"/>
                    </a:ext>
                  </a:extLst>
                </a:gridCol>
                <a:gridCol w="1774800">
                  <a:extLst>
                    <a:ext uri="{9D8B030D-6E8A-4147-A177-3AD203B41FA5}">
                      <a16:colId xmlns:a16="http://schemas.microsoft.com/office/drawing/2014/main" val="1428109408"/>
                    </a:ext>
                  </a:extLst>
                </a:gridCol>
              </a:tblGrid>
              <a:tr h="822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ASSE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PIANO FINANZIARIO ATTUALE (€)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RIPARTIZIONE % 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PIANO FINANZIARIO RIPROGRAMMATO (€)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8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RIPARTIZIONE %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8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Variazione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7D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417781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539.868.378,00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55,63%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540.832.222,56 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55,73%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305713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20.000.000,00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2,06%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26.036.546,72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2,68%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0592043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253.987.353,00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26,17%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253.267.589,56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26,10%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highlight>
                          <a:srgbClr val="FFFF00"/>
                        </a:highligh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5987065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95.558.092,00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9,85%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95.558.092,00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9,85%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362682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9.186.176,00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0,95%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5.834.651,05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0,60%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383297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19.000.000,00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1,96%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12.793.335,19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1,32%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2518899"/>
                  </a:ext>
                </a:extLst>
              </a:tr>
              <a:tr h="3071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32.874.516,00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3,39%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36.152.078,05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3,73%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421888"/>
                  </a:ext>
                </a:extLst>
              </a:tr>
              <a:tr h="3177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Totale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14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cs typeface="Calibri" panose="020F0502020204030204" pitchFamily="34" charset="0"/>
                          <a:sym typeface="Calibri"/>
                        </a:rPr>
                        <a:t>970.474.514,75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100,00</a:t>
                      </a: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i="1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cs typeface="Calibri" panose="020F0502020204030204" pitchFamily="34" charset="0"/>
                          <a:sym typeface="Calibri"/>
                        </a:rPr>
                        <a:t>970.474.514,75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100,00</a:t>
                      </a: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625795"/>
                  </a:ext>
                </a:extLst>
              </a:tr>
            </a:tbl>
          </a:graphicData>
        </a:graphic>
      </p:graphicFrame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50F94828-2254-4AA9-9D2A-D2B713E24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877" y="3021847"/>
            <a:ext cx="252000" cy="2520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440B79C5-19F7-4EF3-BB8E-D99F36A6B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877" y="3341793"/>
            <a:ext cx="252000" cy="252000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5D90B616-B759-4E84-AF80-8621A94E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877" y="4890031"/>
            <a:ext cx="252000" cy="252000"/>
          </a:xfrm>
          <a:prstGeom prst="rect">
            <a:avLst/>
          </a:prstGeom>
        </p:spPr>
      </p:pic>
      <p:pic>
        <p:nvPicPr>
          <p:cNvPr id="19" name="Picture 18" descr="Arrow&#10;&#10;Description automatically generated with low confidence">
            <a:extLst>
              <a:ext uri="{FF2B5EF4-FFF2-40B4-BE49-F238E27FC236}">
                <a16:creationId xmlns:a16="http://schemas.microsoft.com/office/drawing/2014/main" id="{F6E4CFD7-A350-425A-9401-B80BF7D0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877" y="4276989"/>
            <a:ext cx="252000" cy="252000"/>
          </a:xfrm>
          <a:prstGeom prst="rect">
            <a:avLst/>
          </a:prstGeom>
        </p:spPr>
      </p:pic>
      <p:pic>
        <p:nvPicPr>
          <p:cNvPr id="20" name="Picture 19" descr="Arrow&#10;&#10;Description automatically generated with low confidence">
            <a:extLst>
              <a:ext uri="{FF2B5EF4-FFF2-40B4-BE49-F238E27FC236}">
                <a16:creationId xmlns:a16="http://schemas.microsoft.com/office/drawing/2014/main" id="{BA952A9B-6988-4C58-AFF8-8024FFA57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9877" y="4571456"/>
            <a:ext cx="252000" cy="252000"/>
          </a:xfrm>
          <a:prstGeom prst="rect">
            <a:avLst/>
          </a:prstGeom>
        </p:spPr>
      </p:pic>
      <p:pic>
        <p:nvPicPr>
          <p:cNvPr id="21" name="Picture 20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C7C2A8E9-C614-47A9-BB89-1F8D9BA8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877" y="3695766"/>
            <a:ext cx="180000" cy="180000"/>
          </a:xfrm>
          <a:prstGeom prst="rect">
            <a:avLst/>
          </a:prstGeom>
        </p:spPr>
      </p:pic>
      <p:pic>
        <p:nvPicPr>
          <p:cNvPr id="22" name="Picture 21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7F8D49DC-250A-4F0F-ABFF-9D8B78ED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877" y="3998152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458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8B7C6-E2C9-49F6-B253-0ED41EB1CA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7EB211E1-D419-49A2-9038-14C04C651254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Illustrazione della proposta di riprogrammazione del POR FESR 2014-2020 (3/5)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3523A-982F-4122-9319-ED8D7D2577CD}"/>
              </a:ext>
            </a:extLst>
          </p:cNvPr>
          <p:cNvSpPr txBox="1"/>
          <p:nvPr/>
        </p:nvSpPr>
        <p:spPr>
          <a:xfrm>
            <a:off x="408396" y="874379"/>
            <a:ext cx="11191127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Nel corso 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del VII e VIII periodo contabile, il POR FESR 2014-2020 di Regione Lombardia ha presentato certificazioni al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100% su quota UE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per un importo complessivo di circa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281,8 M€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, generando così un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riduzione della disponibilità effettiva del Programma per pari importo, interamente a valere sulla dotazione nazionale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Tale riduzione porterà la dotazione del POR FESR 2014-2020 ad assestarsi a un totale di </a:t>
            </a:r>
            <a:r>
              <a:rPr kumimoji="0" lang="it-IT" sz="1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688,6 M€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con una dotazione effettiva per Asse come indicato nella tabella di seguito.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B56C325-56A0-4645-BAFC-D70DFC7AC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60827"/>
              </p:ext>
            </p:extLst>
          </p:nvPr>
        </p:nvGraphicFramePr>
        <p:xfrm>
          <a:off x="2429543" y="2172244"/>
          <a:ext cx="7332913" cy="3216668"/>
        </p:xfrm>
        <a:graphic>
          <a:graphicData uri="http://schemas.openxmlformats.org/drawingml/2006/table">
            <a:tbl>
              <a:tblPr firstRow="1" firstCol="1" bandRow="1"/>
              <a:tblGrid>
                <a:gridCol w="1267893">
                  <a:extLst>
                    <a:ext uri="{9D8B030D-6E8A-4147-A177-3AD203B41FA5}">
                      <a16:colId xmlns:a16="http://schemas.microsoft.com/office/drawing/2014/main" val="772424796"/>
                    </a:ext>
                  </a:extLst>
                </a:gridCol>
                <a:gridCol w="1516255">
                  <a:extLst>
                    <a:ext uri="{9D8B030D-6E8A-4147-A177-3AD203B41FA5}">
                      <a16:colId xmlns:a16="http://schemas.microsoft.com/office/drawing/2014/main" val="991391765"/>
                    </a:ext>
                  </a:extLst>
                </a:gridCol>
                <a:gridCol w="1516255">
                  <a:extLst>
                    <a:ext uri="{9D8B030D-6E8A-4147-A177-3AD203B41FA5}">
                      <a16:colId xmlns:a16="http://schemas.microsoft.com/office/drawing/2014/main" val="4162269152"/>
                    </a:ext>
                  </a:extLst>
                </a:gridCol>
                <a:gridCol w="1516255">
                  <a:extLst>
                    <a:ext uri="{9D8B030D-6E8A-4147-A177-3AD203B41FA5}">
                      <a16:colId xmlns:a16="http://schemas.microsoft.com/office/drawing/2014/main" val="718371182"/>
                    </a:ext>
                  </a:extLst>
                </a:gridCol>
                <a:gridCol w="1516255">
                  <a:extLst>
                    <a:ext uri="{9D8B030D-6E8A-4147-A177-3AD203B41FA5}">
                      <a16:colId xmlns:a16="http://schemas.microsoft.com/office/drawing/2014/main" val="1757676615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ASSE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1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Helvetica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PF RIPROGRAMMATO (€)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8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PF POR FESR al netto delle risorse nazionali liberabili per il POC (€) </a:t>
                      </a:r>
                      <a:endParaRPr lang="it-IT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9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 cui quota UE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9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 cui quota Naz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9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45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540.832.222,56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359.780.345,87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270.416.111,28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89.364.234,59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20184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26.036.546,72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20.000.000,00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13.018.273,36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6.981.726,64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17804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253.267.589,56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185.000.000,00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126.633.794,78 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58.366.205,22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85054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95.558.092,00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76.881.212,27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47.779.045,81 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29.102.166,46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65889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5.834.651,05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8.000.000,00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2.917.325,53  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5.082.674,48 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24736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12.793.335,19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12.000.000,00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6.396.667,60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5.603.332,41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268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36.152.078,05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27.000.000,00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18.076.039,02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8.923.960,98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68212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Totale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1200" b="1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cs typeface="Calibri" panose="020F0502020204030204" pitchFamily="34" charset="0"/>
                          <a:sym typeface="Calibri"/>
                        </a:rPr>
                        <a:t>970.474.514,75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688.661.558,14 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485.237.257,38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203.424.300,77 </a:t>
                      </a:r>
                      <a:endParaRPr lang="it-IT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138805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9D1DAB78-31CB-4CD7-9CCE-D55EDBFBEF9E}"/>
              </a:ext>
            </a:extLst>
          </p:cNvPr>
          <p:cNvSpPr/>
          <p:nvPr/>
        </p:nvSpPr>
        <p:spPr bwMode="auto">
          <a:xfrm>
            <a:off x="544530" y="5505534"/>
            <a:ext cx="11054993" cy="725302"/>
          </a:xfrm>
          <a:prstGeom prst="rect">
            <a:avLst/>
          </a:prstGeom>
          <a:noFill/>
          <a:ln w="28575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0"/>
          <a:lstStyle/>
          <a:p>
            <a:pPr lvl="0" algn="just">
              <a:buClr>
                <a:srgbClr val="1E8659"/>
              </a:buClr>
            </a:pPr>
            <a:r>
              <a:rPr lang="it-IT" sz="15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 quota parte di risorse nazionali non richieste, pari a 281,8 M€, confluirà a norma dell’art. 242 comma 2 del Decreto Legge n. 34/2020 e dell’art. 1.2 della delibera CIPE n. 42/2020 del 28 luglio 2020, nel </a:t>
            </a:r>
            <a:r>
              <a:rPr lang="it-IT" sz="1500" b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Programma Operativo Complementare </a:t>
            </a:r>
            <a:r>
              <a:rPr lang="it-IT" sz="15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 Regione Lombardia (POC), che è al momento in fase di predisposizione. </a:t>
            </a:r>
          </a:p>
        </p:txBody>
      </p:sp>
    </p:spTree>
    <p:extLst>
      <p:ext uri="{BB962C8B-B14F-4D97-AF65-F5344CB8AC3E}">
        <p14:creationId xmlns:p14="http://schemas.microsoft.com/office/powerpoint/2010/main" val="316687993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8B7C6-E2C9-49F6-B253-0ED41EB1CA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7EB211E1-D419-49A2-9038-14C04C651254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Illustrazione della proposta di riprogrammazione del POR FESR 2014-2020 (</a:t>
            </a: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/5)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3523A-982F-4122-9319-ED8D7D2577CD}"/>
              </a:ext>
            </a:extLst>
          </p:cNvPr>
          <p:cNvSpPr txBox="1"/>
          <p:nvPr/>
        </p:nvSpPr>
        <p:spPr>
          <a:xfrm>
            <a:off x="408396" y="874379"/>
            <a:ext cx="11191127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500" dirty="0">
                <a:latin typeface="Helvetica" panose="020B0604020202020204" pitchFamily="34" charset="0"/>
                <a:cs typeface="Helvetica" panose="020B0604020202020204" pitchFamily="34" charset="0"/>
              </a:rPr>
              <a:t>Di seguito si riportano il Piano Finanziario attuale e il Piano Finanziario riprogrammato al netto delle risorse nazionali liberabili per il POC con indicazione delle </a:t>
            </a:r>
            <a:r>
              <a:rPr lang="it-IT" sz="1500" b="1" dirty="0">
                <a:latin typeface="Helvetica" panose="020B0604020202020204" pitchFamily="34" charset="0"/>
                <a:cs typeface="Helvetica" panose="020B0604020202020204" pitchFamily="34" charset="0"/>
              </a:rPr>
              <a:t>percentuali di ripartizione delle risorse tra gli Assi</a:t>
            </a:r>
            <a:r>
              <a:rPr lang="it-IT" sz="1500" dirty="0">
                <a:latin typeface="Helvetica" panose="020B0604020202020204" pitchFamily="34" charset="0"/>
                <a:cs typeface="Helvetica" panose="020B0604020202020204" pitchFamily="34" charset="0"/>
              </a:rPr>
              <a:t>. Come rilevabile dalla tabella, da un confronto tra i due Piani Finanziari, si evidenzia che le percentuali di ripartizione tra i diversi Assi non presentano variazioni di entità particolarmente rilevante.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B56C325-56A0-4645-BAFC-D70DFC7AC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08845"/>
              </p:ext>
            </p:extLst>
          </p:nvPr>
        </p:nvGraphicFramePr>
        <p:xfrm>
          <a:off x="1774803" y="2194969"/>
          <a:ext cx="8642393" cy="3589383"/>
        </p:xfrm>
        <a:graphic>
          <a:graphicData uri="http://schemas.openxmlformats.org/drawingml/2006/table">
            <a:tbl>
              <a:tblPr firstRow="1" firstCol="1" bandRow="1"/>
              <a:tblGrid>
                <a:gridCol w="1526961">
                  <a:extLst>
                    <a:ext uri="{9D8B030D-6E8A-4147-A177-3AD203B41FA5}">
                      <a16:colId xmlns:a16="http://schemas.microsoft.com/office/drawing/2014/main" val="772424796"/>
                    </a:ext>
                  </a:extLst>
                </a:gridCol>
                <a:gridCol w="1778858">
                  <a:extLst>
                    <a:ext uri="{9D8B030D-6E8A-4147-A177-3AD203B41FA5}">
                      <a16:colId xmlns:a16="http://schemas.microsoft.com/office/drawing/2014/main" val="991391765"/>
                    </a:ext>
                  </a:extLst>
                </a:gridCol>
                <a:gridCol w="1778858">
                  <a:extLst>
                    <a:ext uri="{9D8B030D-6E8A-4147-A177-3AD203B41FA5}">
                      <a16:colId xmlns:a16="http://schemas.microsoft.com/office/drawing/2014/main" val="3230169270"/>
                    </a:ext>
                  </a:extLst>
                </a:gridCol>
                <a:gridCol w="1778858">
                  <a:extLst>
                    <a:ext uri="{9D8B030D-6E8A-4147-A177-3AD203B41FA5}">
                      <a16:colId xmlns:a16="http://schemas.microsoft.com/office/drawing/2014/main" val="4162269152"/>
                    </a:ext>
                  </a:extLst>
                </a:gridCol>
                <a:gridCol w="1778858">
                  <a:extLst>
                    <a:ext uri="{9D8B030D-6E8A-4147-A177-3AD203B41FA5}">
                      <a16:colId xmlns:a16="http://schemas.microsoft.com/office/drawing/2014/main" val="718371182"/>
                    </a:ext>
                  </a:extLst>
                </a:gridCol>
              </a:tblGrid>
              <a:tr h="987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ASSE</a:t>
                      </a:r>
                      <a:endParaRPr lang="it-IT" sz="12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PIANO FINANZIARIO ATTUALE (€) 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8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RIPARTIZIONE %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855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PF POR FESR al netto delle risorse nazionali liberabili per il POC (€)</a:t>
                      </a:r>
                      <a:endParaRPr lang="it-IT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96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RIPARTIZIONE %</a:t>
                      </a:r>
                      <a:endParaRPr lang="it-IT" sz="14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9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0457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539.868.378,00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55,63%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359.780.345,87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52,24%</a:t>
                      </a:r>
                      <a:endParaRPr lang="it-IT" sz="1400" b="1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201847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20.000.000,00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2,06%</a:t>
                      </a:r>
                      <a:endParaRPr lang="it-IT" sz="14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20.000.000,00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2,90%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178041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253.987.353,00</a:t>
                      </a:r>
                      <a:endParaRPr lang="it-IT" sz="1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26,17%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185.000.000,00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26,87%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850540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95.558.092,00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9,85%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76.881.212,27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11,17%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658896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9.186.176,00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0,95%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8.000.000,00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1,16%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247365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19.000.000,00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1,96%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12.000.000,00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1,74%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26804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32.874.516,00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3,39%</a:t>
                      </a:r>
                      <a:endParaRPr lang="it-IT" sz="1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0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  <a:sym typeface="Calibri"/>
                        </a:rPr>
                        <a:t>27.000.000,00</a:t>
                      </a:r>
                      <a:endParaRPr lang="it-IT" sz="1400" b="0" i="0" u="none" strike="noStrike" cap="none" spc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0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  <a:sym typeface="Calibri"/>
                        </a:rPr>
                        <a:t>3,92%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682125"/>
                  </a:ext>
                </a:extLst>
              </a:tr>
              <a:tr h="325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200" b="1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Totale</a:t>
                      </a:r>
                      <a:endParaRPr lang="it-IT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kumimoji="0" lang="it-IT" sz="1400" b="1" i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cs typeface="Calibri" panose="020F0502020204030204" pitchFamily="34" charset="0"/>
                          <a:sym typeface="Calibri"/>
                        </a:rPr>
                        <a:t>970.474.514,75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100,00</a:t>
                      </a:r>
                      <a:r>
                        <a:rPr lang="it-IT" sz="14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 u="none" strike="noStrike" cap="none" spc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688.661.558,14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400" b="1" i="1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j-lt"/>
                          <a:ea typeface="+mn-ea"/>
                          <a:cs typeface="Calibri" panose="020F0502020204030204" pitchFamily="34" charset="0"/>
                          <a:sym typeface="Calibri"/>
                        </a:rPr>
                        <a:t>100,00%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138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25697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EDC57-6C09-4EDA-9992-7CBA91E191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7" name="Shape 195">
            <a:extLst>
              <a:ext uri="{FF2B5EF4-FFF2-40B4-BE49-F238E27FC236}">
                <a16:creationId xmlns:a16="http://schemas.microsoft.com/office/drawing/2014/main" id="{1631A7D4-CACC-4D13-8115-0A48ECCCEA9D}"/>
              </a:ext>
            </a:extLst>
          </p:cNvPr>
          <p:cNvSpPr/>
          <p:nvPr/>
        </p:nvSpPr>
        <p:spPr>
          <a:xfrm>
            <a:off x="544530" y="323008"/>
            <a:ext cx="9913919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Illustrazione della proposta di riprogrammazione del POR FESR 2014-2020 (</a:t>
            </a: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/5)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E1D02-CCF6-4770-9CAD-49803FFEB731}"/>
              </a:ext>
            </a:extLst>
          </p:cNvPr>
          <p:cNvSpPr txBox="1"/>
          <p:nvPr/>
        </p:nvSpPr>
        <p:spPr>
          <a:xfrm>
            <a:off x="408396" y="874379"/>
            <a:ext cx="11191127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Nell’ambito della presente riprogrammazione, l’</a:t>
            </a:r>
            <a:r>
              <a:rPr kumimoji="0" lang="it-IT" sz="15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Autorit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à di Gestione provvederà anche ad apportare delle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modifiche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ai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target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al 2023 degli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indicatori di realizzazione 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e di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risultato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del Programma, secondo i criteri specifici individuati come riportati di seguito.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8BB1C3-358F-481B-B4CA-26F3743FE90E}"/>
              </a:ext>
            </a:extLst>
          </p:cNvPr>
          <p:cNvSpPr/>
          <p:nvPr/>
        </p:nvSpPr>
        <p:spPr>
          <a:xfrm>
            <a:off x="6357571" y="1654139"/>
            <a:ext cx="4825449" cy="4572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1D855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863D2-533D-4AFA-99C4-CC6A971436AE}"/>
              </a:ext>
            </a:extLst>
          </p:cNvPr>
          <p:cNvSpPr txBox="1"/>
          <p:nvPr/>
        </p:nvSpPr>
        <p:spPr>
          <a:xfrm>
            <a:off x="7600294" y="1715597"/>
            <a:ext cx="2340000" cy="576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INDICATORI DI REALIZZAZIONE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93098E-2177-44C4-BD54-099CAE90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794" y="1715597"/>
            <a:ext cx="576000" cy="57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11A594-D837-42BD-B55E-8CF642033634}"/>
              </a:ext>
            </a:extLst>
          </p:cNvPr>
          <p:cNvSpPr txBox="1"/>
          <p:nvPr/>
        </p:nvSpPr>
        <p:spPr>
          <a:xfrm>
            <a:off x="6450954" y="2301685"/>
            <a:ext cx="4638681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Le modifiche apportate agli indicatori di realizzazione sono riconducibili alle seguenti 4 categorie: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56D91F-C29E-4366-AC78-967F8A753D95}"/>
              </a:ext>
            </a:extLst>
          </p:cNvPr>
          <p:cNvSpPr txBox="1"/>
          <p:nvPr/>
        </p:nvSpPr>
        <p:spPr>
          <a:xfrm>
            <a:off x="6879718" y="3040524"/>
            <a:ext cx="4021163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ELIMINAZIONE DI INDICATORI NON PIU’ RAPPRESENTATIVI DELLA STRATEGIA DEL POR (INIZIATIVE NON ATTIVATE)</a:t>
            </a:r>
            <a:endParaRPr kumimoji="0" lang="it-IT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4A6C0-B4D7-4CF3-8FBF-0771EEF8C5DD}"/>
              </a:ext>
            </a:extLst>
          </p:cNvPr>
          <p:cNvSpPr txBox="1"/>
          <p:nvPr/>
        </p:nvSpPr>
        <p:spPr>
          <a:xfrm>
            <a:off x="6879718" y="3900824"/>
            <a:ext cx="402116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REALIZZAZIONE AMPIAMENTE SUPERIORE AL TARGET ATTUALMENTE PREVISTO</a:t>
            </a:r>
            <a:endParaRPr kumimoji="0" lang="it-IT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698DA-9598-4C3F-A804-67606F890533}"/>
              </a:ext>
            </a:extLst>
          </p:cNvPr>
          <p:cNvSpPr txBox="1"/>
          <p:nvPr/>
        </p:nvSpPr>
        <p:spPr>
          <a:xfrm>
            <a:off x="6892510" y="4548854"/>
            <a:ext cx="4008371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RETTIFICHE DI E</a:t>
            </a: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RRORI MATERIALI NEI TARGET ATTUALMENTE PREVISTI</a:t>
            </a:r>
            <a:endParaRPr kumimoji="0" lang="it-IT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48BBF5-B76D-4DC9-B798-CB252E48B423}"/>
              </a:ext>
            </a:extLst>
          </p:cNvPr>
          <p:cNvSpPr txBox="1"/>
          <p:nvPr/>
        </p:nvSpPr>
        <p:spPr>
          <a:xfrm>
            <a:off x="6892510" y="5196885"/>
            <a:ext cx="4008371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POPOLAMENTO DEL TARGET AL 2023 DELL’INDICATORE </a:t>
            </a:r>
            <a:r>
              <a:rPr lang="it-IT" sz="1400" b="1">
                <a:solidFill>
                  <a:srgbClr val="000000"/>
                </a:solidFill>
                <a:latin typeface="+mj-lt"/>
              </a:rPr>
              <a:t>CO32 «</a:t>
            </a:r>
            <a:r>
              <a:rPr lang="it-IT" sz="1400" b="1" i="1">
                <a:solidFill>
                  <a:srgbClr val="000000"/>
                </a:solidFill>
                <a:latin typeface="+mj-lt"/>
              </a:rPr>
              <a:t>ARTICOLI DI DPI (UNITÀ)</a:t>
            </a:r>
            <a:r>
              <a:rPr lang="it-IT" sz="1400" b="1" i="1">
                <a:solidFill>
                  <a:srgbClr val="000000"/>
                </a:solidFill>
                <a:latin typeface="+mj-lt"/>
                <a:sym typeface="Calibri"/>
              </a:rPr>
              <a:t>» </a:t>
            </a: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RELATIVO ALLE SPESE EMERGENZIALI PER LA CRISI SANITARIA</a:t>
            </a:r>
          </a:p>
        </p:txBody>
      </p:sp>
      <p:pic>
        <p:nvPicPr>
          <p:cNvPr id="8" name="Picture 7" descr="A red circle with a white x in it&#10;&#10;Description automatically generated with medium confidence">
            <a:extLst>
              <a:ext uri="{FF2B5EF4-FFF2-40B4-BE49-F238E27FC236}">
                <a16:creationId xmlns:a16="http://schemas.microsoft.com/office/drawing/2014/main" id="{8CB6B78A-62C5-4F47-A7BE-E54E3FB64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96" y="3229518"/>
            <a:ext cx="353656" cy="353656"/>
          </a:xfrm>
          <a:prstGeom prst="rect">
            <a:avLst/>
          </a:prstGeom>
        </p:spPr>
      </p:pic>
      <p:pic>
        <p:nvPicPr>
          <p:cNvPr id="16" name="Picture 15" descr="A picture containing clipart, circle, graphics, cartoon&#10;&#10;Description automatically generated">
            <a:extLst>
              <a:ext uri="{FF2B5EF4-FFF2-40B4-BE49-F238E27FC236}">
                <a16:creationId xmlns:a16="http://schemas.microsoft.com/office/drawing/2014/main" id="{DF67AA55-F967-48E8-B754-86821A35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824" y="3964432"/>
            <a:ext cx="396000" cy="396000"/>
          </a:xfrm>
          <a:prstGeom prst="rect">
            <a:avLst/>
          </a:prstGeom>
        </p:spPr>
      </p:pic>
      <p:pic>
        <p:nvPicPr>
          <p:cNvPr id="23" name="Picture 22" descr="A pencil and wrench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07D0134-F3AB-49C0-AF6A-42D0DED1B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172" y="4659810"/>
            <a:ext cx="301304" cy="301304"/>
          </a:xfrm>
          <a:prstGeom prst="rect">
            <a:avLst/>
          </a:prstGeom>
        </p:spPr>
      </p:pic>
      <p:pic>
        <p:nvPicPr>
          <p:cNvPr id="25" name="Picture 24" descr="A hand holding a heart&#10;&#10;Description automatically generated">
            <a:extLst>
              <a:ext uri="{FF2B5EF4-FFF2-40B4-BE49-F238E27FC236}">
                <a16:creationId xmlns:a16="http://schemas.microsoft.com/office/drawing/2014/main" id="{BD059DBD-791F-4143-858E-A4FC30A26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612" y="5479724"/>
            <a:ext cx="388424" cy="3884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41FEFC8-B71B-4F21-BAC1-02D62AE139D1}"/>
              </a:ext>
            </a:extLst>
          </p:cNvPr>
          <p:cNvSpPr/>
          <p:nvPr/>
        </p:nvSpPr>
        <p:spPr>
          <a:xfrm>
            <a:off x="1008980" y="1654139"/>
            <a:ext cx="4825449" cy="4572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1D8558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8" name="Picture 27" descr="A picture containing colorfulness, screenshot, art, design&#10;&#10;Description automatically generated">
            <a:extLst>
              <a:ext uri="{FF2B5EF4-FFF2-40B4-BE49-F238E27FC236}">
                <a16:creationId xmlns:a16="http://schemas.microsoft.com/office/drawing/2014/main" id="{F8DB5891-1D80-4405-A663-BD9A0F9B6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2067" y="1715597"/>
            <a:ext cx="576000" cy="576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87E1C6-E59F-49A6-94A6-FBF5D96ABA0D}"/>
              </a:ext>
            </a:extLst>
          </p:cNvPr>
          <p:cNvSpPr txBox="1"/>
          <p:nvPr/>
        </p:nvSpPr>
        <p:spPr>
          <a:xfrm>
            <a:off x="2251706" y="1715597"/>
            <a:ext cx="2340000" cy="5847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INDICATORI DI RISULTATO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2B5E3E-2A67-4F01-BB35-E7BD14CCF741}"/>
              </a:ext>
            </a:extLst>
          </p:cNvPr>
          <p:cNvSpPr txBox="1"/>
          <p:nvPr/>
        </p:nvSpPr>
        <p:spPr>
          <a:xfrm>
            <a:off x="1055912" y="2301685"/>
            <a:ext cx="4638681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Le modifiche apportate agli indicatori di risultato sono le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seguenti</a:t>
            </a: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A2C5DB-ED3A-4222-AA54-19E100DD523E}"/>
              </a:ext>
            </a:extLst>
          </p:cNvPr>
          <p:cNvSpPr txBox="1"/>
          <p:nvPr/>
        </p:nvSpPr>
        <p:spPr>
          <a:xfrm>
            <a:off x="1585068" y="2978544"/>
            <a:ext cx="4021163" cy="1169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ELIMINAZIONE DELL’INDICATORE 4c.1e  «</a:t>
            </a:r>
            <a:r>
              <a:rPr lang="it-IT" sz="1400" b="1" i="1">
                <a:solidFill>
                  <a:srgbClr val="000000"/>
                </a:solidFill>
                <a:latin typeface="+mj-lt"/>
                <a:sym typeface="Calibri"/>
              </a:rPr>
              <a:t>FABBISOGNO DI ENERGIA PRIMARIA NON RINNOVABILE (EPGL,NREN)»</a:t>
            </a: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 CHE INSISTE SUGLI ASSI IV E V PER SERIE STORICA OBSOLETA</a:t>
            </a:r>
            <a:endParaRPr kumimoji="0" lang="it-IT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59AF72-9697-498E-95E3-D2E3344B05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33668" y="3390278"/>
            <a:ext cx="353656" cy="3536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EB8EE9-308F-42ED-BBFE-AD8EE78FA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5912" y="4502058"/>
            <a:ext cx="509167" cy="50916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2CB4CA-B686-4D0F-B853-44E4B509FF5F}"/>
              </a:ext>
            </a:extLst>
          </p:cNvPr>
          <p:cNvSpPr txBox="1"/>
          <p:nvPr/>
        </p:nvSpPr>
        <p:spPr>
          <a:xfrm>
            <a:off x="1585068" y="4272336"/>
            <a:ext cx="4021163" cy="954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INSERIMENTO DELL’INDICATORE 437 «CONSUMI FINALI DI ENERGIA PER UNITÀ DI LAVORO» A SOSTITUZIONE DELL’INDICATORE 4c.1e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00CFE73-328A-4352-B339-964763BD9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696" y="5460783"/>
            <a:ext cx="507600" cy="5076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0CFEEA8-D993-44C2-9FB7-085F20C70B2F}"/>
              </a:ext>
            </a:extLst>
          </p:cNvPr>
          <p:cNvSpPr txBox="1"/>
          <p:nvPr/>
        </p:nvSpPr>
        <p:spPr>
          <a:xfrm>
            <a:off x="1585068" y="5350684"/>
            <a:ext cx="394891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>
                <a:solidFill>
                  <a:srgbClr val="000000"/>
                </a:solidFill>
                <a:latin typeface="+mj-lt"/>
                <a:sym typeface="Calibri"/>
              </a:rPr>
              <a:t>AGGIORNAMENTO DI ALCUNI VALORI "BASELINE" A SEGUITO DELLE ULTIME PUBBLICAZIONI ISTAT </a:t>
            </a:r>
            <a:endParaRPr kumimoji="0" lang="it-IT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20857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69274100-B0A8-47F7-AA9C-E6955D3F1B5A}"/>
              </a:ext>
            </a:extLst>
          </p:cNvPr>
          <p:cNvSpPr txBox="1">
            <a:spLocks/>
          </p:cNvSpPr>
          <p:nvPr/>
        </p:nvSpPr>
        <p:spPr>
          <a:xfrm>
            <a:off x="5972488" y="6562104"/>
            <a:ext cx="247023" cy="27699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>
              <a:defRPr lang="it-IT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chemeClr val="bg1"/>
                </a:solidFill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chemeClr val="bg1"/>
                </a:solidFill>
                <a:latin typeface="Helvetica"/>
                <a:cs typeface="Calibri" panose="020F0502020204030204" pitchFamily="34" charset="0"/>
                <a:sym typeface="Helvetica Light"/>
              </a:rPr>
              <a:t>Stato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5" y="984620"/>
            <a:ext cx="9107999" cy="293661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4"/>
            <a:ext cx="433370" cy="407943"/>
            <a:chOff x="451116" y="5858179"/>
            <a:chExt cx="549239" cy="5295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79"/>
              <a:ext cx="549239" cy="519351"/>
            </a:xfrm>
            <a:prstGeom prst="ellipse">
              <a:avLst/>
            </a:prstGeom>
            <a:no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6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392"/>
            <a:ext cx="433370" cy="407933"/>
            <a:chOff x="451116" y="5858191"/>
            <a:chExt cx="549239" cy="529508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91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2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308" y="2398518"/>
            <a:ext cx="433370" cy="407941"/>
            <a:chOff x="451116" y="5858182"/>
            <a:chExt cx="549239" cy="52951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4F81BD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2822"/>
            <a:ext cx="433370" cy="407938"/>
            <a:chOff x="451116" y="5858186"/>
            <a:chExt cx="549239" cy="529512"/>
          </a:xfrm>
          <a:noFill/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9067" y="3844432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44" name="Graphic 43" descr="Arrow: Slight curve with solid fill">
            <a:extLst>
              <a:ext uri="{FF2B5EF4-FFF2-40B4-BE49-F238E27FC236}">
                <a16:creationId xmlns:a16="http://schemas.microsoft.com/office/drawing/2014/main" id="{8DF311FD-C1B5-4247-B5C4-5B2D54E83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5934" y="2793008"/>
            <a:ext cx="578004" cy="578004"/>
          </a:xfrm>
          <a:prstGeom prst="rect">
            <a:avLst/>
          </a:prstGeom>
        </p:spPr>
      </p:pic>
      <p:pic>
        <p:nvPicPr>
          <p:cNvPr id="45" name="Graphic 44" descr="Flip calendar with solid fill">
            <a:extLst>
              <a:ext uri="{FF2B5EF4-FFF2-40B4-BE49-F238E27FC236}">
                <a16:creationId xmlns:a16="http://schemas.microsoft.com/office/drawing/2014/main" id="{B676CB11-9082-467F-BBBF-936E7F5DF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2219" y="2367627"/>
            <a:ext cx="430495" cy="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3299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Notched Right 28">
            <a:extLst>
              <a:ext uri="{FF2B5EF4-FFF2-40B4-BE49-F238E27FC236}">
                <a16:creationId xmlns:a16="http://schemas.microsoft.com/office/drawing/2014/main" id="{68C04440-85AF-439A-8B2D-C4D9F0719B0A}"/>
              </a:ext>
            </a:extLst>
          </p:cNvPr>
          <p:cNvSpPr/>
          <p:nvPr/>
        </p:nvSpPr>
        <p:spPr>
          <a:xfrm rot="5400000">
            <a:off x="2408648" y="4996993"/>
            <a:ext cx="539472" cy="406718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3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Arrow: Notched Right 29">
            <a:extLst>
              <a:ext uri="{FF2B5EF4-FFF2-40B4-BE49-F238E27FC236}">
                <a16:creationId xmlns:a16="http://schemas.microsoft.com/office/drawing/2014/main" id="{C4CE6BEB-6666-402A-AEE2-4A33F1FFF59E}"/>
              </a:ext>
            </a:extLst>
          </p:cNvPr>
          <p:cNvSpPr/>
          <p:nvPr/>
        </p:nvSpPr>
        <p:spPr>
          <a:xfrm rot="5400000">
            <a:off x="5973230" y="4996993"/>
            <a:ext cx="539472" cy="406718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3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Arrow: Notched Right 30">
            <a:extLst>
              <a:ext uri="{FF2B5EF4-FFF2-40B4-BE49-F238E27FC236}">
                <a16:creationId xmlns:a16="http://schemas.microsoft.com/office/drawing/2014/main" id="{C376D33A-ABCF-4AC6-9455-E8D6241FF1D2}"/>
              </a:ext>
            </a:extLst>
          </p:cNvPr>
          <p:cNvSpPr/>
          <p:nvPr/>
        </p:nvSpPr>
        <p:spPr>
          <a:xfrm rot="5400000">
            <a:off x="9496388" y="4996993"/>
            <a:ext cx="539472" cy="406718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  <a:ln w="25400" cap="flat">
            <a:solidFill>
              <a:schemeClr val="accent3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07107-0533-433B-A900-BCAB6E1FBE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7" name="Shape 195">
            <a:extLst>
              <a:ext uri="{FF2B5EF4-FFF2-40B4-BE49-F238E27FC236}">
                <a16:creationId xmlns:a16="http://schemas.microsoft.com/office/drawing/2014/main" id="{4192ECD6-AFCD-4EAF-8ED6-03203BB6F1CD}"/>
              </a:ext>
            </a:extLst>
          </p:cNvPr>
          <p:cNvSpPr txBox="1">
            <a:spLocks/>
          </p:cNvSpPr>
          <p:nvPr/>
        </p:nvSpPr>
        <p:spPr>
          <a:xfrm>
            <a:off x="-335541" y="374742"/>
            <a:ext cx="11184831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45720" rIns="0" bIns="45720">
            <a:spAutoFit/>
          </a:bodyPr>
          <a:lstStyle>
            <a:lvl1pPr marR="0" indent="0" defTabSz="91440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i="0" u="none" strike="noStrike" kern="0" cap="none" spc="0" baseline="0">
                <a:ln>
                  <a:noFill/>
                </a:ln>
                <a:solidFill>
                  <a:srgbClr val="219965"/>
                </a:solidFill>
                <a:uFillTx/>
                <a:latin typeface="+mj-lt"/>
                <a:cs typeface="Helvetica"/>
                <a:sym typeface="Helvetica"/>
              </a:defRPr>
            </a:lvl1pPr>
            <a:lvl2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46A34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/>
              <a:t>	Stato di avanzamento fisico e finanziario del Programma ad Aprile 2023</a:t>
            </a:r>
            <a:endParaRPr lang="it-IT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028F8-F3FA-4AF3-B9C4-81DA3042BB81}"/>
              </a:ext>
            </a:extLst>
          </p:cNvPr>
          <p:cNvSpPr txBox="1"/>
          <p:nvPr/>
        </p:nvSpPr>
        <p:spPr>
          <a:xfrm>
            <a:off x="408396" y="874379"/>
            <a:ext cx="11191127" cy="12464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Rispetto allo stato di avanzamento complessivo, fisico e finanziario, del Programma ad aprile 2023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, in merito alla situazione rispetto alle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concessioni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, agli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impegni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e al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numero di progetti finanziati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, non sono stati rilevati scostamenti significativi rispetto a quanto registrato al 31/12/2022.</a:t>
            </a:r>
          </a:p>
          <a:p>
            <a:pPr marL="180975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In riferimento al monitoraggio delle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liquidazioni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invece, dal 31/12/2022 ad aprile 2023 è stato rilevato un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incremento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 piuttosto </a:t>
            </a:r>
            <a:r>
              <a:rPr lang="it-IT" sz="1500" b="1">
                <a:latin typeface="Helvetica" panose="020B0604020202020204" pitchFamily="34" charset="0"/>
                <a:cs typeface="Helvetica" panose="020B0604020202020204" pitchFamily="34" charset="0"/>
              </a:rPr>
              <a:t>significativo</a:t>
            </a:r>
            <a:r>
              <a:rPr lang="it-IT" sz="150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D730A-87B1-42BD-942A-97B50E7246B1}"/>
              </a:ext>
            </a:extLst>
          </p:cNvPr>
          <p:cNvSpPr/>
          <p:nvPr/>
        </p:nvSpPr>
        <p:spPr>
          <a:xfrm>
            <a:off x="996593" y="2384754"/>
            <a:ext cx="3400747" cy="2340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86A2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63F728-302E-485C-9D48-C5EB827B5D06}"/>
              </a:ext>
            </a:extLst>
          </p:cNvPr>
          <p:cNvSpPr/>
          <p:nvPr/>
        </p:nvSpPr>
        <p:spPr>
          <a:xfrm>
            <a:off x="4531172" y="2384754"/>
            <a:ext cx="3400747" cy="2340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86A2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72D07-C1F3-4DDB-8870-3BCEDF132151}"/>
              </a:ext>
            </a:extLst>
          </p:cNvPr>
          <p:cNvSpPr/>
          <p:nvPr/>
        </p:nvSpPr>
        <p:spPr>
          <a:xfrm>
            <a:off x="8065751" y="2384754"/>
            <a:ext cx="3400747" cy="2340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86A2E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3EB413-E0AA-41EF-88A0-092264715868}"/>
              </a:ext>
            </a:extLst>
          </p:cNvPr>
          <p:cNvGrpSpPr/>
          <p:nvPr/>
        </p:nvGrpSpPr>
        <p:grpSpPr>
          <a:xfrm>
            <a:off x="2338503" y="2105796"/>
            <a:ext cx="720000" cy="720000"/>
            <a:chOff x="677832" y="5412406"/>
            <a:chExt cx="540000" cy="539472"/>
          </a:xfrm>
        </p:grpSpPr>
        <p:sp>
          <p:nvSpPr>
            <p:cNvPr id="14" name="Rechteck 138">
              <a:extLst>
                <a:ext uri="{FF2B5EF4-FFF2-40B4-BE49-F238E27FC236}">
                  <a16:creationId xmlns:a16="http://schemas.microsoft.com/office/drawing/2014/main" id="{B43A184B-EC0E-4D8E-9864-EB2ECA332D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832" y="5412406"/>
              <a:ext cx="540000" cy="539472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rgbClr val="086A2E"/>
              </a:solidFill>
              <a:prstDash val="solid"/>
            </a:ln>
            <a:effectLst>
              <a:innerShdw blurRad="25400">
                <a:prstClr val="black">
                  <a:alpha val="14000"/>
                </a:prstClr>
              </a:innerShdw>
            </a:effectLst>
          </p:spPr>
          <p:txBody>
            <a:bodyPr lIns="288000" rIns="0" rtlCol="0" anchor="ctr"/>
            <a:lstStyle/>
            <a:p>
              <a:pPr algn="ctr"/>
              <a:endParaRPr lang="it-IT" sz="1200" b="1">
                <a:latin typeface="+mj-lt"/>
              </a:endParaRPr>
            </a:p>
          </p:txBody>
        </p:sp>
        <p:pic>
          <p:nvPicPr>
            <p:cNvPr id="15" name="Picture 14" descr="A hand holding a paper with a dollar sign&#10;&#10;Description automatically generated with medium confidence">
              <a:extLst>
                <a:ext uri="{FF2B5EF4-FFF2-40B4-BE49-F238E27FC236}">
                  <a16:creationId xmlns:a16="http://schemas.microsoft.com/office/drawing/2014/main" id="{ECBB939A-9976-452F-82B2-20247AE0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4743" y="5474681"/>
              <a:ext cx="396000" cy="396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F6AA88-79D8-419B-99BE-B6B6F6E6D0F9}"/>
              </a:ext>
            </a:extLst>
          </p:cNvPr>
          <p:cNvGrpSpPr/>
          <p:nvPr/>
        </p:nvGrpSpPr>
        <p:grpSpPr>
          <a:xfrm>
            <a:off x="5871545" y="2024754"/>
            <a:ext cx="720000" cy="720000"/>
            <a:chOff x="10199803" y="2655586"/>
            <a:chExt cx="540000" cy="539472"/>
          </a:xfrm>
        </p:grpSpPr>
        <p:sp>
          <p:nvSpPr>
            <p:cNvPr id="17" name="Rechteck 138">
              <a:extLst>
                <a:ext uri="{FF2B5EF4-FFF2-40B4-BE49-F238E27FC236}">
                  <a16:creationId xmlns:a16="http://schemas.microsoft.com/office/drawing/2014/main" id="{3C027F5A-0436-4A5B-8B08-2D82AF076A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99803" y="2655586"/>
              <a:ext cx="540000" cy="539472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rgbClr val="086A2E"/>
              </a:solidFill>
              <a:prstDash val="solid"/>
            </a:ln>
            <a:effectLst>
              <a:innerShdw blurRad="25400">
                <a:prstClr val="black">
                  <a:alpha val="14000"/>
                </a:prstClr>
              </a:innerShdw>
            </a:effectLst>
          </p:spPr>
          <p:txBody>
            <a:bodyPr lIns="288000" rIns="0" rtlCol="0" anchor="ctr"/>
            <a:lstStyle/>
            <a:p>
              <a:pPr algn="ctr"/>
              <a:endParaRPr lang="it-IT" sz="1200" b="1">
                <a:latin typeface="+mj-lt"/>
              </a:endParaRPr>
            </a:p>
          </p:txBody>
        </p:sp>
        <p:pic>
          <p:nvPicPr>
            <p:cNvPr id="18" name="Picture 17" descr="A picture containing screenshot, colorfulness, rectangle, graphics&#10;&#10;Description automatically generated">
              <a:extLst>
                <a:ext uri="{FF2B5EF4-FFF2-40B4-BE49-F238E27FC236}">
                  <a16:creationId xmlns:a16="http://schemas.microsoft.com/office/drawing/2014/main" id="{C9313563-D247-4856-A801-80CCCE138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8369" y="2740364"/>
              <a:ext cx="360000" cy="3600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1C6CA8-BE07-424D-B77B-6C5402200721}"/>
              </a:ext>
            </a:extLst>
          </p:cNvPr>
          <p:cNvGrpSpPr/>
          <p:nvPr/>
        </p:nvGrpSpPr>
        <p:grpSpPr>
          <a:xfrm>
            <a:off x="9406124" y="1997428"/>
            <a:ext cx="720000" cy="720000"/>
            <a:chOff x="7765325" y="2655586"/>
            <a:chExt cx="540000" cy="539472"/>
          </a:xfrm>
        </p:grpSpPr>
        <p:sp>
          <p:nvSpPr>
            <p:cNvPr id="20" name="Rechteck 138">
              <a:extLst>
                <a:ext uri="{FF2B5EF4-FFF2-40B4-BE49-F238E27FC236}">
                  <a16:creationId xmlns:a16="http://schemas.microsoft.com/office/drawing/2014/main" id="{B9CAA77B-FED4-4333-A45A-33BC40FD68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65325" y="2655586"/>
              <a:ext cx="540000" cy="539472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rgbClr val="086A2E"/>
              </a:solidFill>
              <a:prstDash val="solid"/>
            </a:ln>
            <a:effectLst>
              <a:innerShdw blurRad="25400">
                <a:prstClr val="black">
                  <a:alpha val="14000"/>
                </a:prstClr>
              </a:innerShdw>
            </a:effectLst>
          </p:spPr>
          <p:txBody>
            <a:bodyPr lIns="288000" rIns="0" rtlCol="0" anchor="ctr"/>
            <a:lstStyle/>
            <a:p>
              <a:pPr algn="ctr"/>
              <a:endParaRPr lang="it-IT" sz="1200" b="1">
                <a:latin typeface="+mj-lt"/>
              </a:endParaRPr>
            </a:p>
          </p:txBody>
        </p:sp>
        <p:pic>
          <p:nvPicPr>
            <p:cNvPr id="21" name="Picture 20" descr="A hand holding a bag of money&#10;&#10;Description automatically generated">
              <a:extLst>
                <a:ext uri="{FF2B5EF4-FFF2-40B4-BE49-F238E27FC236}">
                  <a16:creationId xmlns:a16="http://schemas.microsoft.com/office/drawing/2014/main" id="{78284EAD-D785-4525-89F1-2B8481DF4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0390" y="2709797"/>
              <a:ext cx="396000" cy="39600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C0409A0-170B-41EF-8887-04F3B1C23F74}"/>
              </a:ext>
            </a:extLst>
          </p:cNvPr>
          <p:cNvSpPr txBox="1"/>
          <p:nvPr/>
        </p:nvSpPr>
        <p:spPr>
          <a:xfrm>
            <a:off x="1566921" y="3032538"/>
            <a:ext cx="226009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IMPORTI CONCESSIONI E IMPEGNI</a:t>
            </a:r>
          </a:p>
        </p:txBody>
      </p:sp>
      <p:sp>
        <p:nvSpPr>
          <p:cNvPr id="24" name="Rechteck 14">
            <a:extLst>
              <a:ext uri="{FF2B5EF4-FFF2-40B4-BE49-F238E27FC236}">
                <a16:creationId xmlns:a16="http://schemas.microsoft.com/office/drawing/2014/main" id="{6838457F-8B49-40DA-B0B3-CB1FECA118E6}"/>
              </a:ext>
            </a:extLst>
          </p:cNvPr>
          <p:cNvSpPr/>
          <p:nvPr/>
        </p:nvSpPr>
        <p:spPr>
          <a:xfrm>
            <a:off x="1543724" y="4192415"/>
            <a:ext cx="2306484" cy="869881"/>
          </a:xfrm>
          <a:prstGeom prst="rect">
            <a:avLst/>
          </a:prstGeom>
          <a:solidFill>
            <a:srgbClr val="219965"/>
          </a:solidFill>
          <a:ln w="38100" cap="sq" cmpd="sng" algn="ctr">
            <a:solidFill>
              <a:srgbClr val="1D8558"/>
            </a:solidFill>
            <a:prstDash val="solid"/>
            <a:miter lim="800000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34">
              <a:lnSpc>
                <a:spcPct val="110000"/>
              </a:lnSpc>
              <a:spcAft>
                <a:spcPts val="500"/>
              </a:spcAft>
              <a:buClr>
                <a:srgbClr val="FFE600"/>
              </a:buClr>
              <a:buSzPct val="70000"/>
            </a:pPr>
            <a:r>
              <a:rPr lang="it-IT" sz="1400" b="1" kern="0">
                <a:solidFill>
                  <a:schemeClr val="bg1"/>
                </a:solidFill>
                <a:latin typeface="+mj-lt"/>
              </a:rPr>
              <a:t>Non rilevati scostamenti significativi dal 31/12/2022 ad aprile 2023</a:t>
            </a:r>
          </a:p>
        </p:txBody>
      </p:sp>
      <p:sp>
        <p:nvSpPr>
          <p:cNvPr id="25" name="Rechteck 14">
            <a:extLst>
              <a:ext uri="{FF2B5EF4-FFF2-40B4-BE49-F238E27FC236}">
                <a16:creationId xmlns:a16="http://schemas.microsoft.com/office/drawing/2014/main" id="{2A3151B9-86BD-4CEF-ABC2-8DADE5935421}"/>
              </a:ext>
            </a:extLst>
          </p:cNvPr>
          <p:cNvSpPr/>
          <p:nvPr/>
        </p:nvSpPr>
        <p:spPr>
          <a:xfrm>
            <a:off x="5078303" y="4192414"/>
            <a:ext cx="2306484" cy="869881"/>
          </a:xfrm>
          <a:prstGeom prst="rect">
            <a:avLst/>
          </a:prstGeom>
          <a:solidFill>
            <a:srgbClr val="219965"/>
          </a:solidFill>
          <a:ln w="38100" cap="sq" cmpd="sng" algn="ctr">
            <a:solidFill>
              <a:srgbClr val="1D8558"/>
            </a:solidFill>
            <a:prstDash val="solid"/>
            <a:miter lim="800000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34">
              <a:lnSpc>
                <a:spcPct val="110000"/>
              </a:lnSpc>
              <a:spcAft>
                <a:spcPts val="500"/>
              </a:spcAft>
              <a:buClr>
                <a:srgbClr val="FFE600"/>
              </a:buClr>
              <a:buSzPct val="70000"/>
            </a:pPr>
            <a:r>
              <a:rPr lang="it-IT" sz="1400" b="1" kern="0">
                <a:solidFill>
                  <a:schemeClr val="bg1"/>
                </a:solidFill>
                <a:latin typeface="+mj-lt"/>
              </a:rPr>
              <a:t>Non rilevati scostamenti significativi dal 31/12/2022 ad aprile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E4F2C3-B15C-4B46-B213-2D1D8C27A9EE}"/>
              </a:ext>
            </a:extLst>
          </p:cNvPr>
          <p:cNvSpPr txBox="1"/>
          <p:nvPr/>
        </p:nvSpPr>
        <p:spPr>
          <a:xfrm>
            <a:off x="5078303" y="3032538"/>
            <a:ext cx="2260090" cy="10156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NUMERO PROGETTI FINANZIATI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58F80B-41FE-4937-AA54-28605A02C82E}"/>
              </a:ext>
            </a:extLst>
          </p:cNvPr>
          <p:cNvSpPr txBox="1"/>
          <p:nvPr/>
        </p:nvSpPr>
        <p:spPr>
          <a:xfrm>
            <a:off x="8636079" y="3186426"/>
            <a:ext cx="2260090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IMPORTO LIQUIDAZIONI</a:t>
            </a:r>
          </a:p>
        </p:txBody>
      </p:sp>
      <p:sp>
        <p:nvSpPr>
          <p:cNvPr id="28" name="Rechteck 14">
            <a:extLst>
              <a:ext uri="{FF2B5EF4-FFF2-40B4-BE49-F238E27FC236}">
                <a16:creationId xmlns:a16="http://schemas.microsoft.com/office/drawing/2014/main" id="{1B7BFE5D-9F84-4049-BCA5-3F34EA007E57}"/>
              </a:ext>
            </a:extLst>
          </p:cNvPr>
          <p:cNvSpPr/>
          <p:nvPr/>
        </p:nvSpPr>
        <p:spPr>
          <a:xfrm>
            <a:off x="8603635" y="4192414"/>
            <a:ext cx="2306484" cy="869881"/>
          </a:xfrm>
          <a:prstGeom prst="rect">
            <a:avLst/>
          </a:prstGeom>
          <a:solidFill>
            <a:srgbClr val="219965"/>
          </a:solidFill>
          <a:ln w="38100" cap="sq" cmpd="sng" algn="ctr">
            <a:solidFill>
              <a:srgbClr val="1D8558"/>
            </a:solidFill>
            <a:prstDash val="solid"/>
            <a:miter lim="800000"/>
            <a:tailEnd type="none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434">
              <a:lnSpc>
                <a:spcPct val="110000"/>
              </a:lnSpc>
              <a:spcAft>
                <a:spcPts val="500"/>
              </a:spcAft>
              <a:buClr>
                <a:srgbClr val="FFE600"/>
              </a:buClr>
              <a:buSzPct val="70000"/>
            </a:pPr>
            <a:r>
              <a:rPr lang="it-IT" sz="1400" b="1" kern="0">
                <a:solidFill>
                  <a:schemeClr val="bg1"/>
                </a:solidFill>
                <a:latin typeface="+mj-lt"/>
              </a:rPr>
              <a:t>Rilevati incrementi significativi dal 31/12/2022 ad aprile 2023</a:t>
            </a:r>
          </a:p>
        </p:txBody>
      </p:sp>
      <p:sp>
        <p:nvSpPr>
          <p:cNvPr id="34" name="Rechteck 109">
            <a:extLst>
              <a:ext uri="{FF2B5EF4-FFF2-40B4-BE49-F238E27FC236}">
                <a16:creationId xmlns:a16="http://schemas.microsoft.com/office/drawing/2014/main" id="{C0EBC25D-D6CF-4663-B689-27212F3B81C6}"/>
              </a:ext>
            </a:extLst>
          </p:cNvPr>
          <p:cNvSpPr/>
          <p:nvPr/>
        </p:nvSpPr>
        <p:spPr bwMode="auto">
          <a:xfrm>
            <a:off x="2077118" y="5511052"/>
            <a:ext cx="1101845" cy="650073"/>
          </a:xfrm>
          <a:prstGeom prst="rect">
            <a:avLst/>
          </a:prstGeom>
          <a:solidFill>
            <a:srgbClr val="DEE7D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>
              <a:spcAft>
                <a:spcPts val="300"/>
              </a:spcAft>
              <a:buClr>
                <a:srgbClr val="808080">
                  <a:lumMod val="50000"/>
                </a:srgbClr>
              </a:buClr>
              <a:buSzPct val="80000"/>
              <a:tabLst>
                <a:tab pos="180975" algn="r"/>
                <a:tab pos="538163" algn="r"/>
                <a:tab pos="895350" algn="r"/>
                <a:tab pos="1257300" algn="r"/>
                <a:tab pos="1614488" algn="r"/>
                <a:tab pos="1971675" algn="r"/>
                <a:tab pos="2333625" algn="r"/>
                <a:tab pos="2690813" algn="r"/>
                <a:tab pos="3048000" algn="r"/>
                <a:tab pos="3409950" algn="r"/>
                <a:tab pos="3767138" algn="r"/>
              </a:tabLst>
              <a:defRPr/>
            </a:pPr>
            <a:r>
              <a:rPr lang="en-US" sz="1400" b="1" noProof="1">
                <a:latin typeface="+mj-lt"/>
              </a:rPr>
              <a:t>Delta tendente a 0</a:t>
            </a:r>
          </a:p>
        </p:txBody>
      </p:sp>
      <p:sp>
        <p:nvSpPr>
          <p:cNvPr id="35" name="Rechteck 109">
            <a:extLst>
              <a:ext uri="{FF2B5EF4-FFF2-40B4-BE49-F238E27FC236}">
                <a16:creationId xmlns:a16="http://schemas.microsoft.com/office/drawing/2014/main" id="{0DD382F8-8D70-4B9B-ABBA-80AE48160A28}"/>
              </a:ext>
            </a:extLst>
          </p:cNvPr>
          <p:cNvSpPr/>
          <p:nvPr/>
        </p:nvSpPr>
        <p:spPr bwMode="auto">
          <a:xfrm>
            <a:off x="5692043" y="5511052"/>
            <a:ext cx="1101845" cy="650073"/>
          </a:xfrm>
          <a:prstGeom prst="rect">
            <a:avLst/>
          </a:prstGeom>
          <a:solidFill>
            <a:srgbClr val="DEE7D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>
              <a:spcAft>
                <a:spcPts val="300"/>
              </a:spcAft>
              <a:buClr>
                <a:srgbClr val="808080">
                  <a:lumMod val="50000"/>
                </a:srgbClr>
              </a:buClr>
              <a:buSzPct val="80000"/>
              <a:tabLst>
                <a:tab pos="180975" algn="r"/>
                <a:tab pos="538163" algn="r"/>
                <a:tab pos="895350" algn="r"/>
                <a:tab pos="1257300" algn="r"/>
                <a:tab pos="1614488" algn="r"/>
                <a:tab pos="1971675" algn="r"/>
                <a:tab pos="2333625" algn="r"/>
                <a:tab pos="2690813" algn="r"/>
                <a:tab pos="3048000" algn="r"/>
                <a:tab pos="3409950" algn="r"/>
                <a:tab pos="3767138" algn="r"/>
              </a:tabLst>
              <a:defRPr/>
            </a:pPr>
            <a:r>
              <a:rPr lang="en-US" sz="1400" b="1" noProof="1">
                <a:latin typeface="+mj-lt"/>
              </a:rPr>
              <a:t>Delta tendente a 0</a:t>
            </a:r>
          </a:p>
        </p:txBody>
      </p:sp>
      <p:sp>
        <p:nvSpPr>
          <p:cNvPr id="36" name="Rechteck 109">
            <a:extLst>
              <a:ext uri="{FF2B5EF4-FFF2-40B4-BE49-F238E27FC236}">
                <a16:creationId xmlns:a16="http://schemas.microsoft.com/office/drawing/2014/main" id="{045326E6-E365-451D-83CD-155F2333FD24}"/>
              </a:ext>
            </a:extLst>
          </p:cNvPr>
          <p:cNvSpPr/>
          <p:nvPr/>
        </p:nvSpPr>
        <p:spPr bwMode="auto">
          <a:xfrm>
            <a:off x="9205954" y="5511052"/>
            <a:ext cx="1101845" cy="650073"/>
          </a:xfrm>
          <a:prstGeom prst="rect">
            <a:avLst/>
          </a:prstGeom>
          <a:solidFill>
            <a:srgbClr val="DEE7D1"/>
          </a:solidFill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 anchorCtr="0"/>
          <a:lstStyle/>
          <a:p>
            <a:pPr algn="ctr">
              <a:spcAft>
                <a:spcPts val="300"/>
              </a:spcAft>
              <a:buClr>
                <a:srgbClr val="808080">
                  <a:lumMod val="50000"/>
                </a:srgbClr>
              </a:buClr>
              <a:buSzPct val="80000"/>
              <a:tabLst>
                <a:tab pos="180975" algn="r"/>
                <a:tab pos="538163" algn="r"/>
                <a:tab pos="895350" algn="r"/>
                <a:tab pos="1257300" algn="r"/>
                <a:tab pos="1614488" algn="r"/>
                <a:tab pos="1971675" algn="r"/>
                <a:tab pos="2333625" algn="r"/>
                <a:tab pos="2690813" algn="r"/>
                <a:tab pos="3048000" algn="r"/>
                <a:tab pos="3409950" algn="r"/>
                <a:tab pos="3767138" algn="r"/>
              </a:tabLst>
              <a:defRPr/>
            </a:pPr>
            <a:r>
              <a:rPr lang="en-US" sz="1400" b="1" noProof="1">
                <a:latin typeface="+mj-lt"/>
              </a:rPr>
              <a:t>Delta</a:t>
            </a:r>
          </a:p>
          <a:p>
            <a:pPr algn="ctr">
              <a:spcAft>
                <a:spcPts val="300"/>
              </a:spcAft>
              <a:buClr>
                <a:srgbClr val="808080">
                  <a:lumMod val="50000"/>
                </a:srgbClr>
              </a:buClr>
              <a:buSzPct val="80000"/>
              <a:tabLst>
                <a:tab pos="180975" algn="r"/>
                <a:tab pos="538163" algn="r"/>
                <a:tab pos="895350" algn="r"/>
                <a:tab pos="1257300" algn="r"/>
                <a:tab pos="1614488" algn="r"/>
                <a:tab pos="1971675" algn="r"/>
                <a:tab pos="2333625" algn="r"/>
                <a:tab pos="2690813" algn="r"/>
                <a:tab pos="3048000" algn="r"/>
                <a:tab pos="3409950" algn="r"/>
                <a:tab pos="3767138" algn="r"/>
              </a:tabLst>
              <a:defRPr/>
            </a:pPr>
            <a:r>
              <a:rPr lang="en-US" sz="1400" b="1" noProof="1">
                <a:solidFill>
                  <a:srgbClr val="1D8558"/>
                </a:solidFill>
                <a:latin typeface="+mj-lt"/>
              </a:rPr>
              <a:t>+ 40 M€</a:t>
            </a:r>
          </a:p>
        </p:txBody>
      </p:sp>
    </p:spTree>
    <p:extLst>
      <p:ext uri="{BB962C8B-B14F-4D97-AF65-F5344CB8AC3E}">
        <p14:creationId xmlns:p14="http://schemas.microsoft.com/office/powerpoint/2010/main" val="5162744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066536A-E1EB-4541-9A9A-736B32C95B57}"/>
              </a:ext>
            </a:extLst>
          </p:cNvPr>
          <p:cNvSpPr txBox="1"/>
          <p:nvPr/>
        </p:nvSpPr>
        <p:spPr>
          <a:xfrm>
            <a:off x="8931678" y="1544238"/>
            <a:ext cx="1282762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en-US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325,00</a:t>
            </a:r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 M€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62874-08BD-4E09-8919-7C345D0A3209}"/>
              </a:ext>
            </a:extLst>
          </p:cNvPr>
          <p:cNvSpPr txBox="1"/>
          <p:nvPr/>
        </p:nvSpPr>
        <p:spPr>
          <a:xfrm>
            <a:off x="9936282" y="1857613"/>
            <a:ext cx="902669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356,82 M€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A10DB-DAC2-4183-9C0B-C3146FA408CF}"/>
              </a:ext>
            </a:extLst>
          </p:cNvPr>
          <p:cNvSpPr txBox="1"/>
          <p:nvPr/>
        </p:nvSpPr>
        <p:spPr>
          <a:xfrm>
            <a:off x="7243901" y="3242877"/>
            <a:ext cx="902669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194,06 M€</a:t>
            </a:r>
          </a:p>
        </p:txBody>
      </p:sp>
      <p:cxnSp>
        <p:nvCxnSpPr>
          <p:cNvPr id="14" name="Gerade Verbindung 158">
            <a:extLst>
              <a:ext uri="{FF2B5EF4-FFF2-40B4-BE49-F238E27FC236}">
                <a16:creationId xmlns:a16="http://schemas.microsoft.com/office/drawing/2014/main" id="{4395EDF6-1911-4494-B014-28250718F50D}"/>
              </a:ext>
            </a:extLst>
          </p:cNvPr>
          <p:cNvCxnSpPr/>
          <p:nvPr/>
        </p:nvCxnSpPr>
        <p:spPr bwMode="gray">
          <a:xfrm flipH="1">
            <a:off x="5213537" y="4648026"/>
            <a:ext cx="766833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BA647A-651A-4088-B599-AF9C30350A29}"/>
              </a:ext>
            </a:extLst>
          </p:cNvPr>
          <p:cNvSpPr txBox="1"/>
          <p:nvPr/>
        </p:nvSpPr>
        <p:spPr>
          <a:xfrm>
            <a:off x="3203437" y="2564620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12,24 M€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08B3AF-53F9-4EF4-9327-E999039E17EE}"/>
              </a:ext>
            </a:extLst>
          </p:cNvPr>
          <p:cNvSpPr txBox="1"/>
          <p:nvPr/>
        </p:nvSpPr>
        <p:spPr>
          <a:xfrm>
            <a:off x="7235490" y="2940635"/>
            <a:ext cx="869521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190,90 M€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3043CA-CD6D-4E7F-BFF4-EB9AB19E0787}"/>
              </a:ext>
            </a:extLst>
          </p:cNvPr>
          <p:cNvSpPr txBox="1"/>
          <p:nvPr/>
        </p:nvSpPr>
        <p:spPr>
          <a:xfrm>
            <a:off x="4686617" y="3609127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60,05 M€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C17D04-F7C6-4B8E-AD70-CC831DEBAADF}"/>
              </a:ext>
            </a:extLst>
          </p:cNvPr>
          <p:cNvSpPr txBox="1"/>
          <p:nvPr/>
        </p:nvSpPr>
        <p:spPr>
          <a:xfrm>
            <a:off x="5203771" y="3925870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62,66 M€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1A9675-75EF-4A3F-893C-3206422AD047}"/>
              </a:ext>
            </a:extLst>
          </p:cNvPr>
          <p:cNvSpPr txBox="1"/>
          <p:nvPr/>
        </p:nvSpPr>
        <p:spPr>
          <a:xfrm>
            <a:off x="2103303" y="4294877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</a:rPr>
              <a:t>1,76</a:t>
            </a:r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 M€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6C808D-F996-4B83-A8A7-65E556164119}"/>
              </a:ext>
            </a:extLst>
          </p:cNvPr>
          <p:cNvSpPr txBox="1"/>
          <p:nvPr/>
        </p:nvSpPr>
        <p:spPr>
          <a:xfrm>
            <a:off x="2116090" y="4582735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</a:rPr>
              <a:t>1,94</a:t>
            </a:r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 M€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B03CAF-8D36-4DE4-8FE5-3B90D512A913}"/>
              </a:ext>
            </a:extLst>
          </p:cNvPr>
          <p:cNvSpPr txBox="1"/>
          <p:nvPr/>
        </p:nvSpPr>
        <p:spPr>
          <a:xfrm>
            <a:off x="2076043" y="4923751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</a:rPr>
              <a:t>2,12</a:t>
            </a:r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 M€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164B28-5FFC-45E7-AD4E-75536A89878E}"/>
              </a:ext>
            </a:extLst>
          </p:cNvPr>
          <p:cNvSpPr txBox="1"/>
          <p:nvPr/>
        </p:nvSpPr>
        <p:spPr>
          <a:xfrm>
            <a:off x="3950485" y="5607859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23,96 M€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6DC697-3BE3-46F4-9C3F-98B4B5333E1D}"/>
              </a:ext>
            </a:extLst>
          </p:cNvPr>
          <p:cNvSpPr txBox="1"/>
          <p:nvPr/>
        </p:nvSpPr>
        <p:spPr>
          <a:xfrm>
            <a:off x="4168112" y="5899891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25,47 M€</a:t>
            </a:r>
          </a:p>
        </p:txBody>
      </p:sp>
      <p:sp>
        <p:nvSpPr>
          <p:cNvPr id="93" name="Shape 195">
            <a:extLst>
              <a:ext uri="{FF2B5EF4-FFF2-40B4-BE49-F238E27FC236}">
                <a16:creationId xmlns:a16="http://schemas.microsoft.com/office/drawing/2014/main" id="{28C9AEB7-A57F-4ED5-BFDD-F6DE4FFE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3375" y="357710"/>
            <a:ext cx="10182225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914400" hangingPunct="0">
              <a:defRPr/>
            </a:pPr>
            <a:r>
              <a:rPr lang="it-IT" sz="2000" kern="0">
                <a:solidFill>
                  <a:srgbClr val="219965"/>
                </a:solidFill>
                <a:latin typeface="+mj-lt"/>
                <a:cs typeface="Helvetica"/>
              </a:rPr>
              <a:t>	Stato di avanzamento fisico e finanziario del Programma –</a:t>
            </a:r>
            <a:r>
              <a:rPr lang="it-IT" sz="2000" i="1" kern="0">
                <a:solidFill>
                  <a:srgbClr val="219965"/>
                </a:solidFill>
                <a:latin typeface="+mj-lt"/>
                <a:cs typeface="Helvetica"/>
              </a:rPr>
              <a:t> Importi liquidati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DF89267-534F-46F4-BF73-72B8A97BB58C}"/>
              </a:ext>
            </a:extLst>
          </p:cNvPr>
          <p:cNvSpPr/>
          <p:nvPr/>
        </p:nvSpPr>
        <p:spPr>
          <a:xfrm>
            <a:off x="832421" y="929576"/>
            <a:ext cx="109014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hangingPunct="0"/>
            <a:r>
              <a:rPr lang="it-IT" sz="1500">
                <a:latin typeface="Helvetica" panose="020B0604020202020204" pitchFamily="34" charset="0"/>
                <a:sym typeface="Calibri"/>
              </a:rPr>
              <a:t>Di seguito, si illustrano gli </a:t>
            </a:r>
            <a:r>
              <a:rPr lang="it-IT" sz="1500" b="1">
                <a:latin typeface="Helvetica" panose="020B0604020202020204" pitchFamily="34" charset="0"/>
                <a:sym typeface="Calibri"/>
              </a:rPr>
              <a:t>importi liquidati al 30/04/2023</a:t>
            </a:r>
            <a:r>
              <a:rPr lang="it-IT" sz="1600" b="1" baseline="30000"/>
              <a:t>1</a:t>
            </a:r>
            <a:r>
              <a:rPr lang="it-IT" sz="1500" b="1">
                <a:latin typeface="Helvetica" panose="020B0604020202020204" pitchFamily="34" charset="0"/>
                <a:sym typeface="Calibri"/>
              </a:rPr>
              <a:t> rispetto all’aggiornamento al 31/12/2022</a:t>
            </a:r>
            <a:r>
              <a:rPr lang="it-IT" sz="1500">
                <a:latin typeface="Helvetica" panose="020B0604020202020204" pitchFamily="34" charset="0"/>
                <a:sym typeface="Calibri"/>
              </a:rPr>
              <a:t>, ripartiti per i diversi Assi del POR FESR.</a:t>
            </a:r>
          </a:p>
        </p:txBody>
      </p:sp>
      <p:pic>
        <p:nvPicPr>
          <p:cNvPr id="96" name="Graphic 95" descr="Money with solid fill">
            <a:extLst>
              <a:ext uri="{FF2B5EF4-FFF2-40B4-BE49-F238E27FC236}">
                <a16:creationId xmlns:a16="http://schemas.microsoft.com/office/drawing/2014/main" id="{2B178167-F6A9-4E1D-B780-AAC48AD03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421" y="1044575"/>
            <a:ext cx="324000" cy="324000"/>
          </a:xfrm>
          <a:prstGeom prst="rect">
            <a:avLst/>
          </a:prstGeom>
        </p:spPr>
      </p:pic>
      <p:grpSp>
        <p:nvGrpSpPr>
          <p:cNvPr id="156" name="Group 155">
            <a:extLst>
              <a:ext uri="{FF2B5EF4-FFF2-40B4-BE49-F238E27FC236}">
                <a16:creationId xmlns:a16="http://schemas.microsoft.com/office/drawing/2014/main" id="{FB22E733-8B4F-4319-815C-48DAB30B6B06}"/>
              </a:ext>
            </a:extLst>
          </p:cNvPr>
          <p:cNvGrpSpPr/>
          <p:nvPr/>
        </p:nvGrpSpPr>
        <p:grpSpPr>
          <a:xfrm>
            <a:off x="544421" y="4968517"/>
            <a:ext cx="1487760" cy="542184"/>
            <a:chOff x="544421" y="4968517"/>
            <a:chExt cx="1487760" cy="542184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49EC2D9-6280-4933-9DB1-93739BB2D79E}"/>
                </a:ext>
              </a:extLst>
            </p:cNvPr>
            <p:cNvGrpSpPr/>
            <p:nvPr/>
          </p:nvGrpSpPr>
          <p:grpSpPr>
            <a:xfrm>
              <a:off x="1429873" y="4968517"/>
              <a:ext cx="602308" cy="542184"/>
              <a:chOff x="1508531" y="5242960"/>
              <a:chExt cx="450001" cy="542184"/>
            </a:xfrm>
          </p:grpSpPr>
          <p:sp>
            <p:nvSpPr>
              <p:cNvPr id="46" name="Abgerundetes Rechteck 35">
                <a:extLst>
                  <a:ext uri="{FF2B5EF4-FFF2-40B4-BE49-F238E27FC236}">
                    <a16:creationId xmlns:a16="http://schemas.microsoft.com/office/drawing/2014/main" id="{17A3921D-6A76-4DDE-A09D-187ADFCAE792}"/>
                  </a:ext>
                </a:extLst>
              </p:cNvPr>
              <p:cNvSpPr/>
              <p:nvPr/>
            </p:nvSpPr>
            <p:spPr bwMode="gray">
              <a:xfrm>
                <a:off x="1508531" y="5242960"/>
                <a:ext cx="449173" cy="232233"/>
              </a:xfrm>
              <a:prstGeom prst="rect">
                <a:avLst/>
              </a:prstGeom>
              <a:solidFill>
                <a:srgbClr val="E0EEBC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2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  <p:sp>
            <p:nvSpPr>
              <p:cNvPr id="49" name="Abgerundetes Rechteck 35">
                <a:extLst>
                  <a:ext uri="{FF2B5EF4-FFF2-40B4-BE49-F238E27FC236}">
                    <a16:creationId xmlns:a16="http://schemas.microsoft.com/office/drawing/2014/main" id="{AF774631-672D-4D58-9580-58E93734CEAB}"/>
                  </a:ext>
                </a:extLst>
              </p:cNvPr>
              <p:cNvSpPr/>
              <p:nvPr/>
            </p:nvSpPr>
            <p:spPr bwMode="gray">
              <a:xfrm>
                <a:off x="1508532" y="5528334"/>
                <a:ext cx="450000" cy="256810"/>
              </a:xfrm>
              <a:prstGeom prst="rect">
                <a:avLst/>
              </a:prstGeom>
              <a:solidFill>
                <a:srgbClr val="CDE494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2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3330971-A7C1-4E9E-B1F9-B012336CEF53}"/>
                </a:ext>
              </a:extLst>
            </p:cNvPr>
            <p:cNvSpPr txBox="1"/>
            <p:nvPr/>
          </p:nvSpPr>
          <p:spPr>
            <a:xfrm>
              <a:off x="663681" y="5101110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VI</a:t>
              </a: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5D821607-1AA4-4C46-B68F-00342158ABE8}"/>
                </a:ext>
              </a:extLst>
            </p:cNvPr>
            <p:cNvGrpSpPr/>
            <p:nvPr/>
          </p:nvGrpSpPr>
          <p:grpSpPr>
            <a:xfrm>
              <a:off x="544421" y="5095609"/>
              <a:ext cx="288000" cy="288000"/>
              <a:chOff x="949112" y="4587041"/>
              <a:chExt cx="604800" cy="6048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DD7EEE2A-04CE-4623-8CCB-6A91F1181277}"/>
                  </a:ext>
                </a:extLst>
              </p:cNvPr>
              <p:cNvSpPr/>
              <p:nvPr/>
            </p:nvSpPr>
            <p:spPr>
              <a:xfrm>
                <a:off x="1029411" y="4669845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23" name="Rad 1">
                <a:extLst>
                  <a:ext uri="{FF2B5EF4-FFF2-40B4-BE49-F238E27FC236}">
                    <a16:creationId xmlns:a16="http://schemas.microsoft.com/office/drawing/2014/main" id="{EBB42809-D257-432E-BE59-DBFE0E10245E}"/>
                  </a:ext>
                </a:extLst>
              </p:cNvPr>
              <p:cNvSpPr/>
              <p:nvPr/>
            </p:nvSpPr>
            <p:spPr bwMode="gray">
              <a:xfrm>
                <a:off x="949112" y="4587041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9AC332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24" name="pasted-image.pdf">
                <a:extLst>
                  <a:ext uri="{FF2B5EF4-FFF2-40B4-BE49-F238E27FC236}">
                    <a16:creationId xmlns:a16="http://schemas.microsoft.com/office/drawing/2014/main" id="{56F1EDD3-F442-4786-96C3-E106BECF8184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1512" y="4709441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004E24-DF6A-4E4B-A3D3-63EBF7B18507}"/>
              </a:ext>
            </a:extLst>
          </p:cNvPr>
          <p:cNvGrpSpPr/>
          <p:nvPr/>
        </p:nvGrpSpPr>
        <p:grpSpPr>
          <a:xfrm>
            <a:off x="544421" y="1561121"/>
            <a:ext cx="9345454" cy="563219"/>
            <a:chOff x="544422" y="1565429"/>
            <a:chExt cx="9345454" cy="563219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716ABA6B-2885-4A5A-9DA7-2071CAD6675C}"/>
                </a:ext>
              </a:extLst>
            </p:cNvPr>
            <p:cNvGrpSpPr/>
            <p:nvPr/>
          </p:nvGrpSpPr>
          <p:grpSpPr>
            <a:xfrm>
              <a:off x="1429876" y="1565429"/>
              <a:ext cx="8460000" cy="563219"/>
              <a:chOff x="1429876" y="1565429"/>
              <a:chExt cx="8460000" cy="563219"/>
            </a:xfrm>
          </p:grpSpPr>
          <p:sp>
            <p:nvSpPr>
              <p:cNvPr id="10" name="Abgerundetes Rechteck 35">
                <a:extLst>
                  <a:ext uri="{FF2B5EF4-FFF2-40B4-BE49-F238E27FC236}">
                    <a16:creationId xmlns:a16="http://schemas.microsoft.com/office/drawing/2014/main" id="{89069FFF-8011-43A1-80A0-15A59834EC1A}"/>
                  </a:ext>
                </a:extLst>
              </p:cNvPr>
              <p:cNvSpPr/>
              <p:nvPr/>
            </p:nvSpPr>
            <p:spPr bwMode="gray">
              <a:xfrm>
                <a:off x="1429876" y="1565429"/>
                <a:ext cx="7455396" cy="256744"/>
              </a:xfrm>
              <a:prstGeom prst="rect">
                <a:avLst/>
              </a:prstGeom>
              <a:solidFill>
                <a:srgbClr val="FFDB87"/>
              </a:solidFill>
              <a:ln w="381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lvl="1"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r>
                  <a:rPr lang="it-IT" sz="1000" b="1">
                    <a:solidFill>
                      <a:srgbClr val="646464"/>
                    </a:solidFill>
                    <a:cs typeface="Arial" charset="0"/>
                  </a:rPr>
                  <a:t> </a:t>
                </a:r>
              </a:p>
            </p:txBody>
          </p:sp>
          <p:sp>
            <p:nvSpPr>
              <p:cNvPr id="24" name="Abgerundetes Rechteck 35">
                <a:extLst>
                  <a:ext uri="{FF2B5EF4-FFF2-40B4-BE49-F238E27FC236}">
                    <a16:creationId xmlns:a16="http://schemas.microsoft.com/office/drawing/2014/main" id="{28E681A5-E6DB-43F5-9656-32AF43E938DD}"/>
                  </a:ext>
                </a:extLst>
              </p:cNvPr>
              <p:cNvSpPr/>
              <p:nvPr/>
            </p:nvSpPr>
            <p:spPr bwMode="gray">
              <a:xfrm>
                <a:off x="1429876" y="1871904"/>
                <a:ext cx="8460000" cy="256744"/>
              </a:xfrm>
              <a:prstGeom prst="rect">
                <a:avLst/>
              </a:prstGeom>
              <a:solidFill>
                <a:srgbClr val="FFBD29"/>
              </a:solidFill>
              <a:ln w="381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lvl="1"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it-IT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D88F8B2-7C85-44EC-83A7-65EA28AC4FE1}"/>
                </a:ext>
              </a:extLst>
            </p:cNvPr>
            <p:cNvSpPr txBox="1"/>
            <p:nvPr/>
          </p:nvSpPr>
          <p:spPr>
            <a:xfrm>
              <a:off x="663681" y="1708539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I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BEB6D91E-6FFA-4923-9F4B-B056BF57AF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4422" y="1703040"/>
              <a:ext cx="288001" cy="288001"/>
              <a:chOff x="958748" y="1539140"/>
              <a:chExt cx="604801" cy="604801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3A35171-FE9F-4E5B-9C33-AC4725641138}"/>
                  </a:ext>
                </a:extLst>
              </p:cNvPr>
              <p:cNvGrpSpPr/>
              <p:nvPr/>
            </p:nvGrpSpPr>
            <p:grpSpPr>
              <a:xfrm>
                <a:off x="958748" y="1539140"/>
                <a:ext cx="604801" cy="604801"/>
                <a:chOff x="865231" y="903001"/>
                <a:chExt cx="610110" cy="597108"/>
              </a:xfrm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B73F7AA3-8B31-4C6C-B4B0-3399B212220C}"/>
                    </a:ext>
                  </a:extLst>
                </p:cNvPr>
                <p:cNvSpPr/>
                <p:nvPr/>
              </p:nvSpPr>
              <p:spPr>
                <a:xfrm>
                  <a:off x="948715" y="979842"/>
                  <a:ext cx="449307" cy="441200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solidFill>
                    <a:schemeClr val="bg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21" name="Rad 1">
                  <a:extLst>
                    <a:ext uri="{FF2B5EF4-FFF2-40B4-BE49-F238E27FC236}">
                      <a16:creationId xmlns:a16="http://schemas.microsoft.com/office/drawing/2014/main" id="{E3111C91-7604-418F-9E26-DC0559E93EC9}"/>
                    </a:ext>
                  </a:extLst>
                </p:cNvPr>
                <p:cNvSpPr/>
                <p:nvPr/>
              </p:nvSpPr>
              <p:spPr bwMode="gray">
                <a:xfrm>
                  <a:off x="865231" y="903001"/>
                  <a:ext cx="610110" cy="597108"/>
                </a:xfrm>
                <a:prstGeom prst="donut">
                  <a:avLst>
                    <a:gd name="adj" fmla="val 11326"/>
                  </a:avLst>
                </a:prstGeom>
                <a:solidFill>
                  <a:srgbClr val="FBBD35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pic>
            <p:nvPicPr>
              <p:cNvPr id="119" name="Picture 2" descr="http://www.provincia.bz.it/politica-diritto-relazioni-estere/europa/downloads/1_neg_CMYK.jpg">
                <a:extLst>
                  <a:ext uri="{FF2B5EF4-FFF2-40B4-BE49-F238E27FC236}">
                    <a16:creationId xmlns:a16="http://schemas.microsoft.com/office/drawing/2014/main" id="{DCAB08DA-7A86-4FDC-8C71-D1A6C89047E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148" y="1661539"/>
                <a:ext cx="360001" cy="360001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95ECAEA-17F1-404A-911A-67C53730B49F}"/>
              </a:ext>
            </a:extLst>
          </p:cNvPr>
          <p:cNvGrpSpPr/>
          <p:nvPr/>
        </p:nvGrpSpPr>
        <p:grpSpPr>
          <a:xfrm>
            <a:off x="544421" y="4306060"/>
            <a:ext cx="1432771" cy="553273"/>
            <a:chOff x="544421" y="4306060"/>
            <a:chExt cx="1432771" cy="55327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12B10B46-EA18-40D7-946D-37BD9B658BAE}"/>
                </a:ext>
              </a:extLst>
            </p:cNvPr>
            <p:cNvGrpSpPr/>
            <p:nvPr/>
          </p:nvGrpSpPr>
          <p:grpSpPr>
            <a:xfrm>
              <a:off x="1429875" y="4306060"/>
              <a:ext cx="547317" cy="553273"/>
              <a:chOff x="1508532" y="4570666"/>
              <a:chExt cx="344360" cy="553273"/>
            </a:xfrm>
          </p:grpSpPr>
          <p:sp>
            <p:nvSpPr>
              <p:cNvPr id="38" name="Abgerundetes Rechteck 35">
                <a:extLst>
                  <a:ext uri="{FF2B5EF4-FFF2-40B4-BE49-F238E27FC236}">
                    <a16:creationId xmlns:a16="http://schemas.microsoft.com/office/drawing/2014/main" id="{61E5B7E3-552D-4296-802B-DC70F8C8C50B}"/>
                  </a:ext>
                </a:extLst>
              </p:cNvPr>
              <p:cNvSpPr/>
              <p:nvPr/>
            </p:nvSpPr>
            <p:spPr bwMode="gray">
              <a:xfrm>
                <a:off x="1508532" y="4570666"/>
                <a:ext cx="337042" cy="256810"/>
              </a:xfrm>
              <a:prstGeom prst="rect">
                <a:avLst/>
              </a:prstGeom>
              <a:solidFill>
                <a:srgbClr val="E5D3E2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it-IT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  <p:sp>
            <p:nvSpPr>
              <p:cNvPr id="40" name="Abgerundetes Rechteck 35">
                <a:extLst>
                  <a:ext uri="{FF2B5EF4-FFF2-40B4-BE49-F238E27FC236}">
                    <a16:creationId xmlns:a16="http://schemas.microsoft.com/office/drawing/2014/main" id="{685E4A4F-E51C-4B8D-8DEB-4FE671C14F66}"/>
                  </a:ext>
                </a:extLst>
              </p:cNvPr>
              <p:cNvSpPr/>
              <p:nvPr/>
            </p:nvSpPr>
            <p:spPr bwMode="gray">
              <a:xfrm>
                <a:off x="1508532" y="4867129"/>
                <a:ext cx="344360" cy="256810"/>
              </a:xfrm>
              <a:prstGeom prst="rect">
                <a:avLst/>
              </a:prstGeom>
              <a:solidFill>
                <a:srgbClr val="CDABC7"/>
              </a:solidFill>
              <a:ln w="25400" cap="flat" cmpd="sng" algn="ctr">
                <a:solidFill>
                  <a:srgbClr val="CDABC7"/>
                </a:solidFill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it-IT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9161E5A-4757-4EC7-8998-35ED18A5BE2A}"/>
                </a:ext>
              </a:extLst>
            </p:cNvPr>
            <p:cNvSpPr txBox="1"/>
            <p:nvPr/>
          </p:nvSpPr>
          <p:spPr>
            <a:xfrm>
              <a:off x="663681" y="4444197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V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6BDA1E7-4C04-435C-A613-F6506A644545}"/>
                </a:ext>
              </a:extLst>
            </p:cNvPr>
            <p:cNvGrpSpPr/>
            <p:nvPr/>
          </p:nvGrpSpPr>
          <p:grpSpPr>
            <a:xfrm>
              <a:off x="544421" y="4438696"/>
              <a:ext cx="288000" cy="288000"/>
              <a:chOff x="951664" y="3980319"/>
              <a:chExt cx="604800" cy="604800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1D6A4393-5332-4306-BCAA-DF78F29E0919}"/>
                  </a:ext>
                </a:extLst>
              </p:cNvPr>
              <p:cNvSpPr/>
              <p:nvPr/>
            </p:nvSpPr>
            <p:spPr>
              <a:xfrm>
                <a:off x="1035148" y="4060970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6" name="Rad 1">
                <a:extLst>
                  <a:ext uri="{FF2B5EF4-FFF2-40B4-BE49-F238E27FC236}">
                    <a16:creationId xmlns:a16="http://schemas.microsoft.com/office/drawing/2014/main" id="{638CF901-24A6-44F3-8885-4225580F87BB}"/>
                  </a:ext>
                </a:extLst>
              </p:cNvPr>
              <p:cNvSpPr/>
              <p:nvPr/>
            </p:nvSpPr>
            <p:spPr bwMode="gray">
              <a:xfrm>
                <a:off x="951664" y="3980319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A8679B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17" name="pasted-image.pdf">
                <a:extLst>
                  <a:ext uri="{FF2B5EF4-FFF2-40B4-BE49-F238E27FC236}">
                    <a16:creationId xmlns:a16="http://schemas.microsoft.com/office/drawing/2014/main" id="{35677F9A-1F33-4FA4-80A5-DED8F5A220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4064" y="4102719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FC30AE26-C33D-41FE-BD8F-7F7104088C47}"/>
              </a:ext>
            </a:extLst>
          </p:cNvPr>
          <p:cNvGrpSpPr/>
          <p:nvPr/>
        </p:nvGrpSpPr>
        <p:grpSpPr>
          <a:xfrm>
            <a:off x="544421" y="3623973"/>
            <a:ext cx="4493702" cy="551264"/>
            <a:chOff x="544421" y="3623973"/>
            <a:chExt cx="4493702" cy="55126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201D57F-A874-4BD6-92AA-6D165B505D9B}"/>
                </a:ext>
              </a:extLst>
            </p:cNvPr>
            <p:cNvGrpSpPr/>
            <p:nvPr/>
          </p:nvGrpSpPr>
          <p:grpSpPr>
            <a:xfrm>
              <a:off x="1429876" y="3623973"/>
              <a:ext cx="3608247" cy="551264"/>
              <a:chOff x="1503495" y="3878746"/>
              <a:chExt cx="1985037" cy="551264"/>
            </a:xfrm>
          </p:grpSpPr>
          <p:sp>
            <p:nvSpPr>
              <p:cNvPr id="31" name="Abgerundetes Rechteck 35">
                <a:extLst>
                  <a:ext uri="{FF2B5EF4-FFF2-40B4-BE49-F238E27FC236}">
                    <a16:creationId xmlns:a16="http://schemas.microsoft.com/office/drawing/2014/main" id="{97D57DAF-55AE-40A6-987A-C2341E974F04}"/>
                  </a:ext>
                </a:extLst>
              </p:cNvPr>
              <p:cNvSpPr/>
              <p:nvPr/>
            </p:nvSpPr>
            <p:spPr bwMode="gray">
              <a:xfrm>
                <a:off x="1503495" y="3878746"/>
                <a:ext cx="1692000" cy="256810"/>
              </a:xfrm>
              <a:prstGeom prst="rect">
                <a:avLst/>
              </a:prstGeom>
              <a:solidFill>
                <a:srgbClr val="CCECDA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  <p:sp>
            <p:nvSpPr>
              <p:cNvPr id="33" name="Abgerundetes Rechteck 35">
                <a:extLst>
                  <a:ext uri="{FF2B5EF4-FFF2-40B4-BE49-F238E27FC236}">
                    <a16:creationId xmlns:a16="http://schemas.microsoft.com/office/drawing/2014/main" id="{E240B690-55C6-4E97-B14B-9FD621A03B8B}"/>
                  </a:ext>
                </a:extLst>
              </p:cNvPr>
              <p:cNvSpPr/>
              <p:nvPr/>
            </p:nvSpPr>
            <p:spPr bwMode="gray">
              <a:xfrm>
                <a:off x="1508532" y="4173200"/>
                <a:ext cx="1980000" cy="256810"/>
              </a:xfrm>
              <a:prstGeom prst="rect">
                <a:avLst/>
              </a:prstGeom>
              <a:solidFill>
                <a:srgbClr val="ADE1C3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86718F0-DE7B-4306-80C2-98DE540E2FA7}"/>
                </a:ext>
              </a:extLst>
            </p:cNvPr>
            <p:cNvSpPr txBox="1"/>
            <p:nvPr/>
          </p:nvSpPr>
          <p:spPr>
            <a:xfrm>
              <a:off x="663681" y="3761106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IV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7731116-368A-4BAE-95F4-A36EAE256218}"/>
                </a:ext>
              </a:extLst>
            </p:cNvPr>
            <p:cNvGrpSpPr/>
            <p:nvPr/>
          </p:nvGrpSpPr>
          <p:grpSpPr>
            <a:xfrm>
              <a:off x="544421" y="3755605"/>
              <a:ext cx="288000" cy="288000"/>
              <a:chOff x="958572" y="3375374"/>
              <a:chExt cx="604800" cy="6048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1E4379E0-FC28-4B70-BD67-1F7251D9ADC5}"/>
                  </a:ext>
                </a:extLst>
              </p:cNvPr>
              <p:cNvSpPr/>
              <p:nvPr/>
            </p:nvSpPr>
            <p:spPr>
              <a:xfrm>
                <a:off x="1036319" y="3457174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3" name="Rad 1">
                <a:extLst>
                  <a:ext uri="{FF2B5EF4-FFF2-40B4-BE49-F238E27FC236}">
                    <a16:creationId xmlns:a16="http://schemas.microsoft.com/office/drawing/2014/main" id="{BA3CE079-BEB6-4F00-A308-B21E6B9B70CE}"/>
                  </a:ext>
                </a:extLst>
              </p:cNvPr>
              <p:cNvSpPr/>
              <p:nvPr/>
            </p:nvSpPr>
            <p:spPr bwMode="gray">
              <a:xfrm>
                <a:off x="958572" y="3375374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38925F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14" name="Picture 4" descr="http://www.provincia.bz.it/politica-diritto-relazioni-estere/europa/downloads/3_neg_CMYK.jpg">
                <a:extLst>
                  <a:ext uri="{FF2B5EF4-FFF2-40B4-BE49-F238E27FC236}">
                    <a16:creationId xmlns:a16="http://schemas.microsoft.com/office/drawing/2014/main" id="{1A84DED0-B4BA-4D83-9E47-7D8CE182751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0972" y="3497774"/>
                <a:ext cx="360000" cy="360000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DB0C91-2DD5-4303-8D37-9BFA9844CB62}"/>
              </a:ext>
            </a:extLst>
          </p:cNvPr>
          <p:cNvGrpSpPr/>
          <p:nvPr/>
        </p:nvGrpSpPr>
        <p:grpSpPr>
          <a:xfrm>
            <a:off x="544421" y="2262019"/>
            <a:ext cx="2513083" cy="558978"/>
            <a:chOff x="544421" y="2262019"/>
            <a:chExt cx="2513083" cy="5589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230EB9-0B2D-4B00-AB21-262D75863058}"/>
                </a:ext>
              </a:extLst>
            </p:cNvPr>
            <p:cNvGrpSpPr/>
            <p:nvPr/>
          </p:nvGrpSpPr>
          <p:grpSpPr>
            <a:xfrm>
              <a:off x="1428956" y="2262019"/>
              <a:ext cx="1628548" cy="558978"/>
              <a:chOff x="1508531" y="2539132"/>
              <a:chExt cx="849600" cy="558978"/>
            </a:xfrm>
          </p:grpSpPr>
          <p:sp>
            <p:nvSpPr>
              <p:cNvPr id="15" name="Abgerundetes Rechteck 35">
                <a:extLst>
                  <a:ext uri="{FF2B5EF4-FFF2-40B4-BE49-F238E27FC236}">
                    <a16:creationId xmlns:a16="http://schemas.microsoft.com/office/drawing/2014/main" id="{52B39910-B16B-4950-B96E-EE9BAA9D77AC}"/>
                  </a:ext>
                </a:extLst>
              </p:cNvPr>
              <p:cNvSpPr/>
              <p:nvPr/>
            </p:nvSpPr>
            <p:spPr bwMode="gray">
              <a:xfrm>
                <a:off x="1508532" y="2539132"/>
                <a:ext cx="847869" cy="256810"/>
              </a:xfrm>
              <a:prstGeom prst="rect">
                <a:avLst/>
              </a:prstGeom>
              <a:solidFill>
                <a:srgbClr val="D4D3F1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  <p:sp>
            <p:nvSpPr>
              <p:cNvPr id="19" name="Abgerundetes Rechteck 35">
                <a:extLst>
                  <a:ext uri="{FF2B5EF4-FFF2-40B4-BE49-F238E27FC236}">
                    <a16:creationId xmlns:a16="http://schemas.microsoft.com/office/drawing/2014/main" id="{1D1AAFD0-EF42-4309-9ADB-8DC72E99D6F6}"/>
                  </a:ext>
                </a:extLst>
              </p:cNvPr>
              <p:cNvSpPr/>
              <p:nvPr/>
            </p:nvSpPr>
            <p:spPr bwMode="gray">
              <a:xfrm>
                <a:off x="1508531" y="2841300"/>
                <a:ext cx="849600" cy="256810"/>
              </a:xfrm>
              <a:prstGeom prst="rect">
                <a:avLst/>
              </a:prstGeom>
              <a:solidFill>
                <a:srgbClr val="7573D3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r>
                  <a:rPr lang="en-US" sz="1000" b="1">
                    <a:solidFill>
                      <a:srgbClr val="646464"/>
                    </a:solidFill>
                    <a:cs typeface="Arial" charset="0"/>
                  </a:rPr>
                  <a:t> 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E0C2F40-F060-46DF-8532-DB8BAFC9EA34}"/>
                </a:ext>
              </a:extLst>
            </p:cNvPr>
            <p:cNvSpPr txBox="1"/>
            <p:nvPr/>
          </p:nvSpPr>
          <p:spPr>
            <a:xfrm>
              <a:off x="663681" y="2403009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II</a:t>
              </a: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19A454A2-2C27-4678-8749-90A05815E8B6}"/>
                </a:ext>
              </a:extLst>
            </p:cNvPr>
            <p:cNvGrpSpPr/>
            <p:nvPr/>
          </p:nvGrpSpPr>
          <p:grpSpPr>
            <a:xfrm>
              <a:off x="544421" y="2397508"/>
              <a:ext cx="288000" cy="288000"/>
              <a:chOff x="961661" y="2151733"/>
              <a:chExt cx="604800" cy="604800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F2BEAA9-3721-4966-8B10-E8FBA57295E2}"/>
                  </a:ext>
                </a:extLst>
              </p:cNvPr>
              <p:cNvSpPr/>
              <p:nvPr/>
            </p:nvSpPr>
            <p:spPr>
              <a:xfrm>
                <a:off x="1041363" y="2230691"/>
                <a:ext cx="445397" cy="446884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0" name="Rad 1">
                <a:extLst>
                  <a:ext uri="{FF2B5EF4-FFF2-40B4-BE49-F238E27FC236}">
                    <a16:creationId xmlns:a16="http://schemas.microsoft.com/office/drawing/2014/main" id="{48102BB5-3BC8-4ACC-9270-A77383F65091}"/>
                  </a:ext>
                </a:extLst>
              </p:cNvPr>
              <p:cNvSpPr/>
              <p:nvPr/>
            </p:nvSpPr>
            <p:spPr bwMode="gray">
              <a:xfrm>
                <a:off x="961661" y="2151733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918DDA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11" name="Picture 2" descr="http://www.provincia.bz.it/politica-diritto-relazioni-estere/europa/downloads/2_neg_CMYK.jpg">
                <a:extLst>
                  <a:ext uri="{FF2B5EF4-FFF2-40B4-BE49-F238E27FC236}">
                    <a16:creationId xmlns:a16="http://schemas.microsoft.com/office/drawing/2014/main" id="{5D1182C2-E7CD-43B8-A4A2-FCDEE1E89A7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061" y="2274133"/>
                <a:ext cx="360000" cy="360000"/>
              </a:xfrm>
              <a:prstGeom prst="flowChartConnector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D105915-5773-4221-9FDE-B6465DA8F829}"/>
              </a:ext>
            </a:extLst>
          </p:cNvPr>
          <p:cNvGrpSpPr/>
          <p:nvPr/>
        </p:nvGrpSpPr>
        <p:grpSpPr>
          <a:xfrm>
            <a:off x="544421" y="2944546"/>
            <a:ext cx="6547259" cy="555961"/>
            <a:chOff x="544421" y="2944210"/>
            <a:chExt cx="6547259" cy="55596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04DE43-5619-4D44-B7F4-CBA2613D0AB1}"/>
                </a:ext>
              </a:extLst>
            </p:cNvPr>
            <p:cNvGrpSpPr/>
            <p:nvPr/>
          </p:nvGrpSpPr>
          <p:grpSpPr>
            <a:xfrm>
              <a:off x="1429160" y="2944210"/>
              <a:ext cx="5662520" cy="555961"/>
              <a:chOff x="1508532" y="3198996"/>
              <a:chExt cx="7675200" cy="555961"/>
            </a:xfrm>
          </p:grpSpPr>
          <p:sp>
            <p:nvSpPr>
              <p:cNvPr id="25" name="Abgerundetes Rechteck 35">
                <a:extLst>
                  <a:ext uri="{FF2B5EF4-FFF2-40B4-BE49-F238E27FC236}">
                    <a16:creationId xmlns:a16="http://schemas.microsoft.com/office/drawing/2014/main" id="{A33A26D2-DB40-495D-8A4F-BF0F7F8BD4F8}"/>
                  </a:ext>
                </a:extLst>
              </p:cNvPr>
              <p:cNvSpPr/>
              <p:nvPr/>
            </p:nvSpPr>
            <p:spPr bwMode="gray">
              <a:xfrm>
                <a:off x="1508532" y="3198996"/>
                <a:ext cx="7563349" cy="256810"/>
              </a:xfrm>
              <a:prstGeom prst="rect">
                <a:avLst/>
              </a:prstGeom>
              <a:solidFill>
                <a:srgbClr val="B5E8F1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  <p:sp>
            <p:nvSpPr>
              <p:cNvPr id="27" name="Abgerundetes Rechteck 35">
                <a:extLst>
                  <a:ext uri="{FF2B5EF4-FFF2-40B4-BE49-F238E27FC236}">
                    <a16:creationId xmlns:a16="http://schemas.microsoft.com/office/drawing/2014/main" id="{1F150301-F2AA-4E1B-A2C2-3F6B68112B91}"/>
                  </a:ext>
                </a:extLst>
              </p:cNvPr>
              <p:cNvSpPr/>
              <p:nvPr/>
            </p:nvSpPr>
            <p:spPr bwMode="gray">
              <a:xfrm>
                <a:off x="1508532" y="3498147"/>
                <a:ext cx="7675200" cy="256810"/>
              </a:xfrm>
              <a:prstGeom prst="rect">
                <a:avLst/>
              </a:prstGeom>
              <a:solidFill>
                <a:srgbClr val="81D8E7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000" b="1">
                  <a:solidFill>
                    <a:srgbClr val="646464"/>
                  </a:solidFill>
                  <a:cs typeface="Arial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A1461D5-33B1-44D1-82FD-0B8317A75E64}"/>
                </a:ext>
              </a:extLst>
            </p:cNvPr>
            <p:cNvSpPr txBox="1"/>
            <p:nvPr/>
          </p:nvSpPr>
          <p:spPr>
            <a:xfrm>
              <a:off x="663681" y="3083691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III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F5F3253-A627-4474-A7C1-3CB5B04021FE}"/>
                </a:ext>
              </a:extLst>
            </p:cNvPr>
            <p:cNvGrpSpPr/>
            <p:nvPr/>
          </p:nvGrpSpPr>
          <p:grpSpPr>
            <a:xfrm>
              <a:off x="544421" y="3078190"/>
              <a:ext cx="288000" cy="288000"/>
              <a:chOff x="958210" y="2756029"/>
              <a:chExt cx="604800" cy="6048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1D7D531-D3A8-4675-ADEA-E3CDCF6B8464}"/>
                  </a:ext>
                </a:extLst>
              </p:cNvPr>
              <p:cNvSpPr/>
              <p:nvPr/>
            </p:nvSpPr>
            <p:spPr>
              <a:xfrm>
                <a:off x="1035957" y="2837829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07" name="Rad 1">
                <a:extLst>
                  <a:ext uri="{FF2B5EF4-FFF2-40B4-BE49-F238E27FC236}">
                    <a16:creationId xmlns:a16="http://schemas.microsoft.com/office/drawing/2014/main" id="{3D1C886C-8144-44DE-8D83-3F0B767AF5E0}"/>
                  </a:ext>
                </a:extLst>
              </p:cNvPr>
              <p:cNvSpPr/>
              <p:nvPr/>
            </p:nvSpPr>
            <p:spPr bwMode="gray">
              <a:xfrm>
                <a:off x="958210" y="2756029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2CB8CF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08" name="pasted-image.pdf">
                <a:extLst>
                  <a:ext uri="{FF2B5EF4-FFF2-40B4-BE49-F238E27FC236}">
                    <a16:creationId xmlns:a16="http://schemas.microsoft.com/office/drawing/2014/main" id="{A7FD53E4-B5B2-4040-A0B0-B4D20FF510A1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0610" y="2878429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ABD1803F-5E73-4EFF-A2C5-439DF13E3EE4}"/>
              </a:ext>
            </a:extLst>
          </p:cNvPr>
          <p:cNvSpPr txBox="1"/>
          <p:nvPr/>
        </p:nvSpPr>
        <p:spPr>
          <a:xfrm>
            <a:off x="10712963" y="1663168"/>
            <a:ext cx="1164405" cy="369328"/>
          </a:xfrm>
          <a:prstGeom prst="rect">
            <a:avLst/>
          </a:prstGeom>
          <a:noFill/>
          <a:ln w="12700" cap="flat">
            <a:solidFill>
              <a:srgbClr val="FFBD2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>
                <a:solidFill>
                  <a:srgbClr val="FFBD29"/>
                </a:solidFill>
                <a:sym typeface="Calibri"/>
              </a:rPr>
              <a:t>+ 31,82 M€</a:t>
            </a:r>
            <a:endParaRPr kumimoji="0" lang="it-IT" sz="1800" b="1" i="0" u="none" strike="noStrike" cap="none" spc="0" normalizeH="0" baseline="0">
              <a:ln>
                <a:noFill/>
              </a:ln>
              <a:solidFill>
                <a:srgbClr val="FFBD29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0532A2D-2287-4819-9165-B81E645651C3}"/>
              </a:ext>
            </a:extLst>
          </p:cNvPr>
          <p:cNvGrpSpPr/>
          <p:nvPr/>
        </p:nvGrpSpPr>
        <p:grpSpPr>
          <a:xfrm>
            <a:off x="544421" y="5627795"/>
            <a:ext cx="3401041" cy="562672"/>
            <a:chOff x="544421" y="5627795"/>
            <a:chExt cx="3401041" cy="562672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EB39BE0-8B4D-4683-B40E-D17D087C1074}"/>
                </a:ext>
              </a:extLst>
            </p:cNvPr>
            <p:cNvGrpSpPr/>
            <p:nvPr/>
          </p:nvGrpSpPr>
          <p:grpSpPr>
            <a:xfrm>
              <a:off x="1428956" y="5627795"/>
              <a:ext cx="2516506" cy="562672"/>
              <a:chOff x="1508531" y="5903062"/>
              <a:chExt cx="1771458" cy="562672"/>
            </a:xfrm>
          </p:grpSpPr>
          <p:sp>
            <p:nvSpPr>
              <p:cNvPr id="52" name="Abgerundetes Rechteck 35">
                <a:extLst>
                  <a:ext uri="{FF2B5EF4-FFF2-40B4-BE49-F238E27FC236}">
                    <a16:creationId xmlns:a16="http://schemas.microsoft.com/office/drawing/2014/main" id="{32A897E7-2424-48E0-9922-4BC8BCD86E33}"/>
                  </a:ext>
                </a:extLst>
              </p:cNvPr>
              <p:cNvSpPr/>
              <p:nvPr/>
            </p:nvSpPr>
            <p:spPr bwMode="gray">
              <a:xfrm>
                <a:off x="1508532" y="6208671"/>
                <a:ext cx="1771457" cy="257063"/>
              </a:xfrm>
              <a:prstGeom prst="rect">
                <a:avLst/>
              </a:prstGeom>
              <a:solidFill>
                <a:srgbClr val="B6B6B6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200" b="1">
                  <a:solidFill>
                    <a:srgbClr val="646464"/>
                  </a:solidFill>
                  <a:latin typeface="Arial"/>
                  <a:cs typeface="Arial" charset="0"/>
                </a:endParaRPr>
              </a:p>
            </p:txBody>
          </p:sp>
          <p:sp>
            <p:nvSpPr>
              <p:cNvPr id="53" name="Abgerundetes Rechteck 35">
                <a:extLst>
                  <a:ext uri="{FF2B5EF4-FFF2-40B4-BE49-F238E27FC236}">
                    <a16:creationId xmlns:a16="http://schemas.microsoft.com/office/drawing/2014/main" id="{2352B11E-ACB0-4566-B85C-2EE4BF094137}"/>
                  </a:ext>
                </a:extLst>
              </p:cNvPr>
              <p:cNvSpPr/>
              <p:nvPr/>
            </p:nvSpPr>
            <p:spPr bwMode="gray">
              <a:xfrm>
                <a:off x="1508531" y="5903062"/>
                <a:ext cx="1628548" cy="257063"/>
              </a:xfrm>
              <a:prstGeom prst="rect">
                <a:avLst/>
              </a:prstGeom>
              <a:solidFill>
                <a:srgbClr val="DCDCDC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lIns="360000" tIns="36000" rIns="54000" bIns="36000" anchor="ctr"/>
              <a:lstStyle/>
              <a:p>
                <a:pPr indent="-95250" defTabSz="400844" eaLnBrk="0">
                  <a:lnSpc>
                    <a:spcPct val="95000"/>
                  </a:lnSpc>
                  <a:spcAft>
                    <a:spcPts val="400"/>
                  </a:spcAft>
                  <a:buClr>
                    <a:srgbClr val="969696"/>
                  </a:buClr>
                  <a:defRPr/>
                </a:pPr>
                <a:endParaRPr lang="en-US" sz="1200" b="1">
                  <a:solidFill>
                    <a:srgbClr val="646464"/>
                  </a:solidFill>
                  <a:latin typeface="Arial"/>
                  <a:cs typeface="Arial" charset="0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C63B0BF-4558-499A-9547-A6AE592931B1}"/>
                </a:ext>
              </a:extLst>
            </p:cNvPr>
            <p:cNvSpPr txBox="1"/>
            <p:nvPr/>
          </p:nvSpPr>
          <p:spPr>
            <a:xfrm>
              <a:off x="663681" y="5770632"/>
              <a:ext cx="902669" cy="27699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algn="ctr" defTabSz="914400" hangingPunct="0"/>
              <a:r>
                <a:rPr lang="it-IT" sz="1200" b="1">
                  <a:solidFill>
                    <a:srgbClr val="002060"/>
                  </a:solidFill>
                  <a:ea typeface="+mj-ea"/>
                  <a:cs typeface="+mj-cs"/>
                  <a:sym typeface="Calibri"/>
                </a:rPr>
                <a:t>Asse VII</a:t>
              </a:r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CEF7BD8-DC7C-4EBE-9FC1-8C085BEA207F}"/>
                </a:ext>
              </a:extLst>
            </p:cNvPr>
            <p:cNvGrpSpPr/>
            <p:nvPr/>
          </p:nvGrpSpPr>
          <p:grpSpPr>
            <a:xfrm>
              <a:off x="544421" y="5765131"/>
              <a:ext cx="288000" cy="288000"/>
              <a:chOff x="343292" y="5700330"/>
              <a:chExt cx="288000" cy="28800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3E66CC6-14E2-48BB-A187-EE497433F505}"/>
                  </a:ext>
                </a:extLst>
              </p:cNvPr>
              <p:cNvGrpSpPr/>
              <p:nvPr/>
            </p:nvGrpSpPr>
            <p:grpSpPr>
              <a:xfrm>
                <a:off x="343292" y="5700330"/>
                <a:ext cx="288000" cy="288000"/>
                <a:chOff x="343292" y="5701216"/>
                <a:chExt cx="288000" cy="2880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2228A9AA-2D6B-4B76-857E-EA59A3712F57}"/>
                    </a:ext>
                  </a:extLst>
                </p:cNvPr>
                <p:cNvSpPr/>
                <p:nvPr/>
              </p:nvSpPr>
              <p:spPr>
                <a:xfrm>
                  <a:off x="382700" y="5741954"/>
                  <a:ext cx="212094" cy="212802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solidFill>
                    <a:schemeClr val="bg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28" name="Rad 1">
                  <a:extLst>
                    <a:ext uri="{FF2B5EF4-FFF2-40B4-BE49-F238E27FC236}">
                      <a16:creationId xmlns:a16="http://schemas.microsoft.com/office/drawing/2014/main" id="{E8C5B24E-9EA6-45FC-A985-7D9E6659FAF2}"/>
                    </a:ext>
                  </a:extLst>
                </p:cNvPr>
                <p:cNvSpPr/>
                <p:nvPr/>
              </p:nvSpPr>
              <p:spPr bwMode="gray">
                <a:xfrm>
                  <a:off x="343292" y="5701216"/>
                  <a:ext cx="288000" cy="288000"/>
                </a:xfrm>
                <a:prstGeom prst="donut">
                  <a:avLst>
                    <a:gd name="adj" fmla="val 11326"/>
                  </a:avLst>
                </a:prstGeom>
                <a:solidFill>
                  <a:srgbClr val="7F7F7F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2" name="Oval 75">
                  <a:extLst>
                    <a:ext uri="{FF2B5EF4-FFF2-40B4-BE49-F238E27FC236}">
                      <a16:creationId xmlns:a16="http://schemas.microsoft.com/office/drawing/2014/main" id="{C02C7E2E-6C65-4599-9E92-7CE5F4ED8F73}"/>
                    </a:ext>
                  </a:extLst>
                </p:cNvPr>
                <p:cNvSpPr/>
                <p:nvPr/>
              </p:nvSpPr>
              <p:spPr>
                <a:xfrm>
                  <a:off x="400892" y="5758658"/>
                  <a:ext cx="172800" cy="17311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25400" cap="flat">
                  <a:noFill/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20" tIns="45720" rIns="45720" bIns="45720" numCol="1" spcCol="38100" rtlCol="0" anchor="ctr">
                  <a:spAutoFit/>
                </a:bodyPr>
                <a:lstStyle/>
                <a:p>
                  <a:pPr algn="ctr" defTabSz="914400" hangingPunct="0"/>
                  <a:endParaRPr lang="it-IT" sz="200" b="1" i="1">
                    <a:solidFill>
                      <a:schemeClr val="bg1"/>
                    </a:solidFill>
                    <a:ea typeface="+mj-ea"/>
                    <a:cs typeface="+mj-cs"/>
                    <a:sym typeface="Calibri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DA25B9-F62C-444B-98DF-6DD7ECDD1E2E}"/>
                  </a:ext>
                </a:extLst>
              </p:cNvPr>
              <p:cNvSpPr txBox="1"/>
              <p:nvPr/>
            </p:nvSpPr>
            <p:spPr>
              <a:xfrm>
                <a:off x="405736" y="5760580"/>
                <a:ext cx="163113" cy="1692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indent="0" algn="ctr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500" b="1" i="1" u="none" strike="noStrike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AT</a:t>
                </a:r>
              </a:p>
            </p:txBody>
          </p:sp>
        </p:grp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7C1FDA70-B2D3-45FA-8FF8-702DD1156611}"/>
              </a:ext>
            </a:extLst>
          </p:cNvPr>
          <p:cNvSpPr txBox="1"/>
          <p:nvPr/>
        </p:nvSpPr>
        <p:spPr>
          <a:xfrm>
            <a:off x="3207571" y="2248957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12,24 M€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D2050DF-E664-430E-8924-46ABA61F5F58}"/>
              </a:ext>
            </a:extLst>
          </p:cNvPr>
          <p:cNvSpPr txBox="1"/>
          <p:nvPr/>
        </p:nvSpPr>
        <p:spPr>
          <a:xfrm>
            <a:off x="6112765" y="3714940"/>
            <a:ext cx="1041114" cy="369328"/>
          </a:xfrm>
          <a:prstGeom prst="rect">
            <a:avLst/>
          </a:prstGeom>
          <a:noFill/>
          <a:ln w="12700" cap="flat">
            <a:solidFill>
              <a:srgbClr val="ADE1C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>
                <a:solidFill>
                  <a:srgbClr val="ADE1C3"/>
                </a:solidFill>
                <a:sym typeface="Calibri"/>
              </a:rPr>
              <a:t>+ 2,61 M€</a:t>
            </a:r>
            <a:endParaRPr kumimoji="0" lang="it-IT" sz="1800" b="1" i="0" u="none" strike="noStrike" cap="none" spc="0" normalizeH="0" baseline="0">
              <a:ln>
                <a:noFill/>
              </a:ln>
              <a:solidFill>
                <a:srgbClr val="ADE1C3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520917A-AB8A-460E-AD02-E17CF623B1DD}"/>
              </a:ext>
            </a:extLst>
          </p:cNvPr>
          <p:cNvSpPr txBox="1"/>
          <p:nvPr/>
        </p:nvSpPr>
        <p:spPr>
          <a:xfrm>
            <a:off x="2974967" y="4398032"/>
            <a:ext cx="1085056" cy="369328"/>
          </a:xfrm>
          <a:prstGeom prst="rect">
            <a:avLst/>
          </a:prstGeom>
          <a:noFill/>
          <a:ln w="12700" cap="flat">
            <a:solidFill>
              <a:srgbClr val="B882A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>
                <a:solidFill>
                  <a:srgbClr val="B882AE"/>
                </a:solidFill>
                <a:sym typeface="Calibri"/>
              </a:rPr>
              <a:t>+ 0,18 M€</a:t>
            </a:r>
            <a:endParaRPr kumimoji="0" lang="it-IT" sz="1800" b="1" i="0" u="none" strike="noStrike" cap="none" spc="0" normalizeH="0" baseline="0">
              <a:ln>
                <a:noFill/>
              </a:ln>
              <a:solidFill>
                <a:srgbClr val="B882AE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910B451-4366-4D84-A55D-8B89E78A0DA3}"/>
              </a:ext>
            </a:extLst>
          </p:cNvPr>
          <p:cNvSpPr txBox="1"/>
          <p:nvPr/>
        </p:nvSpPr>
        <p:spPr>
          <a:xfrm>
            <a:off x="2076043" y="5239609"/>
            <a:ext cx="69122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defTabSz="914400" hangingPunct="0"/>
            <a:r>
              <a:rPr lang="it-IT" sz="1200" b="1">
                <a:solidFill>
                  <a:srgbClr val="002060"/>
                </a:solidFill>
                <a:ea typeface="+mj-ea"/>
                <a:cs typeface="+mj-cs"/>
                <a:sym typeface="Calibri"/>
              </a:rPr>
              <a:t>2,12 M€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1B7250C-B469-4402-83FE-C4332DDD51C0}"/>
              </a:ext>
            </a:extLst>
          </p:cNvPr>
          <p:cNvSpPr txBox="1"/>
          <p:nvPr/>
        </p:nvSpPr>
        <p:spPr>
          <a:xfrm>
            <a:off x="4981564" y="5724467"/>
            <a:ext cx="1085056" cy="369328"/>
          </a:xfrm>
          <a:prstGeom prst="rect">
            <a:avLst/>
          </a:prstGeom>
          <a:noFill/>
          <a:ln w="12700" cap="flat">
            <a:solidFill>
              <a:srgbClr val="B6B6B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>
                <a:solidFill>
                  <a:srgbClr val="B6B6B6"/>
                </a:solidFill>
                <a:sym typeface="Calibri"/>
              </a:rPr>
              <a:t>+ 1,51 M€</a:t>
            </a:r>
            <a:endParaRPr kumimoji="0" lang="it-IT" sz="1800" b="1" i="0" u="none" strike="noStrike" cap="none" spc="0" normalizeH="0" baseline="0">
              <a:ln>
                <a:noFill/>
              </a:ln>
              <a:solidFill>
                <a:srgbClr val="B6B6B6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ADBD146-AC2F-4715-8F10-8525888E749C}"/>
              </a:ext>
            </a:extLst>
          </p:cNvPr>
          <p:cNvSpPr/>
          <p:nvPr/>
        </p:nvSpPr>
        <p:spPr>
          <a:xfrm>
            <a:off x="565611" y="6283038"/>
            <a:ext cx="5800008" cy="26161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ctr">
            <a:spAutoFit/>
          </a:bodyPr>
          <a:lstStyle/>
          <a:p>
            <a:r>
              <a:rPr lang="it-IT" sz="1100" i="1" baseline="30000"/>
              <a:t>1 </a:t>
            </a:r>
            <a:r>
              <a:rPr lang="it-IT" sz="1100" i="1"/>
              <a:t>Dati non ancora consolidati, in via di trasmissione a IGRUE</a:t>
            </a:r>
          </a:p>
        </p:txBody>
      </p:sp>
      <p:sp>
        <p:nvSpPr>
          <p:cNvPr id="97" name="Slide Number Placeholder 1">
            <a:extLst>
              <a:ext uri="{FF2B5EF4-FFF2-40B4-BE49-F238E27FC236}">
                <a16:creationId xmlns:a16="http://schemas.microsoft.com/office/drawing/2014/main" id="{5F7AB00B-7293-42EA-BC7D-0083AE083365}"/>
              </a:ext>
            </a:extLst>
          </p:cNvPr>
          <p:cNvSpPr txBox="1">
            <a:spLocks/>
          </p:cNvSpPr>
          <p:nvPr/>
        </p:nvSpPr>
        <p:spPr>
          <a:xfrm>
            <a:off x="5972488" y="6562104"/>
            <a:ext cx="247023" cy="27699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>
              <a:defRPr lang="it-IT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1EF1C8A-A6BF-4B3C-9701-563A8C5517CB}"/>
              </a:ext>
            </a:extLst>
          </p:cNvPr>
          <p:cNvSpPr txBox="1"/>
          <p:nvPr/>
        </p:nvSpPr>
        <p:spPr>
          <a:xfrm>
            <a:off x="8257232" y="3032970"/>
            <a:ext cx="1041114" cy="369328"/>
          </a:xfrm>
          <a:prstGeom prst="rect">
            <a:avLst/>
          </a:prstGeom>
          <a:noFill/>
          <a:ln w="12700" cap="flat">
            <a:solidFill>
              <a:srgbClr val="B5E8F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>
                <a:solidFill>
                  <a:srgbClr val="B5E8F1"/>
                </a:solidFill>
                <a:sym typeface="Calibri"/>
              </a:rPr>
              <a:t>+ 3,16 M€</a:t>
            </a:r>
            <a:endParaRPr kumimoji="0" lang="it-IT" sz="1800" b="1" i="0" u="none" strike="noStrike" cap="none" spc="0" normalizeH="0" baseline="0">
              <a:ln>
                <a:noFill/>
              </a:ln>
              <a:solidFill>
                <a:srgbClr val="B5E8F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54231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1086C6-6D58-4A9B-A51F-232D79F8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10F02-F62E-4133-B0E6-8A376418E3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4</a:t>
            </a:fld>
            <a:endParaRPr lang="it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D9351D-4AA7-43AF-ACDF-D6DCA37DAD09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12460D-0257-40DA-8FE7-38108C279072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7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3DAAC730-E6CF-44AE-833D-2E09CBD69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85441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69274100-B0A8-47F7-AA9C-E6955D3F1B5A}"/>
              </a:ext>
            </a:extLst>
          </p:cNvPr>
          <p:cNvSpPr txBox="1">
            <a:spLocks/>
          </p:cNvSpPr>
          <p:nvPr/>
        </p:nvSpPr>
        <p:spPr>
          <a:xfrm>
            <a:off x="5972488" y="6562104"/>
            <a:ext cx="247023" cy="27699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>
              <a:defRPr lang="it-IT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chemeClr val="bg1"/>
                </a:solidFill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Stato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5" y="984620"/>
            <a:ext cx="9107999" cy="293661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4"/>
            <a:ext cx="433370" cy="407943"/>
            <a:chOff x="451116" y="5858179"/>
            <a:chExt cx="549239" cy="5295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79"/>
              <a:ext cx="549239" cy="519351"/>
            </a:xfrm>
            <a:prstGeom prst="ellipse">
              <a:avLst/>
            </a:prstGeom>
            <a:no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6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392"/>
            <a:ext cx="433370" cy="407933"/>
            <a:chOff x="451116" y="5858191"/>
            <a:chExt cx="549239" cy="529508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91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2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308" y="2398522"/>
            <a:ext cx="433370" cy="407938"/>
            <a:chOff x="451116" y="5858186"/>
            <a:chExt cx="549239" cy="529512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solidFill>
              <a:srgbClr val="4F81BD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2822"/>
            <a:ext cx="433370" cy="407938"/>
            <a:chOff x="451116" y="5858186"/>
            <a:chExt cx="549239" cy="529512"/>
          </a:xfrm>
          <a:noFill/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9067" y="3844432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45" name="Graphic 44" descr="Flip calendar with solid fill">
            <a:extLst>
              <a:ext uri="{FF2B5EF4-FFF2-40B4-BE49-F238E27FC236}">
                <a16:creationId xmlns:a16="http://schemas.microsoft.com/office/drawing/2014/main" id="{B676CB11-9082-467F-BBBF-936E7F5D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2219" y="2367627"/>
            <a:ext cx="430495" cy="430495"/>
          </a:xfrm>
          <a:prstGeom prst="rect">
            <a:avLst/>
          </a:prstGeom>
        </p:spPr>
      </p:pic>
      <p:pic>
        <p:nvPicPr>
          <p:cNvPr id="47" name="Graphic 46" descr="Arrow: Slight curve with solid fill">
            <a:extLst>
              <a:ext uri="{FF2B5EF4-FFF2-40B4-BE49-F238E27FC236}">
                <a16:creationId xmlns:a16="http://schemas.microsoft.com/office/drawing/2014/main" id="{8BD07B59-FC1E-4A30-B97D-7E8FFF81F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5934" y="3264349"/>
            <a:ext cx="578004" cy="57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4488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bgerundetes Rechteck 35">
            <a:extLst>
              <a:ext uri="{FF2B5EF4-FFF2-40B4-BE49-F238E27FC236}">
                <a16:creationId xmlns:a16="http://schemas.microsoft.com/office/drawing/2014/main" id="{BDC7D028-4CB3-48A1-846F-9C2FFFCFA013}"/>
              </a:ext>
            </a:extLst>
          </p:cNvPr>
          <p:cNvSpPr/>
          <p:nvPr/>
        </p:nvSpPr>
        <p:spPr bwMode="gray">
          <a:xfrm>
            <a:off x="1426304" y="1630539"/>
            <a:ext cx="9311367" cy="503973"/>
          </a:xfrm>
          <a:prstGeom prst="rect">
            <a:avLst/>
          </a:prstGeom>
          <a:solidFill>
            <a:srgbClr val="FBBD35">
              <a:tint val="66000"/>
              <a:satMod val="160000"/>
              <a:alpha val="74000"/>
            </a:srgbClr>
          </a:solidFill>
          <a:ln w="381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</a:t>
            </a:r>
          </a:p>
        </p:txBody>
      </p:sp>
      <p:sp>
        <p:nvSpPr>
          <p:cNvPr id="127" name="Shape 195">
            <a:extLst>
              <a:ext uri="{FF2B5EF4-FFF2-40B4-BE49-F238E27FC236}">
                <a16:creationId xmlns:a16="http://schemas.microsoft.com/office/drawing/2014/main" id="{0B9C2354-17DD-4063-AD51-FF01FEB74348}"/>
              </a:ext>
            </a:extLst>
          </p:cNvPr>
          <p:cNvSpPr/>
          <p:nvPr/>
        </p:nvSpPr>
        <p:spPr>
          <a:xfrm>
            <a:off x="492007" y="352734"/>
            <a:ext cx="8879954" cy="401076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Dettaglio delle domande di pagamento dell’anno contabile 2021-2022</a:t>
            </a:r>
          </a:p>
        </p:txBody>
      </p:sp>
      <p:cxnSp>
        <p:nvCxnSpPr>
          <p:cNvPr id="70" name="Gerade Verbindung 78">
            <a:extLst>
              <a:ext uri="{FF2B5EF4-FFF2-40B4-BE49-F238E27FC236}">
                <a16:creationId xmlns:a16="http://schemas.microsoft.com/office/drawing/2014/main" id="{3155204E-61B1-4A5C-9727-1400CB5AF457}"/>
              </a:ext>
            </a:extLst>
          </p:cNvPr>
          <p:cNvCxnSpPr/>
          <p:nvPr/>
        </p:nvCxnSpPr>
        <p:spPr bwMode="gray">
          <a:xfrm flipH="1">
            <a:off x="1163583" y="3688482"/>
            <a:ext cx="816660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1" name="Gerade Verbindung 158">
            <a:extLst>
              <a:ext uri="{FF2B5EF4-FFF2-40B4-BE49-F238E27FC236}">
                <a16:creationId xmlns:a16="http://schemas.microsoft.com/office/drawing/2014/main" id="{6F092318-9D0D-4F05-8AA7-A7EFB7EED0A0}"/>
              </a:ext>
            </a:extLst>
          </p:cNvPr>
          <p:cNvCxnSpPr>
            <a:cxnSpLocks/>
          </p:cNvCxnSpPr>
          <p:nvPr/>
        </p:nvCxnSpPr>
        <p:spPr bwMode="gray">
          <a:xfrm flipH="1">
            <a:off x="3730113" y="4943740"/>
            <a:ext cx="816660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2" name="CasellaDiTesto 22">
            <a:extLst>
              <a:ext uri="{FF2B5EF4-FFF2-40B4-BE49-F238E27FC236}">
                <a16:creationId xmlns:a16="http://schemas.microsoft.com/office/drawing/2014/main" id="{14F827DD-0D0C-4B27-B7CF-3BA6CA4E99ED}"/>
              </a:ext>
            </a:extLst>
          </p:cNvPr>
          <p:cNvSpPr txBox="1"/>
          <p:nvPr/>
        </p:nvSpPr>
        <p:spPr>
          <a:xfrm>
            <a:off x="1760750" y="4182523"/>
            <a:ext cx="2322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25B6C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4AD9FC2-EB51-4320-9EC0-A9298A92B021}"/>
              </a:ext>
            </a:extLst>
          </p:cNvPr>
          <p:cNvSpPr txBox="1"/>
          <p:nvPr/>
        </p:nvSpPr>
        <p:spPr>
          <a:xfrm>
            <a:off x="3091793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9 M€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B9DEC2DD-1E23-473F-A2E3-E53C2C3C5F4F}"/>
              </a:ext>
            </a:extLst>
          </p:cNvPr>
          <p:cNvSpPr txBox="1"/>
          <p:nvPr/>
        </p:nvSpPr>
        <p:spPr>
          <a:xfrm>
            <a:off x="3091793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91,4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33F55A6-CC30-47AD-A8ED-563E30EF6574}"/>
              </a:ext>
            </a:extLst>
          </p:cNvPr>
          <p:cNvSpPr txBox="1"/>
          <p:nvPr/>
        </p:nvSpPr>
        <p:spPr>
          <a:xfrm>
            <a:off x="3091793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12,4 M€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8526E47-CFC5-415F-8A7B-339DE986A4DE}"/>
              </a:ext>
            </a:extLst>
          </p:cNvPr>
          <p:cNvSpPr txBox="1"/>
          <p:nvPr/>
        </p:nvSpPr>
        <p:spPr>
          <a:xfrm>
            <a:off x="3091793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3636893C-4ED9-449F-8F48-2AFE7B421C4D}"/>
              </a:ext>
            </a:extLst>
          </p:cNvPr>
          <p:cNvSpPr txBox="1"/>
          <p:nvPr/>
        </p:nvSpPr>
        <p:spPr>
          <a:xfrm>
            <a:off x="3091793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0,7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C912F22-1888-4D07-A62D-F71B2E55FE25}"/>
              </a:ext>
            </a:extLst>
          </p:cNvPr>
          <p:cNvSpPr txBox="1"/>
          <p:nvPr/>
        </p:nvSpPr>
        <p:spPr>
          <a:xfrm>
            <a:off x="3091793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8,4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62" name="Abgerundetes Rechteck 35">
            <a:extLst>
              <a:ext uri="{FF2B5EF4-FFF2-40B4-BE49-F238E27FC236}">
                <a16:creationId xmlns:a16="http://schemas.microsoft.com/office/drawing/2014/main" id="{A9A66539-EC3F-4427-8C29-D4129BD655F7}"/>
              </a:ext>
            </a:extLst>
          </p:cNvPr>
          <p:cNvSpPr/>
          <p:nvPr/>
        </p:nvSpPr>
        <p:spPr bwMode="gray">
          <a:xfrm>
            <a:off x="1426304" y="2240791"/>
            <a:ext cx="9311367" cy="503973"/>
          </a:xfrm>
          <a:prstGeom prst="rect">
            <a:avLst/>
          </a:prstGeom>
          <a:solidFill>
            <a:srgbClr val="D4D3F1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II</a:t>
            </a:r>
          </a:p>
        </p:txBody>
      </p:sp>
      <p:sp>
        <p:nvSpPr>
          <p:cNvPr id="160" name="Abgerundetes Rechteck 35">
            <a:extLst>
              <a:ext uri="{FF2B5EF4-FFF2-40B4-BE49-F238E27FC236}">
                <a16:creationId xmlns:a16="http://schemas.microsoft.com/office/drawing/2014/main" id="{87FBB19F-3220-43E4-B1DF-6AF97E79C2C8}"/>
              </a:ext>
            </a:extLst>
          </p:cNvPr>
          <p:cNvSpPr/>
          <p:nvPr/>
        </p:nvSpPr>
        <p:spPr bwMode="gray">
          <a:xfrm>
            <a:off x="1426304" y="2853081"/>
            <a:ext cx="9313200" cy="503973"/>
          </a:xfrm>
          <a:prstGeom prst="rect">
            <a:avLst/>
          </a:prstGeom>
          <a:solidFill>
            <a:srgbClr val="B5E8F1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III </a:t>
            </a:r>
          </a:p>
        </p:txBody>
      </p:sp>
      <p:sp>
        <p:nvSpPr>
          <p:cNvPr id="150" name="Abgerundetes Rechteck 35">
            <a:extLst>
              <a:ext uri="{FF2B5EF4-FFF2-40B4-BE49-F238E27FC236}">
                <a16:creationId xmlns:a16="http://schemas.microsoft.com/office/drawing/2014/main" id="{8E50CF9E-F565-4BBE-9E05-AC5A80248887}"/>
              </a:ext>
            </a:extLst>
          </p:cNvPr>
          <p:cNvSpPr/>
          <p:nvPr/>
        </p:nvSpPr>
        <p:spPr bwMode="gray">
          <a:xfrm>
            <a:off x="1426304" y="4077661"/>
            <a:ext cx="9313200" cy="503973"/>
          </a:xfrm>
          <a:prstGeom prst="rect">
            <a:avLst/>
          </a:prstGeom>
          <a:solidFill>
            <a:srgbClr val="E5D3E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</a:t>
            </a:r>
          </a:p>
        </p:txBody>
      </p:sp>
      <p:sp>
        <p:nvSpPr>
          <p:cNvPr id="148" name="Abgerundetes Rechteck 35">
            <a:extLst>
              <a:ext uri="{FF2B5EF4-FFF2-40B4-BE49-F238E27FC236}">
                <a16:creationId xmlns:a16="http://schemas.microsoft.com/office/drawing/2014/main" id="{9A3F0BF8-2D9C-46F6-8FD9-45DF3B3FE342}"/>
              </a:ext>
            </a:extLst>
          </p:cNvPr>
          <p:cNvSpPr/>
          <p:nvPr/>
        </p:nvSpPr>
        <p:spPr bwMode="gray">
          <a:xfrm>
            <a:off x="1426304" y="4691754"/>
            <a:ext cx="9313200" cy="503973"/>
          </a:xfrm>
          <a:prstGeom prst="rect">
            <a:avLst/>
          </a:prstGeom>
          <a:solidFill>
            <a:srgbClr val="E0EEBC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VI</a:t>
            </a:r>
          </a:p>
        </p:txBody>
      </p:sp>
      <p:sp>
        <p:nvSpPr>
          <p:cNvPr id="116" name="Abgerundetes Rechteck 35">
            <a:extLst>
              <a:ext uri="{FF2B5EF4-FFF2-40B4-BE49-F238E27FC236}">
                <a16:creationId xmlns:a16="http://schemas.microsoft.com/office/drawing/2014/main" id="{DE68CCB4-C1D7-4291-B018-D8C325EC0864}"/>
              </a:ext>
            </a:extLst>
          </p:cNvPr>
          <p:cNvSpPr/>
          <p:nvPr/>
        </p:nvSpPr>
        <p:spPr bwMode="gray">
          <a:xfrm>
            <a:off x="1426304" y="3465371"/>
            <a:ext cx="9313200" cy="503973"/>
          </a:xfrm>
          <a:prstGeom prst="rect">
            <a:avLst/>
          </a:prstGeom>
          <a:solidFill>
            <a:srgbClr val="CCECDA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IV</a:t>
            </a:r>
          </a:p>
        </p:txBody>
      </p:sp>
      <p:sp>
        <p:nvSpPr>
          <p:cNvPr id="114" name="Abgerundetes Rechteck 35">
            <a:extLst>
              <a:ext uri="{FF2B5EF4-FFF2-40B4-BE49-F238E27FC236}">
                <a16:creationId xmlns:a16="http://schemas.microsoft.com/office/drawing/2014/main" id="{DBBA0115-8CF8-4EF3-A693-5FCBE1E4B693}"/>
              </a:ext>
            </a:extLst>
          </p:cNvPr>
          <p:cNvSpPr/>
          <p:nvPr/>
        </p:nvSpPr>
        <p:spPr bwMode="gray">
          <a:xfrm>
            <a:off x="1426304" y="5291969"/>
            <a:ext cx="9313200" cy="503973"/>
          </a:xfrm>
          <a:prstGeom prst="rect">
            <a:avLst/>
          </a:prstGeom>
          <a:solidFill>
            <a:srgbClr val="F0F0F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VII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C81F59B-BDB2-4E08-BE20-6F45F2573313}"/>
              </a:ext>
            </a:extLst>
          </p:cNvPr>
          <p:cNvSpPr txBox="1"/>
          <p:nvPr/>
        </p:nvSpPr>
        <p:spPr>
          <a:xfrm>
            <a:off x="2774191" y="1168874"/>
            <a:ext cx="1228869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 domanda 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di pagamento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8925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D61D4701-3F54-4E42-8AA9-7054A13D17A3}"/>
              </a:ext>
            </a:extLst>
          </p:cNvPr>
          <p:cNvSpPr txBox="1"/>
          <p:nvPr/>
        </p:nvSpPr>
        <p:spPr>
          <a:xfrm>
            <a:off x="2807685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9,1 M€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28C2DA5-1DAE-4E87-A92D-E9C126C791E1}"/>
              </a:ext>
            </a:extLst>
          </p:cNvPr>
          <p:cNvSpPr txBox="1"/>
          <p:nvPr/>
        </p:nvSpPr>
        <p:spPr>
          <a:xfrm>
            <a:off x="2785448" y="2964836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14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F913AE0-06EB-4913-8023-4148CDF1F7AC}"/>
              </a:ext>
            </a:extLst>
          </p:cNvPr>
          <p:cNvSpPr txBox="1"/>
          <p:nvPr/>
        </p:nvSpPr>
        <p:spPr>
          <a:xfrm>
            <a:off x="2785448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BD7B065B-D87D-4235-B46E-2F9816831F5C}"/>
              </a:ext>
            </a:extLst>
          </p:cNvPr>
          <p:cNvSpPr txBox="1"/>
          <p:nvPr/>
        </p:nvSpPr>
        <p:spPr>
          <a:xfrm>
            <a:off x="2785448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747BE7B-A9B4-4094-8E19-A3F84C82BBAA}"/>
              </a:ext>
            </a:extLst>
          </p:cNvPr>
          <p:cNvSpPr txBox="1"/>
          <p:nvPr/>
        </p:nvSpPr>
        <p:spPr>
          <a:xfrm>
            <a:off x="2785448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0,57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802E5D8-D19F-4FDC-B43D-4CC5FFB51963}"/>
              </a:ext>
            </a:extLst>
          </p:cNvPr>
          <p:cNvSpPr txBox="1"/>
          <p:nvPr/>
        </p:nvSpPr>
        <p:spPr>
          <a:xfrm>
            <a:off x="2743442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26,7 M€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35146E-DCDC-4AD0-AEB2-D48850C84F0B}"/>
              </a:ext>
            </a:extLst>
          </p:cNvPr>
          <p:cNvSpPr txBox="1"/>
          <p:nvPr/>
        </p:nvSpPr>
        <p:spPr>
          <a:xfrm>
            <a:off x="4056094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12,1 M€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41C0D2-1EE6-4A41-AC6B-93A92B6AA1CA}"/>
              </a:ext>
            </a:extLst>
          </p:cNvPr>
          <p:cNvSpPr txBox="1"/>
          <p:nvPr/>
        </p:nvSpPr>
        <p:spPr>
          <a:xfrm>
            <a:off x="4056094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10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D812DBE-5003-4B62-94E2-622D05FA6F02}"/>
              </a:ext>
            </a:extLst>
          </p:cNvPr>
          <p:cNvSpPr txBox="1"/>
          <p:nvPr/>
        </p:nvSpPr>
        <p:spPr>
          <a:xfrm>
            <a:off x="4056094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1,3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16D8A-C055-4889-820A-A8A3AF48440F}"/>
              </a:ext>
            </a:extLst>
          </p:cNvPr>
          <p:cNvSpPr txBox="1"/>
          <p:nvPr/>
        </p:nvSpPr>
        <p:spPr>
          <a:xfrm>
            <a:off x="4056094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3,6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AE4DC9F-5993-4155-B26F-51AC935FED38}"/>
              </a:ext>
            </a:extLst>
          </p:cNvPr>
          <p:cNvSpPr txBox="1"/>
          <p:nvPr/>
        </p:nvSpPr>
        <p:spPr>
          <a:xfrm>
            <a:off x="4045471" y="1157414"/>
            <a:ext cx="1227600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II domanda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di pagamento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8925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8A0F7B5-51DF-4208-A071-BE362431FF3D}"/>
              </a:ext>
            </a:extLst>
          </p:cNvPr>
          <p:cNvSpPr txBox="1"/>
          <p:nvPr/>
        </p:nvSpPr>
        <p:spPr>
          <a:xfrm>
            <a:off x="4014088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27,6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62B9721-E341-407B-BD64-DA8188D3F2F4}"/>
              </a:ext>
            </a:extLst>
          </p:cNvPr>
          <p:cNvSpPr txBox="1"/>
          <p:nvPr/>
        </p:nvSpPr>
        <p:spPr>
          <a:xfrm>
            <a:off x="4056094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4D8116E-2AD4-45E0-B8C5-769584995487}"/>
              </a:ext>
            </a:extLst>
          </p:cNvPr>
          <p:cNvSpPr txBox="1"/>
          <p:nvPr/>
        </p:nvSpPr>
        <p:spPr>
          <a:xfrm>
            <a:off x="4056094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0,4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  <a:endParaRPr kumimoji="0" lang="it-IT" sz="11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01197C9-45C3-41C6-8487-4E9F67A71EC6}"/>
              </a:ext>
            </a:extLst>
          </p:cNvPr>
          <p:cNvSpPr txBox="1"/>
          <p:nvPr/>
        </p:nvSpPr>
        <p:spPr>
          <a:xfrm>
            <a:off x="5379005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3,3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2EC447-8139-435F-9384-0F625803E123}"/>
              </a:ext>
            </a:extLst>
          </p:cNvPr>
          <p:cNvSpPr txBox="1"/>
          <p:nvPr/>
        </p:nvSpPr>
        <p:spPr>
          <a:xfrm>
            <a:off x="5379005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6,3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AE5F616-5160-473A-B413-BDE2CBF8774D}"/>
              </a:ext>
            </a:extLst>
          </p:cNvPr>
          <p:cNvSpPr txBox="1"/>
          <p:nvPr/>
        </p:nvSpPr>
        <p:spPr>
          <a:xfrm>
            <a:off x="5379005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4609F3E-6C66-4467-9894-5B92E18EB4F4}"/>
              </a:ext>
            </a:extLst>
          </p:cNvPr>
          <p:cNvSpPr txBox="1"/>
          <p:nvPr/>
        </p:nvSpPr>
        <p:spPr>
          <a:xfrm>
            <a:off x="5379005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0,41 M€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4EE5CE9-F1E2-490F-9CD5-92F21902547A}"/>
              </a:ext>
            </a:extLst>
          </p:cNvPr>
          <p:cNvSpPr txBox="1"/>
          <p:nvPr/>
        </p:nvSpPr>
        <p:spPr>
          <a:xfrm>
            <a:off x="5379005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0,47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DACC81C-ECB5-42FE-A5D0-CEE6089DA902}"/>
              </a:ext>
            </a:extLst>
          </p:cNvPr>
          <p:cNvSpPr txBox="1"/>
          <p:nvPr/>
        </p:nvSpPr>
        <p:spPr>
          <a:xfrm>
            <a:off x="5286214" y="1157414"/>
            <a:ext cx="1227600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III domanda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di pagamento 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8925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55928EE-6D83-47BF-BFEF-0107E0DE2402}"/>
              </a:ext>
            </a:extLst>
          </p:cNvPr>
          <p:cNvSpPr txBox="1"/>
          <p:nvPr/>
        </p:nvSpPr>
        <p:spPr>
          <a:xfrm>
            <a:off x="5336999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29,6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81A0299-C13E-4063-88FF-0ADEC590D74D}"/>
              </a:ext>
            </a:extLst>
          </p:cNvPr>
          <p:cNvSpPr txBox="1"/>
          <p:nvPr/>
        </p:nvSpPr>
        <p:spPr>
          <a:xfrm>
            <a:off x="5379005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19,1 M€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ABEA0A7-F3F1-4C6E-8973-3A7525BB65AB}"/>
              </a:ext>
            </a:extLst>
          </p:cNvPr>
          <p:cNvSpPr txBox="1"/>
          <p:nvPr/>
        </p:nvSpPr>
        <p:spPr>
          <a:xfrm>
            <a:off x="6840710" y="1157414"/>
            <a:ext cx="1227600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Tot certificato </a:t>
            </a:r>
            <a:r>
              <a:rPr lang="it-IT" sz="12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VIII </a:t>
            </a:r>
            <a:r>
              <a:rPr lang="it-IT" sz="1200" b="1" err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p.c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8925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01" name="Rectangle: Single Corner Rounded 100">
            <a:extLst>
              <a:ext uri="{FF2B5EF4-FFF2-40B4-BE49-F238E27FC236}">
                <a16:creationId xmlns:a16="http://schemas.microsoft.com/office/drawing/2014/main" id="{A01ED9A3-43FA-4AB5-924B-88824983A36E}"/>
              </a:ext>
            </a:extLst>
          </p:cNvPr>
          <p:cNvSpPr/>
          <p:nvPr/>
        </p:nvSpPr>
        <p:spPr>
          <a:xfrm>
            <a:off x="6925030" y="1644416"/>
            <a:ext cx="1063263" cy="4140000"/>
          </a:xfrm>
          <a:prstGeom prst="round1Rect">
            <a:avLst/>
          </a:prstGeom>
          <a:solidFill>
            <a:schemeClr val="tx2">
              <a:alpha val="27000"/>
            </a:schemeClr>
          </a:solidFill>
          <a:ln w="19050" cap="flat">
            <a:solidFill>
              <a:srgbClr val="FFFFFF">
                <a:lumMod val="50000"/>
              </a:srgbClr>
            </a:solidFill>
            <a:prstDash val="sysDash"/>
            <a:miter lim="800000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76AE2B0B-3A9A-44BC-9ADF-D2261F7CA463}"/>
              </a:ext>
            </a:extLst>
          </p:cNvPr>
          <p:cNvSpPr txBox="1"/>
          <p:nvPr/>
        </p:nvSpPr>
        <p:spPr>
          <a:xfrm>
            <a:off x="6853118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40,4 M€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88F51B-2A7B-4844-B2B9-BB24E9BEAEA7}"/>
              </a:ext>
            </a:extLst>
          </p:cNvPr>
          <p:cNvSpPr txBox="1"/>
          <p:nvPr/>
        </p:nvSpPr>
        <p:spPr>
          <a:xfrm>
            <a:off x="6853118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D2F03EA-A9E2-467C-AB69-C9BEDD7D8A58}"/>
              </a:ext>
            </a:extLst>
          </p:cNvPr>
          <p:cNvSpPr txBox="1"/>
          <p:nvPr/>
        </p:nvSpPr>
        <p:spPr>
          <a:xfrm>
            <a:off x="6853118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27,4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DC4067C-FD12-41E1-976A-68DD12B8C31D}"/>
              </a:ext>
            </a:extLst>
          </p:cNvPr>
          <p:cNvSpPr txBox="1"/>
          <p:nvPr/>
        </p:nvSpPr>
        <p:spPr>
          <a:xfrm>
            <a:off x="6853118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10,6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012F435-0DB0-4F8A-B902-3FED4AFF3A78}"/>
              </a:ext>
            </a:extLst>
          </p:cNvPr>
          <p:cNvSpPr txBox="1"/>
          <p:nvPr/>
        </p:nvSpPr>
        <p:spPr>
          <a:xfrm>
            <a:off x="6853118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0,4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E703948-B39D-473A-AC3B-7C1B494FD2BC}"/>
              </a:ext>
            </a:extLst>
          </p:cNvPr>
          <p:cNvSpPr txBox="1"/>
          <p:nvPr/>
        </p:nvSpPr>
        <p:spPr>
          <a:xfrm>
            <a:off x="6853118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4,6 M€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55B82CF-03F8-4B99-B887-223FAA88CCE1}"/>
              </a:ext>
            </a:extLst>
          </p:cNvPr>
          <p:cNvSpPr txBox="1"/>
          <p:nvPr/>
        </p:nvSpPr>
        <p:spPr>
          <a:xfrm>
            <a:off x="6853118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0,65 M€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747EDC0-8955-4470-AD26-FE742F25937A}"/>
              </a:ext>
            </a:extLst>
          </p:cNvPr>
          <p:cNvSpPr txBox="1"/>
          <p:nvPr/>
        </p:nvSpPr>
        <p:spPr>
          <a:xfrm>
            <a:off x="6811112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84,0 M€</a:t>
            </a:r>
          </a:p>
        </p:txBody>
      </p:sp>
      <p:sp>
        <p:nvSpPr>
          <p:cNvPr id="158" name="Slide Number Placeholder 1">
            <a:extLst>
              <a:ext uri="{FF2B5EF4-FFF2-40B4-BE49-F238E27FC236}">
                <a16:creationId xmlns:a16="http://schemas.microsoft.com/office/drawing/2014/main" id="{C6D3132F-E9C5-423C-8219-F74F67ECC2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72488" y="6562104"/>
            <a:ext cx="247023" cy="27699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F30E0ED-5B9E-4261-B2B8-F92A1D124292}"/>
              </a:ext>
            </a:extLst>
          </p:cNvPr>
          <p:cNvSpPr txBox="1"/>
          <p:nvPr/>
        </p:nvSpPr>
        <p:spPr>
          <a:xfrm>
            <a:off x="9371961" y="1018225"/>
            <a:ext cx="1666662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Tot certificato VIII p.c. al netto Chiusura Conti</a:t>
            </a:r>
          </a:p>
        </p:txBody>
      </p:sp>
      <p:sp>
        <p:nvSpPr>
          <p:cNvPr id="140" name="Rectangle: Single Corner Rounded 139">
            <a:extLst>
              <a:ext uri="{FF2B5EF4-FFF2-40B4-BE49-F238E27FC236}">
                <a16:creationId xmlns:a16="http://schemas.microsoft.com/office/drawing/2014/main" id="{9F9980B4-5C78-40D8-AFCF-8E8F08D0ABF1}"/>
              </a:ext>
            </a:extLst>
          </p:cNvPr>
          <p:cNvSpPr/>
          <p:nvPr/>
        </p:nvSpPr>
        <p:spPr>
          <a:xfrm>
            <a:off x="9674408" y="1644416"/>
            <a:ext cx="1063263" cy="4140000"/>
          </a:xfrm>
          <a:prstGeom prst="round1Rect">
            <a:avLst/>
          </a:prstGeom>
          <a:solidFill>
            <a:schemeClr val="tx2">
              <a:alpha val="27000"/>
            </a:schemeClr>
          </a:solidFill>
          <a:ln w="19050" cap="flat">
            <a:solidFill>
              <a:srgbClr val="FFFFFF">
                <a:lumMod val="50000"/>
              </a:srgbClr>
            </a:solidFill>
            <a:prstDash val="sysDash"/>
            <a:miter lim="800000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49224AB-7B9C-4EAA-B24D-879556B13441}"/>
              </a:ext>
            </a:extLst>
          </p:cNvPr>
          <p:cNvSpPr txBox="1"/>
          <p:nvPr/>
        </p:nvSpPr>
        <p:spPr>
          <a:xfrm>
            <a:off x="9602862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39,9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737E06C-106B-477D-8247-DD27A28F4CD3}"/>
              </a:ext>
            </a:extLst>
          </p:cNvPr>
          <p:cNvSpPr txBox="1"/>
          <p:nvPr/>
        </p:nvSpPr>
        <p:spPr>
          <a:xfrm>
            <a:off x="9602862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732C5DF-7199-4B7F-8F4F-187960EF10D9}"/>
              </a:ext>
            </a:extLst>
          </p:cNvPr>
          <p:cNvSpPr txBox="1"/>
          <p:nvPr/>
        </p:nvSpPr>
        <p:spPr>
          <a:xfrm>
            <a:off x="9602862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0EB80BC-CFF9-489F-BFB6-26CEB8D334F1}"/>
              </a:ext>
            </a:extLst>
          </p:cNvPr>
          <p:cNvSpPr txBox="1"/>
          <p:nvPr/>
        </p:nvSpPr>
        <p:spPr>
          <a:xfrm>
            <a:off x="9602862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10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AE27B62-C140-41D2-924C-F7931BF9D751}"/>
              </a:ext>
            </a:extLst>
          </p:cNvPr>
          <p:cNvSpPr txBox="1"/>
          <p:nvPr/>
        </p:nvSpPr>
        <p:spPr>
          <a:xfrm>
            <a:off x="9602862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B50022F-3546-431C-8230-FE93912D9D1D}"/>
              </a:ext>
            </a:extLst>
          </p:cNvPr>
          <p:cNvSpPr txBox="1"/>
          <p:nvPr/>
        </p:nvSpPr>
        <p:spPr>
          <a:xfrm>
            <a:off x="9602862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4,6 M€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7605CC-6156-4632-B673-7E9180D6D076}"/>
              </a:ext>
            </a:extLst>
          </p:cNvPr>
          <p:cNvSpPr txBox="1"/>
          <p:nvPr/>
        </p:nvSpPr>
        <p:spPr>
          <a:xfrm>
            <a:off x="9602862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0,65 M€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50F6ED-8236-4043-81F2-085FFA2212F7}"/>
              </a:ext>
            </a:extLst>
          </p:cNvPr>
          <p:cNvSpPr txBox="1"/>
          <p:nvPr/>
        </p:nvSpPr>
        <p:spPr>
          <a:xfrm>
            <a:off x="9560856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82,2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57" name="Rectangle: Single Corner Rounded 156">
            <a:extLst>
              <a:ext uri="{FF2B5EF4-FFF2-40B4-BE49-F238E27FC236}">
                <a16:creationId xmlns:a16="http://schemas.microsoft.com/office/drawing/2014/main" id="{B927AF51-28AA-4178-B0E4-CFA2E22593EC}"/>
              </a:ext>
            </a:extLst>
          </p:cNvPr>
          <p:cNvSpPr/>
          <p:nvPr/>
        </p:nvSpPr>
        <p:spPr>
          <a:xfrm>
            <a:off x="8273924" y="1644416"/>
            <a:ext cx="1063263" cy="4140000"/>
          </a:xfrm>
          <a:prstGeom prst="round1Rect">
            <a:avLst/>
          </a:prstGeom>
          <a:solidFill>
            <a:schemeClr val="tx2">
              <a:alpha val="27000"/>
            </a:schemeClr>
          </a:solidFill>
          <a:ln w="19050" cap="flat">
            <a:solidFill>
              <a:srgbClr val="FFFFFF">
                <a:lumMod val="50000"/>
              </a:srgbClr>
            </a:solidFill>
            <a:prstDash val="sysDash"/>
            <a:miter lim="800000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0B4810A-B99F-4F0B-816E-B2CB5AFB5867}"/>
              </a:ext>
            </a:extLst>
          </p:cNvPr>
          <p:cNvSpPr txBox="1"/>
          <p:nvPr/>
        </p:nvSpPr>
        <p:spPr>
          <a:xfrm>
            <a:off x="7992776" y="1147561"/>
            <a:ext cx="1493524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Chiusura Conti</a:t>
            </a:r>
          </a:p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VIII p.c.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A4F364-6CBB-4223-A488-D3C205700DAD}"/>
              </a:ext>
            </a:extLst>
          </p:cNvPr>
          <p:cNvSpPr txBox="1"/>
          <p:nvPr/>
        </p:nvSpPr>
        <p:spPr>
          <a:xfrm>
            <a:off x="8202378" y="296656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- 0,3 M€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18CDC2F-AE7B-4C99-8617-4E144A2F69D1}"/>
              </a:ext>
            </a:extLst>
          </p:cNvPr>
          <p:cNvSpPr txBox="1"/>
          <p:nvPr/>
        </p:nvSpPr>
        <p:spPr>
          <a:xfrm>
            <a:off x="8202378" y="174198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- 0,5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059FD3F4-515D-421D-8B40-35B930F7B7B6}"/>
              </a:ext>
            </a:extLst>
          </p:cNvPr>
          <p:cNvSpPr txBox="1"/>
          <p:nvPr/>
        </p:nvSpPr>
        <p:spPr>
          <a:xfrm>
            <a:off x="8202378" y="357885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- 0,6 M€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7C735F7-AF0D-42F3-9986-76E811ECA8AE}"/>
              </a:ext>
            </a:extLst>
          </p:cNvPr>
          <p:cNvSpPr txBox="1"/>
          <p:nvPr/>
        </p:nvSpPr>
        <p:spPr>
          <a:xfrm>
            <a:off x="8202378" y="419114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- 0,4 M€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8C0C8AF-435B-425B-9B6C-947BF4A06B0F}"/>
              </a:ext>
            </a:extLst>
          </p:cNvPr>
          <p:cNvSpPr txBox="1"/>
          <p:nvPr/>
        </p:nvSpPr>
        <p:spPr>
          <a:xfrm>
            <a:off x="8160372" y="5888955"/>
            <a:ext cx="1290367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-</a:t>
            </a: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1,8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09CDF-52A3-4D25-BDA9-000CF10B99C1}"/>
              </a:ext>
            </a:extLst>
          </p:cNvPr>
          <p:cNvSpPr/>
          <p:nvPr/>
        </p:nvSpPr>
        <p:spPr>
          <a:xfrm>
            <a:off x="2597142" y="1118512"/>
            <a:ext cx="4020976" cy="5112000"/>
          </a:xfrm>
          <a:prstGeom prst="rect">
            <a:avLst/>
          </a:prstGeom>
          <a:noFill/>
          <a:ln w="28575" cap="flat">
            <a:solidFill>
              <a:schemeClr val="accent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895579A-23FB-49E5-8C4E-0FA43EDF22FC}"/>
              </a:ext>
            </a:extLst>
          </p:cNvPr>
          <p:cNvSpPr txBox="1"/>
          <p:nvPr/>
        </p:nvSpPr>
        <p:spPr>
          <a:xfrm>
            <a:off x="2807172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24DC95B-0BE5-44D1-8297-50AA5B2E8AB7}"/>
              </a:ext>
            </a:extLst>
          </p:cNvPr>
          <p:cNvSpPr txBox="1"/>
          <p:nvPr/>
        </p:nvSpPr>
        <p:spPr>
          <a:xfrm>
            <a:off x="2789584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A0E4306-B708-4BE9-BB45-3D8D8BFC6519}"/>
              </a:ext>
            </a:extLst>
          </p:cNvPr>
          <p:cNvSpPr txBox="1"/>
          <p:nvPr/>
        </p:nvSpPr>
        <p:spPr>
          <a:xfrm>
            <a:off x="5354851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DA35E-F2B6-4A4F-AEA7-B94C933B5E54}"/>
              </a:ext>
            </a:extLst>
          </p:cNvPr>
          <p:cNvSpPr txBox="1"/>
          <p:nvPr/>
        </p:nvSpPr>
        <p:spPr>
          <a:xfrm>
            <a:off x="3161729" y="869190"/>
            <a:ext cx="289180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/>
                <a:ea typeface="+mn-ea"/>
                <a:cs typeface="Calibri"/>
                <a:sym typeface="Calibri"/>
              </a:rPr>
              <a:t>DDP VIII periodo contabile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23C1BE15-C9F1-4023-8176-32261A0694A1}"/>
              </a:ext>
            </a:extLst>
          </p:cNvPr>
          <p:cNvSpPr txBox="1"/>
          <p:nvPr/>
        </p:nvSpPr>
        <p:spPr>
          <a:xfrm>
            <a:off x="4056094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0,25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  <a:endParaRPr kumimoji="0" lang="it-IT" sz="1100" b="0" i="1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17E9C42-6E12-42C2-A01D-80ED3C2A1534}"/>
              </a:ext>
            </a:extLst>
          </p:cNvPr>
          <p:cNvSpPr txBox="1"/>
          <p:nvPr/>
        </p:nvSpPr>
        <p:spPr>
          <a:xfrm>
            <a:off x="8165054" y="2354278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65DD50E3-9D6E-4726-A2F4-9CBF0797A13A}"/>
              </a:ext>
            </a:extLst>
          </p:cNvPr>
          <p:cNvSpPr txBox="1"/>
          <p:nvPr/>
        </p:nvSpPr>
        <p:spPr>
          <a:xfrm>
            <a:off x="8202012" y="4805241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B37E4087-3A9A-460B-9149-CE2D180A9F0D}"/>
              </a:ext>
            </a:extLst>
          </p:cNvPr>
          <p:cNvSpPr txBox="1"/>
          <p:nvPr/>
        </p:nvSpPr>
        <p:spPr>
          <a:xfrm>
            <a:off x="8211358" y="5415730"/>
            <a:ext cx="1206354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22FE92-CA47-4BF7-80D1-2741D3FFF97B}"/>
              </a:ext>
            </a:extLst>
          </p:cNvPr>
          <p:cNvGrpSpPr/>
          <p:nvPr/>
        </p:nvGrpSpPr>
        <p:grpSpPr>
          <a:xfrm>
            <a:off x="973696" y="1594974"/>
            <a:ext cx="604802" cy="4279339"/>
            <a:chOff x="995981" y="1539825"/>
            <a:chExt cx="604802" cy="42793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342B8E3-591E-49CE-83E8-A5D77A546149}"/>
                </a:ext>
              </a:extLst>
            </p:cNvPr>
            <p:cNvGrpSpPr/>
            <p:nvPr/>
          </p:nvGrpSpPr>
          <p:grpSpPr>
            <a:xfrm>
              <a:off x="995982" y="5214363"/>
              <a:ext cx="604801" cy="604801"/>
              <a:chOff x="949113" y="5214363"/>
              <a:chExt cx="604801" cy="604801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E8CB4BD8-0A2E-492D-89F1-C8D10D85ACD6}"/>
                  </a:ext>
                </a:extLst>
              </p:cNvPr>
              <p:cNvGrpSpPr/>
              <p:nvPr/>
            </p:nvGrpSpPr>
            <p:grpSpPr>
              <a:xfrm>
                <a:off x="949113" y="5214363"/>
                <a:ext cx="604801" cy="604801"/>
                <a:chOff x="865231" y="895381"/>
                <a:chExt cx="610110" cy="597108"/>
              </a:xfrm>
              <a:solidFill>
                <a:srgbClr val="A8679B"/>
              </a:solidFill>
            </p:grpSpPr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3548BA0B-59C0-4970-B804-18E3F6FE3C62}"/>
                    </a:ext>
                  </a:extLst>
                </p:cNvPr>
                <p:cNvSpPr/>
                <p:nvPr/>
              </p:nvSpPr>
              <p:spPr>
                <a:xfrm>
                  <a:off x="948715" y="979842"/>
                  <a:ext cx="449307" cy="441200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solidFill>
                    <a:schemeClr val="bg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235" name="Rad 1">
                  <a:extLst>
                    <a:ext uri="{FF2B5EF4-FFF2-40B4-BE49-F238E27FC236}">
                      <a16:creationId xmlns:a16="http://schemas.microsoft.com/office/drawing/2014/main" id="{B34FEC49-1A56-4DFA-92CD-EDDDED8176F8}"/>
                    </a:ext>
                  </a:extLst>
                </p:cNvPr>
                <p:cNvSpPr/>
                <p:nvPr/>
              </p:nvSpPr>
              <p:spPr bwMode="gray">
                <a:xfrm>
                  <a:off x="865231" y="895381"/>
                  <a:ext cx="610110" cy="597108"/>
                </a:xfrm>
                <a:prstGeom prst="donut">
                  <a:avLst>
                    <a:gd name="adj" fmla="val 11326"/>
                  </a:avLst>
                </a:prstGeom>
                <a:solidFill>
                  <a:srgbClr val="7F7F7F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175" name="Oval 75">
                <a:extLst>
                  <a:ext uri="{FF2B5EF4-FFF2-40B4-BE49-F238E27FC236}">
                    <a16:creationId xmlns:a16="http://schemas.microsoft.com/office/drawing/2014/main" id="{4DD57C36-E3CE-4CCE-B699-425D5DB5F773}"/>
                  </a:ext>
                </a:extLst>
              </p:cNvPr>
              <p:cNvSpPr/>
              <p:nvPr/>
            </p:nvSpPr>
            <p:spPr>
              <a:xfrm>
                <a:off x="1071512" y="5338812"/>
                <a:ext cx="360000" cy="3600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254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20" tIns="45720" rIns="45720" bIns="45720" numCol="1" spcCol="38100" rtlCol="0" anchor="ctr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j-ea"/>
                    <a:cs typeface="Helvetica" panose="020B0604020202020204" pitchFamily="34" charset="0"/>
                    <a:sym typeface="Calibri"/>
                  </a:rPr>
                  <a:t>AT</a:t>
                </a:r>
                <a:endParaRPr kumimoji="0" lang="it-IT" sz="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j-ea"/>
                  <a:cs typeface="Helvetica" panose="020B0604020202020204" pitchFamily="34" charset="0"/>
                  <a:sym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505A47E-C5C0-41BB-A321-C9980366828F}"/>
                </a:ext>
              </a:extLst>
            </p:cNvPr>
            <p:cNvGrpSpPr/>
            <p:nvPr/>
          </p:nvGrpSpPr>
          <p:grpSpPr>
            <a:xfrm>
              <a:off x="995981" y="4601938"/>
              <a:ext cx="604800" cy="604800"/>
              <a:chOff x="949112" y="4587041"/>
              <a:chExt cx="604800" cy="604800"/>
            </a:xfrm>
          </p:grpSpPr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B8B9244E-5EBC-4941-9BE8-AE5AE0E6968D}"/>
                  </a:ext>
                </a:extLst>
              </p:cNvPr>
              <p:cNvSpPr/>
              <p:nvPr/>
            </p:nvSpPr>
            <p:spPr>
              <a:xfrm>
                <a:off x="1029411" y="4669845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32" name="Rad 1">
                <a:extLst>
                  <a:ext uri="{FF2B5EF4-FFF2-40B4-BE49-F238E27FC236}">
                    <a16:creationId xmlns:a16="http://schemas.microsoft.com/office/drawing/2014/main" id="{C2226D3F-AC29-4BCE-849C-9AC6A4843982}"/>
                  </a:ext>
                </a:extLst>
              </p:cNvPr>
              <p:cNvSpPr/>
              <p:nvPr/>
            </p:nvSpPr>
            <p:spPr bwMode="gray">
              <a:xfrm>
                <a:off x="949112" y="4587041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9AC332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74" name="pasted-image.pdf">
                <a:extLst>
                  <a:ext uri="{FF2B5EF4-FFF2-40B4-BE49-F238E27FC236}">
                    <a16:creationId xmlns:a16="http://schemas.microsoft.com/office/drawing/2014/main" id="{A3ED263B-C655-4A2E-8635-6E64977CF097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1512" y="4709441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5106FE6-4FD6-4A72-90EB-21E658331288}"/>
                </a:ext>
              </a:extLst>
            </p:cNvPr>
            <p:cNvGrpSpPr/>
            <p:nvPr/>
          </p:nvGrpSpPr>
          <p:grpSpPr>
            <a:xfrm>
              <a:off x="995982" y="1539825"/>
              <a:ext cx="604801" cy="604801"/>
              <a:chOff x="958748" y="1539140"/>
              <a:chExt cx="604801" cy="60480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E1E483C-8247-4E91-9166-76CF8720F0AA}"/>
                  </a:ext>
                </a:extLst>
              </p:cNvPr>
              <p:cNvGrpSpPr/>
              <p:nvPr/>
            </p:nvGrpSpPr>
            <p:grpSpPr>
              <a:xfrm>
                <a:off x="958748" y="1539140"/>
                <a:ext cx="604801" cy="604801"/>
                <a:chOff x="865231" y="903001"/>
                <a:chExt cx="610110" cy="59710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91AE745D-1A11-4253-A115-9CE34377E1A8}"/>
                    </a:ext>
                  </a:extLst>
                </p:cNvPr>
                <p:cNvSpPr/>
                <p:nvPr/>
              </p:nvSpPr>
              <p:spPr>
                <a:xfrm>
                  <a:off x="948715" y="979842"/>
                  <a:ext cx="449307" cy="441200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solidFill>
                    <a:schemeClr val="bg1"/>
                  </a:solidFill>
                  <a:prstDash val="solid"/>
                  <a:round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8" tIns="45718" rIns="45718" bIns="45718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159" name="Rad 1">
                  <a:extLst>
                    <a:ext uri="{FF2B5EF4-FFF2-40B4-BE49-F238E27FC236}">
                      <a16:creationId xmlns:a16="http://schemas.microsoft.com/office/drawing/2014/main" id="{B278446D-80AE-427A-9299-8BB549B2197C}"/>
                    </a:ext>
                  </a:extLst>
                </p:cNvPr>
                <p:cNvSpPr/>
                <p:nvPr/>
              </p:nvSpPr>
              <p:spPr bwMode="gray">
                <a:xfrm>
                  <a:off x="865231" y="903001"/>
                  <a:ext cx="610110" cy="597108"/>
                </a:xfrm>
                <a:prstGeom prst="donut">
                  <a:avLst>
                    <a:gd name="adj" fmla="val 11326"/>
                  </a:avLst>
                </a:prstGeom>
                <a:solidFill>
                  <a:srgbClr val="FBBD35"/>
                </a:solidFill>
                <a:ln w="25400" cap="flat" cmpd="sng" algn="ctr">
                  <a:noFill/>
                  <a:prstDash val="solid"/>
                  <a:headEnd/>
                  <a:tailE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pic>
            <p:nvPicPr>
              <p:cNvPr id="171" name="Picture 2" descr="http://www.provincia.bz.it/politica-diritto-relazioni-estere/europa/downloads/1_neg_CMYK.jpg">
                <a:extLst>
                  <a:ext uri="{FF2B5EF4-FFF2-40B4-BE49-F238E27FC236}">
                    <a16:creationId xmlns:a16="http://schemas.microsoft.com/office/drawing/2014/main" id="{D6D9B079-68D6-4906-8656-87B5F2F5269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147" y="1661538"/>
                <a:ext cx="360000" cy="360000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3A55AC-4C1A-4679-8058-69EB81F023D2}"/>
                </a:ext>
              </a:extLst>
            </p:cNvPr>
            <p:cNvGrpSpPr/>
            <p:nvPr/>
          </p:nvGrpSpPr>
          <p:grpSpPr>
            <a:xfrm>
              <a:off x="995981" y="3989515"/>
              <a:ext cx="604800" cy="604800"/>
              <a:chOff x="951664" y="3980319"/>
              <a:chExt cx="604800" cy="604800"/>
            </a:xfrm>
          </p:grpSpPr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DD26B855-F35D-492F-BD5A-110AA7555DE7}"/>
                  </a:ext>
                </a:extLst>
              </p:cNvPr>
              <p:cNvSpPr/>
              <p:nvPr/>
            </p:nvSpPr>
            <p:spPr>
              <a:xfrm>
                <a:off x="1035148" y="4060970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29" name="Rad 1">
                <a:extLst>
                  <a:ext uri="{FF2B5EF4-FFF2-40B4-BE49-F238E27FC236}">
                    <a16:creationId xmlns:a16="http://schemas.microsoft.com/office/drawing/2014/main" id="{683F1951-467F-4B59-8531-318DDE8CAA95}"/>
                  </a:ext>
                </a:extLst>
              </p:cNvPr>
              <p:cNvSpPr/>
              <p:nvPr/>
            </p:nvSpPr>
            <p:spPr bwMode="gray">
              <a:xfrm>
                <a:off x="951664" y="3980319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A8679B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166" name="pasted-image.pdf">
                <a:extLst>
                  <a:ext uri="{FF2B5EF4-FFF2-40B4-BE49-F238E27FC236}">
                    <a16:creationId xmlns:a16="http://schemas.microsoft.com/office/drawing/2014/main" id="{D1031EE7-AA86-4B1C-A427-7B22FC08F501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4064" y="4102719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DE3A0-267A-4FE6-A437-9DE3E7BF2A3F}"/>
                </a:ext>
              </a:extLst>
            </p:cNvPr>
            <p:cNvGrpSpPr/>
            <p:nvPr/>
          </p:nvGrpSpPr>
          <p:grpSpPr>
            <a:xfrm>
              <a:off x="995981" y="3377092"/>
              <a:ext cx="604800" cy="604800"/>
              <a:chOff x="958572" y="3375374"/>
              <a:chExt cx="604800" cy="604800"/>
            </a:xfrm>
          </p:grpSpPr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BE639A64-9660-483E-AD57-CB0A3F6B9EBE}"/>
                  </a:ext>
                </a:extLst>
              </p:cNvPr>
              <p:cNvSpPr/>
              <p:nvPr/>
            </p:nvSpPr>
            <p:spPr>
              <a:xfrm>
                <a:off x="1036319" y="3457174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51" name="Rad 1">
                <a:extLst>
                  <a:ext uri="{FF2B5EF4-FFF2-40B4-BE49-F238E27FC236}">
                    <a16:creationId xmlns:a16="http://schemas.microsoft.com/office/drawing/2014/main" id="{ED852777-756A-4B88-BA92-7E9BDE04AE25}"/>
                  </a:ext>
                </a:extLst>
              </p:cNvPr>
              <p:cNvSpPr/>
              <p:nvPr/>
            </p:nvSpPr>
            <p:spPr bwMode="gray">
              <a:xfrm>
                <a:off x="958572" y="3375374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38925F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352" name="Picture 4" descr="http://www.provincia.bz.it/politica-diritto-relazioni-estere/europa/downloads/3_neg_CMYK.jpg">
                <a:extLst>
                  <a:ext uri="{FF2B5EF4-FFF2-40B4-BE49-F238E27FC236}">
                    <a16:creationId xmlns:a16="http://schemas.microsoft.com/office/drawing/2014/main" id="{D1D80256-3D1E-4C2F-92FC-B5D9CF6864C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0972" y="3497774"/>
                <a:ext cx="360000" cy="360000"/>
              </a:xfrm>
              <a:prstGeom prst="flowChartConnector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729C11-9E99-4851-9C23-750745D3D455}"/>
                </a:ext>
              </a:extLst>
            </p:cNvPr>
            <p:cNvGrpSpPr/>
            <p:nvPr/>
          </p:nvGrpSpPr>
          <p:grpSpPr>
            <a:xfrm>
              <a:off x="995981" y="2152246"/>
              <a:ext cx="604800" cy="604800"/>
              <a:chOff x="961661" y="2151733"/>
              <a:chExt cx="604800" cy="604800"/>
            </a:xfrm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288D0344-62BF-475E-A5DC-194EA9F25AD9}"/>
                  </a:ext>
                </a:extLst>
              </p:cNvPr>
              <p:cNvSpPr/>
              <p:nvPr/>
            </p:nvSpPr>
            <p:spPr>
              <a:xfrm>
                <a:off x="1041363" y="2230691"/>
                <a:ext cx="445397" cy="446884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57" name="Rad 1">
                <a:extLst>
                  <a:ext uri="{FF2B5EF4-FFF2-40B4-BE49-F238E27FC236}">
                    <a16:creationId xmlns:a16="http://schemas.microsoft.com/office/drawing/2014/main" id="{2CB9A636-50A2-4140-9FF3-B8D601B0C478}"/>
                  </a:ext>
                </a:extLst>
              </p:cNvPr>
              <p:cNvSpPr/>
              <p:nvPr/>
            </p:nvSpPr>
            <p:spPr bwMode="gray">
              <a:xfrm>
                <a:off x="961661" y="2151733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918DDA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355" name="Picture 2" descr="http://www.provincia.bz.it/politica-diritto-relazioni-estere/europa/downloads/2_neg_CMYK.jpg">
                <a:extLst>
                  <a:ext uri="{FF2B5EF4-FFF2-40B4-BE49-F238E27FC236}">
                    <a16:creationId xmlns:a16="http://schemas.microsoft.com/office/drawing/2014/main" id="{56E91891-B65E-4B1D-9285-1F080805B3F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4061" y="2274133"/>
                <a:ext cx="360000" cy="360000"/>
              </a:xfrm>
              <a:prstGeom prst="flowChartConnector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61A417-1A83-4040-A8CC-7407BB4330DC}"/>
                </a:ext>
              </a:extLst>
            </p:cNvPr>
            <p:cNvGrpSpPr/>
            <p:nvPr/>
          </p:nvGrpSpPr>
          <p:grpSpPr>
            <a:xfrm>
              <a:off x="995981" y="2764669"/>
              <a:ext cx="604800" cy="604800"/>
              <a:chOff x="958210" y="2756029"/>
              <a:chExt cx="604800" cy="604800"/>
            </a:xfrm>
          </p:grpSpPr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E9B4D6D0-9D25-45B1-BCAC-8A918C0C0BC9}"/>
                  </a:ext>
                </a:extLst>
              </p:cNvPr>
              <p:cNvSpPr/>
              <p:nvPr/>
            </p:nvSpPr>
            <p:spPr>
              <a:xfrm>
                <a:off x="1035957" y="2837829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62" name="Rad 1">
                <a:extLst>
                  <a:ext uri="{FF2B5EF4-FFF2-40B4-BE49-F238E27FC236}">
                    <a16:creationId xmlns:a16="http://schemas.microsoft.com/office/drawing/2014/main" id="{74E68B00-64AE-413F-91E7-B674EF30701A}"/>
                  </a:ext>
                </a:extLst>
              </p:cNvPr>
              <p:cNvSpPr/>
              <p:nvPr/>
            </p:nvSpPr>
            <p:spPr bwMode="gray">
              <a:xfrm>
                <a:off x="958210" y="2756029"/>
                <a:ext cx="604800" cy="604800"/>
              </a:xfrm>
              <a:prstGeom prst="donut">
                <a:avLst>
                  <a:gd name="adj" fmla="val 11326"/>
                </a:avLst>
              </a:prstGeom>
              <a:solidFill>
                <a:srgbClr val="2CB8CF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pic>
            <p:nvPicPr>
              <p:cNvPr id="360" name="pasted-image.pdf">
                <a:extLst>
                  <a:ext uri="{FF2B5EF4-FFF2-40B4-BE49-F238E27FC236}">
                    <a16:creationId xmlns:a16="http://schemas.microsoft.com/office/drawing/2014/main" id="{046EEF82-2375-4E07-89AE-6031BE4272A5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80610" y="2878429"/>
                <a:ext cx="360000" cy="360000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83995573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63">
            <a:extLst>
              <a:ext uri="{FF2B5EF4-FFF2-40B4-BE49-F238E27FC236}">
                <a16:creationId xmlns:a16="http://schemas.microsoft.com/office/drawing/2014/main" id="{2CCC80D7-912C-4B8F-9C10-410C2C898634}"/>
              </a:ext>
            </a:extLst>
          </p:cNvPr>
          <p:cNvSpPr/>
          <p:nvPr/>
        </p:nvSpPr>
        <p:spPr>
          <a:xfrm>
            <a:off x="7987467" y="1799316"/>
            <a:ext cx="1008000" cy="4158000"/>
          </a:xfrm>
          <a:prstGeom prst="rect">
            <a:avLst/>
          </a:prstGeom>
          <a:solidFill>
            <a:srgbClr val="219965">
              <a:alpha val="57000"/>
            </a:srgbClr>
          </a:solidFill>
          <a:ln w="19050" cap="flat">
            <a:solidFill>
              <a:schemeClr val="tx1"/>
            </a:solidFill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sp3d/>
        </p:spPr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7" name="Shape 195">
            <a:extLst>
              <a:ext uri="{FF2B5EF4-FFF2-40B4-BE49-F238E27FC236}">
                <a16:creationId xmlns:a16="http://schemas.microsoft.com/office/drawing/2014/main" id="{0B9C2354-17DD-4063-AD51-FF01FEB74348}"/>
              </a:ext>
            </a:extLst>
          </p:cNvPr>
          <p:cNvSpPr/>
          <p:nvPr/>
        </p:nvSpPr>
        <p:spPr>
          <a:xfrm>
            <a:off x="529812" y="360929"/>
            <a:ext cx="853436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219965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Helvetica"/>
              </a:rPr>
              <a:t>Dettaglio delle domande di pagamento del POR FESR 2014-2020</a:t>
            </a:r>
          </a:p>
        </p:txBody>
      </p:sp>
      <p:sp>
        <p:nvSpPr>
          <p:cNvPr id="158" name="Slide Number Placeholder 1">
            <a:extLst>
              <a:ext uri="{FF2B5EF4-FFF2-40B4-BE49-F238E27FC236}">
                <a16:creationId xmlns:a16="http://schemas.microsoft.com/office/drawing/2014/main" id="{C6D3132F-E9C5-423C-8219-F74F67ECC2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972488" y="6562104"/>
            <a:ext cx="247023" cy="276998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cxnSp>
        <p:nvCxnSpPr>
          <p:cNvPr id="70" name="Gerade Verbindung 78">
            <a:extLst>
              <a:ext uri="{FF2B5EF4-FFF2-40B4-BE49-F238E27FC236}">
                <a16:creationId xmlns:a16="http://schemas.microsoft.com/office/drawing/2014/main" id="{3155204E-61B1-4A5C-9727-1400CB5AF457}"/>
              </a:ext>
            </a:extLst>
          </p:cNvPr>
          <p:cNvCxnSpPr/>
          <p:nvPr/>
        </p:nvCxnSpPr>
        <p:spPr bwMode="gray">
          <a:xfrm flipH="1">
            <a:off x="952260" y="3920967"/>
            <a:ext cx="816660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2" name="CasellaDiTesto 22">
            <a:extLst>
              <a:ext uri="{FF2B5EF4-FFF2-40B4-BE49-F238E27FC236}">
                <a16:creationId xmlns:a16="http://schemas.microsoft.com/office/drawing/2014/main" id="{14F827DD-0D0C-4B27-B7CF-3BA6CA4E99ED}"/>
              </a:ext>
            </a:extLst>
          </p:cNvPr>
          <p:cNvSpPr txBox="1"/>
          <p:nvPr/>
        </p:nvSpPr>
        <p:spPr>
          <a:xfrm>
            <a:off x="1960393" y="4415008"/>
            <a:ext cx="2322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25B6CD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2" name="Abgerundetes Rechteck 35">
            <a:extLst>
              <a:ext uri="{FF2B5EF4-FFF2-40B4-BE49-F238E27FC236}">
                <a16:creationId xmlns:a16="http://schemas.microsoft.com/office/drawing/2014/main" id="{A9A66539-EC3F-4427-8C29-D4129BD655F7}"/>
              </a:ext>
            </a:extLst>
          </p:cNvPr>
          <p:cNvSpPr/>
          <p:nvPr/>
        </p:nvSpPr>
        <p:spPr bwMode="gray">
          <a:xfrm>
            <a:off x="793130" y="2417491"/>
            <a:ext cx="6994800" cy="504000"/>
          </a:xfrm>
          <a:prstGeom prst="rect">
            <a:avLst/>
          </a:prstGeom>
          <a:solidFill>
            <a:srgbClr val="D4D3F1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II</a:t>
            </a:r>
          </a:p>
        </p:txBody>
      </p:sp>
      <p:sp>
        <p:nvSpPr>
          <p:cNvPr id="160" name="Abgerundetes Rechteck 35">
            <a:extLst>
              <a:ext uri="{FF2B5EF4-FFF2-40B4-BE49-F238E27FC236}">
                <a16:creationId xmlns:a16="http://schemas.microsoft.com/office/drawing/2014/main" id="{87FBB19F-3220-43E4-B1DF-6AF97E79C2C8}"/>
              </a:ext>
            </a:extLst>
          </p:cNvPr>
          <p:cNvSpPr/>
          <p:nvPr/>
        </p:nvSpPr>
        <p:spPr bwMode="gray">
          <a:xfrm>
            <a:off x="793130" y="3030286"/>
            <a:ext cx="6994800" cy="504000"/>
          </a:xfrm>
          <a:prstGeom prst="rect">
            <a:avLst/>
          </a:prstGeom>
          <a:solidFill>
            <a:srgbClr val="B5E8F1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III </a:t>
            </a:r>
          </a:p>
        </p:txBody>
      </p:sp>
      <p:sp>
        <p:nvSpPr>
          <p:cNvPr id="156" name="Abgerundetes Rechteck 35">
            <a:extLst>
              <a:ext uri="{FF2B5EF4-FFF2-40B4-BE49-F238E27FC236}">
                <a16:creationId xmlns:a16="http://schemas.microsoft.com/office/drawing/2014/main" id="{BDC7D028-4CB3-48A1-846F-9C2FFFCFA013}"/>
              </a:ext>
            </a:extLst>
          </p:cNvPr>
          <p:cNvSpPr/>
          <p:nvPr/>
        </p:nvSpPr>
        <p:spPr bwMode="gray">
          <a:xfrm>
            <a:off x="793130" y="1803911"/>
            <a:ext cx="6994680" cy="504000"/>
          </a:xfrm>
          <a:prstGeom prst="rect">
            <a:avLst/>
          </a:prstGeom>
          <a:solidFill>
            <a:srgbClr val="FBBD35">
              <a:tint val="66000"/>
              <a:satMod val="160000"/>
              <a:alpha val="74000"/>
            </a:srgbClr>
          </a:solidFill>
          <a:ln w="381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lvl="1" indent="-95250" defTabSz="400844" eaLnBrk="0">
              <a:lnSpc>
                <a:spcPct val="95000"/>
              </a:lnSpc>
              <a:spcAft>
                <a:spcPts val="400"/>
              </a:spcAft>
              <a:buClr>
                <a:srgbClr val="969696"/>
              </a:buClr>
            </a:pPr>
            <a:r>
              <a:rPr lang="it-IT" sz="1200" b="1">
                <a:solidFill>
                  <a:srgbClr val="646464"/>
                </a:solidFill>
                <a:latin typeface="Helvetica" panose="020B0604020202020204" pitchFamily="34" charset="0"/>
              </a:rPr>
              <a:t>Asse I</a:t>
            </a:r>
          </a:p>
        </p:txBody>
      </p:sp>
      <p:sp>
        <p:nvSpPr>
          <p:cNvPr id="150" name="Abgerundetes Rechteck 35">
            <a:extLst>
              <a:ext uri="{FF2B5EF4-FFF2-40B4-BE49-F238E27FC236}">
                <a16:creationId xmlns:a16="http://schemas.microsoft.com/office/drawing/2014/main" id="{8E50CF9E-F565-4BBE-9E05-AC5A80248887}"/>
              </a:ext>
            </a:extLst>
          </p:cNvPr>
          <p:cNvSpPr/>
          <p:nvPr/>
        </p:nvSpPr>
        <p:spPr bwMode="gray">
          <a:xfrm>
            <a:off x="793130" y="4254520"/>
            <a:ext cx="6994800" cy="504000"/>
          </a:xfrm>
          <a:prstGeom prst="rect">
            <a:avLst/>
          </a:prstGeom>
          <a:solidFill>
            <a:srgbClr val="E5D3E2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</a:t>
            </a:r>
          </a:p>
        </p:txBody>
      </p:sp>
      <p:sp>
        <p:nvSpPr>
          <p:cNvPr id="148" name="Abgerundetes Rechteck 35">
            <a:extLst>
              <a:ext uri="{FF2B5EF4-FFF2-40B4-BE49-F238E27FC236}">
                <a16:creationId xmlns:a16="http://schemas.microsoft.com/office/drawing/2014/main" id="{9A3F0BF8-2D9C-46F6-8FD9-45DF3B3FE342}"/>
              </a:ext>
            </a:extLst>
          </p:cNvPr>
          <p:cNvSpPr/>
          <p:nvPr/>
        </p:nvSpPr>
        <p:spPr bwMode="gray">
          <a:xfrm>
            <a:off x="793130" y="4867940"/>
            <a:ext cx="6994800" cy="504000"/>
          </a:xfrm>
          <a:prstGeom prst="rect">
            <a:avLst/>
          </a:prstGeom>
          <a:solidFill>
            <a:srgbClr val="E0EEBC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VI</a:t>
            </a:r>
          </a:p>
        </p:txBody>
      </p:sp>
      <p:sp>
        <p:nvSpPr>
          <p:cNvPr id="116" name="Abgerundetes Rechteck 35">
            <a:extLst>
              <a:ext uri="{FF2B5EF4-FFF2-40B4-BE49-F238E27FC236}">
                <a16:creationId xmlns:a16="http://schemas.microsoft.com/office/drawing/2014/main" id="{DE68CCB4-C1D7-4291-B018-D8C325EC0864}"/>
              </a:ext>
            </a:extLst>
          </p:cNvPr>
          <p:cNvSpPr/>
          <p:nvPr/>
        </p:nvSpPr>
        <p:spPr bwMode="gray">
          <a:xfrm>
            <a:off x="793130" y="3665826"/>
            <a:ext cx="6994800" cy="504000"/>
          </a:xfrm>
          <a:prstGeom prst="rect">
            <a:avLst/>
          </a:prstGeom>
          <a:solidFill>
            <a:srgbClr val="CCECDA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IV</a:t>
            </a:r>
          </a:p>
        </p:txBody>
      </p:sp>
      <p:sp>
        <p:nvSpPr>
          <p:cNvPr id="114" name="Abgerundetes Rechteck 35">
            <a:extLst>
              <a:ext uri="{FF2B5EF4-FFF2-40B4-BE49-F238E27FC236}">
                <a16:creationId xmlns:a16="http://schemas.microsoft.com/office/drawing/2014/main" id="{DBBA0115-8CF8-4EF3-A693-5FCBE1E4B693}"/>
              </a:ext>
            </a:extLst>
          </p:cNvPr>
          <p:cNvSpPr/>
          <p:nvPr/>
        </p:nvSpPr>
        <p:spPr bwMode="gray">
          <a:xfrm>
            <a:off x="793130" y="5462680"/>
            <a:ext cx="6994800" cy="504000"/>
          </a:xfrm>
          <a:prstGeom prst="rect">
            <a:avLst/>
          </a:prstGeom>
          <a:solidFill>
            <a:srgbClr val="F0F0F0"/>
          </a:solidFill>
          <a:ln w="25400" cap="flat" cmpd="sng" algn="ctr">
            <a:noFill/>
            <a:prstDash val="solid"/>
            <a:headEnd/>
            <a:tailEnd/>
          </a:ln>
          <a:effectLst/>
        </p:spPr>
        <p:txBody>
          <a:bodyPr lIns="360000" tIns="36000" rIns="54000" bIns="36000" anchor="ctr"/>
          <a:lstStyle/>
          <a:p>
            <a:pPr marL="95250" marR="0" lvl="1" indent="-95250" algn="l" defTabSz="400844" rtl="0" eaLnBrk="0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Asse VII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0A41F8-9F6C-4E3C-932E-D9C2BA9F3310}"/>
              </a:ext>
            </a:extLst>
          </p:cNvPr>
          <p:cNvSpPr/>
          <p:nvPr/>
        </p:nvSpPr>
        <p:spPr>
          <a:xfrm>
            <a:off x="9195004" y="1799316"/>
            <a:ext cx="2477899" cy="4158000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38925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7530C67-0AAD-4FEF-A905-0071B6868CB7}"/>
              </a:ext>
            </a:extLst>
          </p:cNvPr>
          <p:cNvGrpSpPr/>
          <p:nvPr/>
        </p:nvGrpSpPr>
        <p:grpSpPr>
          <a:xfrm>
            <a:off x="435614" y="5430333"/>
            <a:ext cx="604801" cy="604801"/>
            <a:chOff x="949113" y="5214363"/>
            <a:chExt cx="604801" cy="604801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6074429E-F760-4B03-9254-F0BC6D343A5F}"/>
                </a:ext>
              </a:extLst>
            </p:cNvPr>
            <p:cNvGrpSpPr/>
            <p:nvPr/>
          </p:nvGrpSpPr>
          <p:grpSpPr>
            <a:xfrm>
              <a:off x="949113" y="5214363"/>
              <a:ext cx="604801" cy="604801"/>
              <a:chOff x="865231" y="895381"/>
              <a:chExt cx="610110" cy="597108"/>
            </a:xfrm>
            <a:solidFill>
              <a:srgbClr val="A8679B"/>
            </a:solidFill>
          </p:grpSpPr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97557189-71F5-45A4-918F-0D6906D3C73D}"/>
                  </a:ext>
                </a:extLst>
              </p:cNvPr>
              <p:cNvSpPr/>
              <p:nvPr/>
            </p:nvSpPr>
            <p:spPr>
              <a:xfrm>
                <a:off x="948715" y="979842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59" name="Rad 1">
                <a:extLst>
                  <a:ext uri="{FF2B5EF4-FFF2-40B4-BE49-F238E27FC236}">
                    <a16:creationId xmlns:a16="http://schemas.microsoft.com/office/drawing/2014/main" id="{CD5246D9-AF5B-4989-A409-C2CF036FE3C0}"/>
                  </a:ext>
                </a:extLst>
              </p:cNvPr>
              <p:cNvSpPr/>
              <p:nvPr/>
            </p:nvSpPr>
            <p:spPr bwMode="gray">
              <a:xfrm>
                <a:off x="865231" y="895381"/>
                <a:ext cx="610110" cy="597108"/>
              </a:xfrm>
              <a:prstGeom prst="donut">
                <a:avLst>
                  <a:gd name="adj" fmla="val 11326"/>
                </a:avLst>
              </a:prstGeom>
              <a:solidFill>
                <a:srgbClr val="7F7F7F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57" name="Oval 75">
              <a:extLst>
                <a:ext uri="{FF2B5EF4-FFF2-40B4-BE49-F238E27FC236}">
                  <a16:creationId xmlns:a16="http://schemas.microsoft.com/office/drawing/2014/main" id="{2B4870C9-993B-43BD-AD64-69F5C9DBA322}"/>
                </a:ext>
              </a:extLst>
            </p:cNvPr>
            <p:cNvSpPr/>
            <p:nvPr/>
          </p:nvSpPr>
          <p:spPr>
            <a:xfrm>
              <a:off x="1071512" y="5338812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anose="020B0604020202020204" pitchFamily="34" charset="0"/>
                  <a:ea typeface="+mj-ea"/>
                  <a:cs typeface="Helvetica" panose="020B0604020202020204" pitchFamily="34" charset="0"/>
                  <a:sym typeface="Calibri"/>
                </a:rPr>
                <a:t>AT</a:t>
              </a:r>
              <a:endParaRPr kumimoji="0" lang="it-IT" sz="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44AE1DB4-F4E0-4501-B19D-E5FDFA78C8EC}"/>
              </a:ext>
            </a:extLst>
          </p:cNvPr>
          <p:cNvGrpSpPr/>
          <p:nvPr/>
        </p:nvGrpSpPr>
        <p:grpSpPr>
          <a:xfrm>
            <a:off x="435613" y="4817908"/>
            <a:ext cx="604800" cy="604800"/>
            <a:chOff x="949112" y="4587041"/>
            <a:chExt cx="604800" cy="604800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46C7E3A-6115-4980-B0EC-385E2BF85BD6}"/>
                </a:ext>
              </a:extLst>
            </p:cNvPr>
            <p:cNvSpPr/>
            <p:nvPr/>
          </p:nvSpPr>
          <p:spPr>
            <a:xfrm>
              <a:off x="1029411" y="4669845"/>
              <a:ext cx="449307" cy="441200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54" name="Rad 1">
              <a:extLst>
                <a:ext uri="{FF2B5EF4-FFF2-40B4-BE49-F238E27FC236}">
                  <a16:creationId xmlns:a16="http://schemas.microsoft.com/office/drawing/2014/main" id="{76794E5E-F60E-4F4F-AA10-074D598BFD01}"/>
                </a:ext>
              </a:extLst>
            </p:cNvPr>
            <p:cNvSpPr/>
            <p:nvPr/>
          </p:nvSpPr>
          <p:spPr bwMode="gray">
            <a:xfrm>
              <a:off x="949112" y="4587041"/>
              <a:ext cx="604800" cy="604800"/>
            </a:xfrm>
            <a:prstGeom prst="donut">
              <a:avLst>
                <a:gd name="adj" fmla="val 11326"/>
              </a:avLst>
            </a:prstGeom>
            <a:solidFill>
              <a:srgbClr val="9AC332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55" name="pasted-image.pdf">
              <a:extLst>
                <a:ext uri="{FF2B5EF4-FFF2-40B4-BE49-F238E27FC236}">
                  <a16:creationId xmlns:a16="http://schemas.microsoft.com/office/drawing/2014/main" id="{622749A6-EC02-4AF3-B925-5E90601B663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512" y="4709441"/>
              <a:ext cx="360000" cy="36000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2AADD609-5C2D-4980-9B85-653224F09AE2}"/>
              </a:ext>
            </a:extLst>
          </p:cNvPr>
          <p:cNvGrpSpPr/>
          <p:nvPr/>
        </p:nvGrpSpPr>
        <p:grpSpPr>
          <a:xfrm>
            <a:off x="435614" y="1755795"/>
            <a:ext cx="604801" cy="604801"/>
            <a:chOff x="958748" y="1539140"/>
            <a:chExt cx="604801" cy="604801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8C729554-E9FA-40FE-9504-6449F5DC23D9}"/>
                </a:ext>
              </a:extLst>
            </p:cNvPr>
            <p:cNvGrpSpPr/>
            <p:nvPr/>
          </p:nvGrpSpPr>
          <p:grpSpPr>
            <a:xfrm>
              <a:off x="958748" y="1539140"/>
              <a:ext cx="604801" cy="604801"/>
              <a:chOff x="865231" y="903001"/>
              <a:chExt cx="610110" cy="597108"/>
            </a:xfrm>
          </p:grpSpPr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218C6812-8F2B-46B3-9C74-48423D749779}"/>
                  </a:ext>
                </a:extLst>
              </p:cNvPr>
              <p:cNvSpPr/>
              <p:nvPr/>
            </p:nvSpPr>
            <p:spPr>
              <a:xfrm>
                <a:off x="948715" y="979842"/>
                <a:ext cx="449307" cy="441200"/>
              </a:xfrm>
              <a:prstGeom prst="ellipse">
                <a:avLst/>
              </a:prstGeom>
              <a:solidFill>
                <a:schemeClr val="bg1"/>
              </a:solidFill>
              <a:ln w="25400" cap="flat">
                <a:solidFill>
                  <a:schemeClr val="bg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252" name="Rad 1">
                <a:extLst>
                  <a:ext uri="{FF2B5EF4-FFF2-40B4-BE49-F238E27FC236}">
                    <a16:creationId xmlns:a16="http://schemas.microsoft.com/office/drawing/2014/main" id="{1039D001-A3CF-4302-9C94-B9806DC9B652}"/>
                  </a:ext>
                </a:extLst>
              </p:cNvPr>
              <p:cNvSpPr/>
              <p:nvPr/>
            </p:nvSpPr>
            <p:spPr bwMode="gray">
              <a:xfrm>
                <a:off x="865231" y="903001"/>
                <a:ext cx="610110" cy="597108"/>
              </a:xfrm>
              <a:prstGeom prst="donut">
                <a:avLst>
                  <a:gd name="adj" fmla="val 11326"/>
                </a:avLst>
              </a:prstGeom>
              <a:solidFill>
                <a:srgbClr val="FBBD35"/>
              </a:solidFill>
              <a:ln w="25400" cap="flat" cmpd="sng" algn="ctr">
                <a:noFill/>
                <a:prstDash val="solid"/>
                <a:headEnd/>
                <a:tailE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pic>
          <p:nvPicPr>
            <p:cNvPr id="250" name="Picture 2" descr="http://www.provincia.bz.it/politica-diritto-relazioni-estere/europa/downloads/1_neg_CMYK.jpg">
              <a:extLst>
                <a:ext uri="{FF2B5EF4-FFF2-40B4-BE49-F238E27FC236}">
                  <a16:creationId xmlns:a16="http://schemas.microsoft.com/office/drawing/2014/main" id="{845BDAE0-900F-43DB-88F9-C0254D8C7E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47" y="1661538"/>
              <a:ext cx="360000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47955C0-CD29-4761-95F0-19E7F78AF9A1}"/>
              </a:ext>
            </a:extLst>
          </p:cNvPr>
          <p:cNvGrpSpPr/>
          <p:nvPr/>
        </p:nvGrpSpPr>
        <p:grpSpPr>
          <a:xfrm>
            <a:off x="435613" y="4205485"/>
            <a:ext cx="604800" cy="604800"/>
            <a:chOff x="951664" y="3980319"/>
            <a:chExt cx="604800" cy="604800"/>
          </a:xfrm>
        </p:grpSpPr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ED02B0A2-9B74-4364-8FC9-9F0F9C97BB97}"/>
                </a:ext>
              </a:extLst>
            </p:cNvPr>
            <p:cNvSpPr/>
            <p:nvPr/>
          </p:nvSpPr>
          <p:spPr>
            <a:xfrm>
              <a:off x="1035148" y="4060970"/>
              <a:ext cx="449307" cy="441200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7" name="Rad 1">
              <a:extLst>
                <a:ext uri="{FF2B5EF4-FFF2-40B4-BE49-F238E27FC236}">
                  <a16:creationId xmlns:a16="http://schemas.microsoft.com/office/drawing/2014/main" id="{3D585D6D-E254-4F3B-B9EB-C2409A07616A}"/>
                </a:ext>
              </a:extLst>
            </p:cNvPr>
            <p:cNvSpPr/>
            <p:nvPr/>
          </p:nvSpPr>
          <p:spPr bwMode="gray">
            <a:xfrm>
              <a:off x="951664" y="3980319"/>
              <a:ext cx="604800" cy="604800"/>
            </a:xfrm>
            <a:prstGeom prst="donut">
              <a:avLst>
                <a:gd name="adj" fmla="val 11326"/>
              </a:avLst>
            </a:prstGeom>
            <a:solidFill>
              <a:srgbClr val="A8679B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48" name="pasted-image.pdf">
              <a:extLst>
                <a:ext uri="{FF2B5EF4-FFF2-40B4-BE49-F238E27FC236}">
                  <a16:creationId xmlns:a16="http://schemas.microsoft.com/office/drawing/2014/main" id="{0DCBCA28-450A-4141-9678-AE153CA0C12A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4064" y="4102719"/>
              <a:ext cx="360000" cy="36000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09F51488-433D-4FA3-8847-570EC2E3F222}"/>
              </a:ext>
            </a:extLst>
          </p:cNvPr>
          <p:cNvGrpSpPr/>
          <p:nvPr/>
        </p:nvGrpSpPr>
        <p:grpSpPr>
          <a:xfrm>
            <a:off x="435613" y="3593062"/>
            <a:ext cx="604800" cy="604800"/>
            <a:chOff x="958572" y="3375374"/>
            <a:chExt cx="604800" cy="604800"/>
          </a:xfrm>
        </p:grpSpPr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84D093E5-69A6-4A74-BF8B-818FF015772B}"/>
                </a:ext>
              </a:extLst>
            </p:cNvPr>
            <p:cNvSpPr/>
            <p:nvPr/>
          </p:nvSpPr>
          <p:spPr>
            <a:xfrm>
              <a:off x="1036319" y="3457174"/>
              <a:ext cx="449307" cy="441200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4" name="Rad 1">
              <a:extLst>
                <a:ext uri="{FF2B5EF4-FFF2-40B4-BE49-F238E27FC236}">
                  <a16:creationId xmlns:a16="http://schemas.microsoft.com/office/drawing/2014/main" id="{742A59F2-B286-474A-8ED4-1AC613744284}"/>
                </a:ext>
              </a:extLst>
            </p:cNvPr>
            <p:cNvSpPr/>
            <p:nvPr/>
          </p:nvSpPr>
          <p:spPr bwMode="gray">
            <a:xfrm>
              <a:off x="958572" y="3375374"/>
              <a:ext cx="604800" cy="604800"/>
            </a:xfrm>
            <a:prstGeom prst="donut">
              <a:avLst>
                <a:gd name="adj" fmla="val 11326"/>
              </a:avLst>
            </a:prstGeom>
            <a:solidFill>
              <a:srgbClr val="38925F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45" name="Picture 4" descr="http://www.provincia.bz.it/politica-diritto-relazioni-estere/europa/downloads/3_neg_CMYK.jpg">
              <a:extLst>
                <a:ext uri="{FF2B5EF4-FFF2-40B4-BE49-F238E27FC236}">
                  <a16:creationId xmlns:a16="http://schemas.microsoft.com/office/drawing/2014/main" id="{F0018342-19B4-4053-9F3F-288DD259E5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72" y="3497774"/>
              <a:ext cx="360000" cy="360000"/>
            </a:xfrm>
            <a:prstGeom prst="flowChartConnector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5EFF102-2FAF-4E7C-B71E-A006894EBEEF}"/>
              </a:ext>
            </a:extLst>
          </p:cNvPr>
          <p:cNvGrpSpPr/>
          <p:nvPr/>
        </p:nvGrpSpPr>
        <p:grpSpPr>
          <a:xfrm>
            <a:off x="435613" y="2368216"/>
            <a:ext cx="604800" cy="604800"/>
            <a:chOff x="961661" y="2151733"/>
            <a:chExt cx="604800" cy="604800"/>
          </a:xfrm>
        </p:grpSpPr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10D1D90A-68F3-435C-B9CE-E943B63BBB4E}"/>
                </a:ext>
              </a:extLst>
            </p:cNvPr>
            <p:cNvSpPr/>
            <p:nvPr/>
          </p:nvSpPr>
          <p:spPr>
            <a:xfrm>
              <a:off x="1041363" y="2230691"/>
              <a:ext cx="445397" cy="446884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41" name="Rad 1">
              <a:extLst>
                <a:ext uri="{FF2B5EF4-FFF2-40B4-BE49-F238E27FC236}">
                  <a16:creationId xmlns:a16="http://schemas.microsoft.com/office/drawing/2014/main" id="{0FEEE53A-F372-4E51-A242-3F96D3C8A86B}"/>
                </a:ext>
              </a:extLst>
            </p:cNvPr>
            <p:cNvSpPr/>
            <p:nvPr/>
          </p:nvSpPr>
          <p:spPr bwMode="gray">
            <a:xfrm>
              <a:off x="961661" y="2151733"/>
              <a:ext cx="604800" cy="604800"/>
            </a:xfrm>
            <a:prstGeom prst="donut">
              <a:avLst>
                <a:gd name="adj" fmla="val 11326"/>
              </a:avLst>
            </a:prstGeom>
            <a:solidFill>
              <a:srgbClr val="918DDA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42" name="Picture 2" descr="http://www.provincia.bz.it/politica-diritto-relazioni-estere/europa/downloads/2_neg_CMYK.jpg">
              <a:extLst>
                <a:ext uri="{FF2B5EF4-FFF2-40B4-BE49-F238E27FC236}">
                  <a16:creationId xmlns:a16="http://schemas.microsoft.com/office/drawing/2014/main" id="{2021CCF2-9728-40E5-9268-24F550E7A6C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61" y="2274133"/>
              <a:ext cx="360000" cy="360000"/>
            </a:xfrm>
            <a:prstGeom prst="flowChartConnector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7C3A7111-4BFB-4720-B356-4AD6EA91AA3A}"/>
              </a:ext>
            </a:extLst>
          </p:cNvPr>
          <p:cNvGrpSpPr/>
          <p:nvPr/>
        </p:nvGrpSpPr>
        <p:grpSpPr>
          <a:xfrm>
            <a:off x="435613" y="2980639"/>
            <a:ext cx="604800" cy="604800"/>
            <a:chOff x="958210" y="2756029"/>
            <a:chExt cx="604800" cy="604800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436DBA0-C2C1-4204-9B24-958224213265}"/>
                </a:ext>
              </a:extLst>
            </p:cNvPr>
            <p:cNvSpPr/>
            <p:nvPr/>
          </p:nvSpPr>
          <p:spPr>
            <a:xfrm>
              <a:off x="1035957" y="2837829"/>
              <a:ext cx="449307" cy="441200"/>
            </a:xfrm>
            <a:prstGeom prst="ellipse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38" name="Rad 1">
              <a:extLst>
                <a:ext uri="{FF2B5EF4-FFF2-40B4-BE49-F238E27FC236}">
                  <a16:creationId xmlns:a16="http://schemas.microsoft.com/office/drawing/2014/main" id="{5BDF9EA7-3AF2-4BC2-A7B5-E5735AFB4F5D}"/>
                </a:ext>
              </a:extLst>
            </p:cNvPr>
            <p:cNvSpPr/>
            <p:nvPr/>
          </p:nvSpPr>
          <p:spPr bwMode="gray">
            <a:xfrm>
              <a:off x="958210" y="2756029"/>
              <a:ext cx="604800" cy="604800"/>
            </a:xfrm>
            <a:prstGeom prst="donut">
              <a:avLst>
                <a:gd name="adj" fmla="val 11326"/>
              </a:avLst>
            </a:prstGeom>
            <a:solidFill>
              <a:srgbClr val="2CB8CF"/>
            </a:solidFill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39" name="pasted-image.pdf">
              <a:extLst>
                <a:ext uri="{FF2B5EF4-FFF2-40B4-BE49-F238E27FC236}">
                  <a16:creationId xmlns:a16="http://schemas.microsoft.com/office/drawing/2014/main" id="{B7012C29-4D37-4554-B0BC-8FD69BAE3B71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0610" y="2878429"/>
              <a:ext cx="360000" cy="36000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0F30E0ED-5B9E-4261-B2B8-F92A1D124292}"/>
              </a:ext>
            </a:extLst>
          </p:cNvPr>
          <p:cNvSpPr txBox="1"/>
          <p:nvPr/>
        </p:nvSpPr>
        <p:spPr>
          <a:xfrm>
            <a:off x="2102010" y="1195970"/>
            <a:ext cx="1166794" cy="5770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Importo totale certificato fino al VII p.c.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350F6ED-8236-4043-81F2-085FFA2212F7}"/>
              </a:ext>
            </a:extLst>
          </p:cNvPr>
          <p:cNvSpPr txBox="1"/>
          <p:nvPr/>
        </p:nvSpPr>
        <p:spPr>
          <a:xfrm>
            <a:off x="2070580" y="5935713"/>
            <a:ext cx="1225184" cy="27540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469,</a:t>
            </a: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1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49224AB-7B9C-4EAA-B24D-879556B13441}"/>
              </a:ext>
            </a:extLst>
          </p:cNvPr>
          <p:cNvSpPr txBox="1"/>
          <p:nvPr/>
        </p:nvSpPr>
        <p:spPr>
          <a:xfrm>
            <a:off x="2112700" y="1930061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248,7 M€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737E06C-106B-477D-8247-DD27A28F4CD3}"/>
              </a:ext>
            </a:extLst>
          </p:cNvPr>
          <p:cNvSpPr txBox="1"/>
          <p:nvPr/>
        </p:nvSpPr>
        <p:spPr>
          <a:xfrm>
            <a:off x="2112700" y="2538747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12 M€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F732C5DF-7199-4B7F-8F4F-187960EF10D9}"/>
              </a:ext>
            </a:extLst>
          </p:cNvPr>
          <p:cNvSpPr txBox="1"/>
          <p:nvPr/>
        </p:nvSpPr>
        <p:spPr>
          <a:xfrm>
            <a:off x="2112700" y="3158352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158,1 M€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0EB80BC-CFF9-489F-BFB6-26CEB8D334F1}"/>
              </a:ext>
            </a:extLst>
          </p:cNvPr>
          <p:cNvSpPr txBox="1"/>
          <p:nvPr/>
        </p:nvSpPr>
        <p:spPr>
          <a:xfrm>
            <a:off x="2112700" y="3789968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29,7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AE27B62-C140-41D2-924C-F7931BF9D751}"/>
              </a:ext>
            </a:extLst>
          </p:cNvPr>
          <p:cNvSpPr txBox="1"/>
          <p:nvPr/>
        </p:nvSpPr>
        <p:spPr>
          <a:xfrm>
            <a:off x="2112700" y="438258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1,2 M€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B50022F-3546-431C-8230-FE93912D9D1D}"/>
              </a:ext>
            </a:extLst>
          </p:cNvPr>
          <p:cNvSpPr txBox="1"/>
          <p:nvPr/>
        </p:nvSpPr>
        <p:spPr>
          <a:xfrm>
            <a:off x="2112700" y="5607885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18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C7605CC-6156-4632-B673-7E9180D6D076}"/>
              </a:ext>
            </a:extLst>
          </p:cNvPr>
          <p:cNvSpPr txBox="1"/>
          <p:nvPr/>
        </p:nvSpPr>
        <p:spPr>
          <a:xfrm>
            <a:off x="2112700" y="499600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1,47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65FE594-907A-4B20-B006-C97F09BB0DC6}"/>
              </a:ext>
            </a:extLst>
          </p:cNvPr>
          <p:cNvSpPr txBox="1"/>
          <p:nvPr/>
        </p:nvSpPr>
        <p:spPr>
          <a:xfrm>
            <a:off x="5096159" y="1195970"/>
            <a:ext cx="1166793" cy="5770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 domanda </a:t>
            </a:r>
          </a:p>
          <a:p>
            <a: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 pagamento IX p.c.</a:t>
            </a:r>
            <a:endParaRPr lang="it-IT" sz="1050" b="1">
              <a:solidFill>
                <a:srgbClr val="38925F"/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E811A5D-4086-4A0E-B08C-3CDAE1EAC349}"/>
              </a:ext>
            </a:extLst>
          </p:cNvPr>
          <p:cNvSpPr txBox="1"/>
          <p:nvPr/>
        </p:nvSpPr>
        <p:spPr>
          <a:xfrm>
            <a:off x="5107285" y="193006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16,7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8F2959-1827-494E-91A9-2FCAB8FD41C8}"/>
              </a:ext>
            </a:extLst>
          </p:cNvPr>
          <p:cNvSpPr txBox="1"/>
          <p:nvPr/>
        </p:nvSpPr>
        <p:spPr>
          <a:xfrm>
            <a:off x="5107285" y="3158352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- 1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170039-5B85-4F5A-8871-A9AE3818035A}"/>
              </a:ext>
            </a:extLst>
          </p:cNvPr>
          <p:cNvSpPr txBox="1"/>
          <p:nvPr/>
        </p:nvSpPr>
        <p:spPr>
          <a:xfrm>
            <a:off x="5107285" y="3789968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3,6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5BA2D78-B651-47DA-A797-F3F5C3A80B20}"/>
              </a:ext>
            </a:extLst>
          </p:cNvPr>
          <p:cNvSpPr txBox="1"/>
          <p:nvPr/>
        </p:nvSpPr>
        <p:spPr>
          <a:xfrm>
            <a:off x="5107285" y="438258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A7A7A7">
                  <a:lumMod val="50000"/>
                </a:srgbClr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5357571-2E57-4E9E-9166-29254EDFBE97}"/>
              </a:ext>
            </a:extLst>
          </p:cNvPr>
          <p:cNvSpPr txBox="1"/>
          <p:nvPr/>
        </p:nvSpPr>
        <p:spPr>
          <a:xfrm>
            <a:off x="5107285" y="5607885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0,78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652F63-610F-449E-BB79-ABEC7473D4CD}"/>
              </a:ext>
            </a:extLst>
          </p:cNvPr>
          <p:cNvSpPr txBox="1"/>
          <p:nvPr/>
        </p:nvSpPr>
        <p:spPr>
          <a:xfrm>
            <a:off x="5064729" y="5935713"/>
            <a:ext cx="1225184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20,1 M€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677D426-7079-46F7-A7D1-06D9BBE059F0}"/>
              </a:ext>
            </a:extLst>
          </p:cNvPr>
          <p:cNvSpPr txBox="1"/>
          <p:nvPr/>
        </p:nvSpPr>
        <p:spPr>
          <a:xfrm>
            <a:off x="5082831" y="2538747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286EC18-9CFA-4903-A7B6-550561B58523}"/>
              </a:ext>
            </a:extLst>
          </p:cNvPr>
          <p:cNvSpPr txBox="1"/>
          <p:nvPr/>
        </p:nvSpPr>
        <p:spPr>
          <a:xfrm>
            <a:off x="5087475" y="499600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62540D1-A20C-40C4-B7D0-6DD76CFB3416}"/>
              </a:ext>
            </a:extLst>
          </p:cNvPr>
          <p:cNvSpPr txBox="1"/>
          <p:nvPr/>
        </p:nvSpPr>
        <p:spPr>
          <a:xfrm>
            <a:off x="6385292" y="1195970"/>
            <a:ext cx="1301624" cy="5770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050" b="1">
                <a:solidFill>
                  <a:srgbClr val="086A2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Stima II domanda </a:t>
            </a:r>
          </a:p>
          <a:p>
            <a:pPr algn="ctr" hangingPunct="0">
              <a:defRPr/>
            </a:pPr>
            <a:r>
              <a:rPr lang="it-IT" sz="1050" b="1">
                <a:solidFill>
                  <a:srgbClr val="086A2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 pagamento IX p.c.</a:t>
            </a:r>
            <a:endParaRPr lang="it-IT" sz="1050" b="1">
              <a:solidFill>
                <a:srgbClr val="086A2E"/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39E4A9-3D17-4A16-831C-5FB24B6544D3}"/>
              </a:ext>
            </a:extLst>
          </p:cNvPr>
          <p:cNvSpPr txBox="1"/>
          <p:nvPr/>
        </p:nvSpPr>
        <p:spPr>
          <a:xfrm>
            <a:off x="6456557" y="193006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 dirty="0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37,5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D1D8EAE-798E-47E6-AE89-3143FDFC5089}"/>
              </a:ext>
            </a:extLst>
          </p:cNvPr>
          <p:cNvSpPr txBox="1"/>
          <p:nvPr/>
        </p:nvSpPr>
        <p:spPr>
          <a:xfrm>
            <a:off x="6456557" y="312922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- 0,04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€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8C37652-B382-4EB6-8FEC-A009C8882583}"/>
              </a:ext>
            </a:extLst>
          </p:cNvPr>
          <p:cNvSpPr txBox="1"/>
          <p:nvPr/>
        </p:nvSpPr>
        <p:spPr>
          <a:xfrm>
            <a:off x="6456284" y="3760837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7,1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AE0C33B-2575-44FF-9549-8433914B5DE1}"/>
              </a:ext>
            </a:extLst>
          </p:cNvPr>
          <p:cNvSpPr txBox="1"/>
          <p:nvPr/>
        </p:nvSpPr>
        <p:spPr>
          <a:xfrm>
            <a:off x="6456284" y="4365402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0,74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51434E7-BB3E-480A-9915-F761CBA4479E}"/>
              </a:ext>
            </a:extLst>
          </p:cNvPr>
          <p:cNvSpPr txBox="1"/>
          <p:nvPr/>
        </p:nvSpPr>
        <p:spPr>
          <a:xfrm>
            <a:off x="6456557" y="5578754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B841F2-7707-4999-87F9-2192935F9688}"/>
              </a:ext>
            </a:extLst>
          </p:cNvPr>
          <p:cNvSpPr txBox="1"/>
          <p:nvPr/>
        </p:nvSpPr>
        <p:spPr>
          <a:xfrm>
            <a:off x="6421330" y="5935713"/>
            <a:ext cx="1225184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46,4 €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1C10BFC-98E1-4853-9850-C185F9AE9580}"/>
              </a:ext>
            </a:extLst>
          </p:cNvPr>
          <p:cNvSpPr txBox="1"/>
          <p:nvPr/>
        </p:nvSpPr>
        <p:spPr>
          <a:xfrm>
            <a:off x="6445868" y="2538747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13BC2B-8BE9-4851-8FE7-AD4117A17BE4}"/>
              </a:ext>
            </a:extLst>
          </p:cNvPr>
          <p:cNvSpPr txBox="1"/>
          <p:nvPr/>
        </p:nvSpPr>
        <p:spPr>
          <a:xfrm>
            <a:off x="6456558" y="4966875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1,06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€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A1093-4173-4DF9-ACC7-841B99621757}"/>
              </a:ext>
            </a:extLst>
          </p:cNvPr>
          <p:cNvSpPr txBox="1"/>
          <p:nvPr/>
        </p:nvSpPr>
        <p:spPr>
          <a:xfrm>
            <a:off x="7918760" y="193006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342,8</a:t>
            </a: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43648F3-A73F-49F0-8EFE-AED604376926}"/>
              </a:ext>
            </a:extLst>
          </p:cNvPr>
          <p:cNvSpPr txBox="1"/>
          <p:nvPr/>
        </p:nvSpPr>
        <p:spPr>
          <a:xfrm>
            <a:off x="7918760" y="312922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184,1 M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€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52AF82E-1D51-4E4C-9413-024579BE6C4F}"/>
              </a:ext>
            </a:extLst>
          </p:cNvPr>
          <p:cNvSpPr txBox="1"/>
          <p:nvPr/>
        </p:nvSpPr>
        <p:spPr>
          <a:xfrm>
            <a:off x="7918760" y="3760837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50,4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DF1F40-B0B8-494B-A6F4-64DF9678677C}"/>
              </a:ext>
            </a:extLst>
          </p:cNvPr>
          <p:cNvSpPr txBox="1"/>
          <p:nvPr/>
        </p:nvSpPr>
        <p:spPr>
          <a:xfrm>
            <a:off x="7918760" y="4353455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1,94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</a:t>
            </a: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47D49F2-9105-4961-852B-ED6F665453E0}"/>
              </a:ext>
            </a:extLst>
          </p:cNvPr>
          <p:cNvSpPr txBox="1"/>
          <p:nvPr/>
        </p:nvSpPr>
        <p:spPr>
          <a:xfrm>
            <a:off x="7918760" y="5578754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23,4 M€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5DE877-EF2E-4B32-B0D5-6C0E6B83742F}"/>
              </a:ext>
            </a:extLst>
          </p:cNvPr>
          <p:cNvSpPr txBox="1"/>
          <p:nvPr/>
        </p:nvSpPr>
        <p:spPr>
          <a:xfrm>
            <a:off x="7918760" y="2538747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2,00</a:t>
            </a: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907242B-0C26-432C-8181-93C7758D65C5}"/>
              </a:ext>
            </a:extLst>
          </p:cNvPr>
          <p:cNvSpPr txBox="1"/>
          <p:nvPr/>
        </p:nvSpPr>
        <p:spPr>
          <a:xfrm>
            <a:off x="7918760" y="4966875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200" b="1">
                <a:solidFill>
                  <a:sysClr val="windowText" lastClr="000000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3,2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8859B92-2D80-4E23-8D9C-F18895ADAFAD}"/>
              </a:ext>
            </a:extLst>
          </p:cNvPr>
          <p:cNvSpPr txBox="1"/>
          <p:nvPr/>
        </p:nvSpPr>
        <p:spPr>
          <a:xfrm>
            <a:off x="7908071" y="1188115"/>
            <a:ext cx="1166793" cy="57708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 b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Importo totale certificato</a:t>
            </a:r>
          </a:p>
          <a:p>
            <a:pPr marR="0" lvl="0" indent="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50" b="1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stimato </a:t>
            </a:r>
            <a:endParaRPr lang="it-IT" sz="1050" b="1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A8FB547-32BF-4083-B7BA-E0BC49CB441D}"/>
              </a:ext>
            </a:extLst>
          </p:cNvPr>
          <p:cNvSpPr txBox="1"/>
          <p:nvPr/>
        </p:nvSpPr>
        <p:spPr>
          <a:xfrm>
            <a:off x="7937544" y="5935713"/>
            <a:ext cx="1225184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lang="it-IT" sz="1400" b="1"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617,8 M€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05946AA-00C1-4B1B-A91B-AD4C0D64C7E1}"/>
              </a:ext>
            </a:extLst>
          </p:cNvPr>
          <p:cNvSpPr txBox="1"/>
          <p:nvPr/>
        </p:nvSpPr>
        <p:spPr>
          <a:xfrm>
            <a:off x="9263712" y="2447174"/>
            <a:ext cx="228142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Importo da certificare su dotazione di </a:t>
            </a:r>
            <a:r>
              <a:rPr kumimoji="0" lang="it-IT" sz="1400" b="1" i="0" u="none" strike="noStrike" cap="none" spc="0" normalizeH="0" baseline="0">
                <a:ln>
                  <a:noFill/>
                </a:ln>
                <a:solidFill>
                  <a:srgbClr val="219965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688,6 M€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992147A-B781-462B-BFBD-25593752B2A1}"/>
              </a:ext>
            </a:extLst>
          </p:cNvPr>
          <p:cNvSpPr txBox="1"/>
          <p:nvPr/>
        </p:nvSpPr>
        <p:spPr>
          <a:xfrm>
            <a:off x="9322766" y="3838752"/>
            <a:ext cx="2222373" cy="16004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In questa fase finale di programmazione gli sforzi dell’</a:t>
            </a:r>
            <a:r>
              <a:rPr kumimoji="0" lang="it-IT" sz="14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AdG</a:t>
            </a:r>
            <a:r>
              <a:rPr kumimoji="0" lang="it-IT" sz="1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 saranno concentrati sulle attività finalizzate a garantire la certificazione completa delle risorse residue.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DDF268E-82D4-489F-B87F-61CFD8699AB3}"/>
              </a:ext>
            </a:extLst>
          </p:cNvPr>
          <p:cNvSpPr txBox="1"/>
          <p:nvPr/>
        </p:nvSpPr>
        <p:spPr>
          <a:xfrm>
            <a:off x="9746010" y="3016797"/>
            <a:ext cx="153305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70,8 M€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DD19C417-16BE-453D-AAE6-4CB5D30202CC}"/>
              </a:ext>
            </a:extLst>
          </p:cNvPr>
          <p:cNvSpPr txBox="1"/>
          <p:nvPr/>
        </p:nvSpPr>
        <p:spPr>
          <a:xfrm>
            <a:off x="3327052" y="1115178"/>
            <a:ext cx="1387416" cy="7386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Importo totale certificato al netto Chiusura Conti in VIII </a:t>
            </a:r>
            <a:r>
              <a:rPr kumimoji="0" lang="it-IT" sz="1050" b="1" i="0" u="none" strike="noStrike" kern="1200" cap="none" spc="0" normalizeH="0" baseline="0" noProof="0" err="1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p.c</a:t>
            </a:r>
            <a:r>
              <a:rPr lang="it-IT" sz="105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.</a:t>
            </a:r>
            <a:endParaRPr kumimoji="0" lang="it-IT" sz="1050" b="1" i="0" u="none" strike="noStrike" kern="1200" cap="none" spc="0" normalizeH="0" baseline="0" noProof="0">
              <a:ln>
                <a:noFill/>
              </a:ln>
              <a:solidFill>
                <a:srgbClr val="38925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4E2A138-F502-4BF8-A4C3-8500B9BB6C6C}"/>
              </a:ext>
            </a:extLst>
          </p:cNvPr>
          <p:cNvSpPr txBox="1"/>
          <p:nvPr/>
        </p:nvSpPr>
        <p:spPr>
          <a:xfrm>
            <a:off x="3448053" y="1930061"/>
            <a:ext cx="1145415" cy="27699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39,9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80B35B6-13E9-460E-9895-450642BACE12}"/>
              </a:ext>
            </a:extLst>
          </p:cNvPr>
          <p:cNvSpPr txBox="1"/>
          <p:nvPr/>
        </p:nvSpPr>
        <p:spPr>
          <a:xfrm>
            <a:off x="3448053" y="2538747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algn="ctr" hangingPunct="0"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D245E88-E798-482F-A067-4A973F81834C}"/>
              </a:ext>
            </a:extLst>
          </p:cNvPr>
          <p:cNvSpPr txBox="1"/>
          <p:nvPr/>
        </p:nvSpPr>
        <p:spPr>
          <a:xfrm>
            <a:off x="3448053" y="3158352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27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DD94812-D4E4-4A43-BEFB-90CE123C9164}"/>
              </a:ext>
            </a:extLst>
          </p:cNvPr>
          <p:cNvSpPr txBox="1"/>
          <p:nvPr/>
        </p:nvSpPr>
        <p:spPr>
          <a:xfrm>
            <a:off x="3448053" y="3789968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rgbClr val="A7A7A7">
                    <a:lumMod val="50000"/>
                  </a:srgbClr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10 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M€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34F8484-B02B-416F-AB87-8777406D9BC5}"/>
              </a:ext>
            </a:extLst>
          </p:cNvPr>
          <p:cNvSpPr txBox="1"/>
          <p:nvPr/>
        </p:nvSpPr>
        <p:spPr>
          <a:xfrm>
            <a:off x="3448053" y="438258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- €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20F7FE4-95A0-412B-8606-F9D1E57E4D41}"/>
              </a:ext>
            </a:extLst>
          </p:cNvPr>
          <p:cNvSpPr txBox="1"/>
          <p:nvPr/>
        </p:nvSpPr>
        <p:spPr>
          <a:xfrm>
            <a:off x="3448053" y="5607885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4,6 M€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CF041C9-1F0C-426C-9DB3-3C74777955D5}"/>
              </a:ext>
            </a:extLst>
          </p:cNvPr>
          <p:cNvSpPr txBox="1"/>
          <p:nvPr/>
        </p:nvSpPr>
        <p:spPr>
          <a:xfrm>
            <a:off x="3448053" y="4996006"/>
            <a:ext cx="1145415" cy="24786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rgbClr val="A7A7A7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  <a:sym typeface="Calibri"/>
              </a:rPr>
              <a:t>0,65 M€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9C43992-3C50-4514-AD67-B8A9199FD4D1}"/>
              </a:ext>
            </a:extLst>
          </p:cNvPr>
          <p:cNvSpPr txBox="1"/>
          <p:nvPr/>
        </p:nvSpPr>
        <p:spPr>
          <a:xfrm>
            <a:off x="3405933" y="5935713"/>
            <a:ext cx="1225184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>
                <a:solidFill>
                  <a:srgbClr val="38925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82,2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8925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Calibri"/>
              </a:rPr>
              <a:t> M€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108B664-B1A0-49EA-8DCD-CFC429E4FB5A}"/>
              </a:ext>
            </a:extLst>
          </p:cNvPr>
          <p:cNvSpPr/>
          <p:nvPr/>
        </p:nvSpPr>
        <p:spPr>
          <a:xfrm>
            <a:off x="3273725" y="1137536"/>
            <a:ext cx="1493428" cy="5112000"/>
          </a:xfrm>
          <a:prstGeom prst="rect">
            <a:avLst/>
          </a:prstGeom>
          <a:noFill/>
          <a:ln w="28575" cap="flat">
            <a:solidFill>
              <a:schemeClr val="accent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2BBFC38-5BB9-4DD7-A068-FB0AC92587DC}"/>
              </a:ext>
            </a:extLst>
          </p:cNvPr>
          <p:cNvSpPr/>
          <p:nvPr/>
        </p:nvSpPr>
        <p:spPr>
          <a:xfrm>
            <a:off x="5010243" y="1137536"/>
            <a:ext cx="2777567" cy="5112000"/>
          </a:xfrm>
          <a:prstGeom prst="rect">
            <a:avLst/>
          </a:prstGeom>
          <a:noFill/>
          <a:ln w="28575" cap="flat">
            <a:solidFill>
              <a:schemeClr val="accent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9907160-DC29-418E-A070-F4DA0B23B9A3}"/>
              </a:ext>
            </a:extLst>
          </p:cNvPr>
          <p:cNvSpPr txBox="1"/>
          <p:nvPr/>
        </p:nvSpPr>
        <p:spPr>
          <a:xfrm>
            <a:off x="2574842" y="878283"/>
            <a:ext cx="289180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/>
                <a:ea typeface="+mn-ea"/>
                <a:cs typeface="Calibri"/>
                <a:sym typeface="Calibri"/>
              </a:rPr>
              <a:t>VIII periodo contabile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DC12F4-FE5E-46AC-A7C4-675E75CF3FB4}"/>
              </a:ext>
            </a:extLst>
          </p:cNvPr>
          <p:cNvSpPr txBox="1"/>
          <p:nvPr/>
        </p:nvSpPr>
        <p:spPr>
          <a:xfrm>
            <a:off x="4953125" y="878283"/>
            <a:ext cx="2891802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>
                <a:solidFill>
                  <a:schemeClr val="accent1"/>
                </a:solidFill>
                <a:latin typeface="Helvetica"/>
                <a:cs typeface="Calibri"/>
                <a:sym typeface="Calibri"/>
              </a:rPr>
              <a:t>IX</a:t>
            </a: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"/>
                <a:ea typeface="+mn-ea"/>
                <a:cs typeface="Calibri"/>
                <a:sym typeface="Calibri"/>
              </a:rPr>
              <a:t> periodo contabile</a:t>
            </a:r>
          </a:p>
        </p:txBody>
      </p:sp>
      <p:pic>
        <p:nvPicPr>
          <p:cNvPr id="135" name="Picture 134" descr="A gold coin with a dollar sign&#10;&#10;Description automatically generated with medium confidence">
            <a:extLst>
              <a:ext uri="{FF2B5EF4-FFF2-40B4-BE49-F238E27FC236}">
                <a16:creationId xmlns:a16="http://schemas.microsoft.com/office/drawing/2014/main" id="{CC3A366A-3CEE-4199-9404-F2727C27D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0099" y="3118116"/>
            <a:ext cx="360000" cy="36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0D56E82-578A-4F0B-A285-655FB2A4D708}"/>
              </a:ext>
            </a:extLst>
          </p:cNvPr>
          <p:cNvGrpSpPr/>
          <p:nvPr/>
        </p:nvGrpSpPr>
        <p:grpSpPr>
          <a:xfrm>
            <a:off x="10167211" y="1438680"/>
            <a:ext cx="612000" cy="612537"/>
            <a:chOff x="10031125" y="1381685"/>
            <a:chExt cx="612000" cy="612537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0C0C4D9-CA4E-4597-8C97-5AF099EAA5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31125" y="1381685"/>
              <a:ext cx="612000" cy="612537"/>
            </a:xfrm>
            <a:prstGeom prst="flowChartConnector">
              <a:avLst/>
            </a:prstGeom>
            <a:solidFill>
              <a:srgbClr val="FFFFFF"/>
            </a:solidFill>
            <a:ln w="25400" cap="flat">
              <a:solidFill>
                <a:srgbClr val="38925F"/>
              </a:solidFill>
              <a:prstDash val="solid"/>
              <a:round/>
            </a:ln>
            <a:effectLst>
              <a:outerShdw sx="1000" sy="1000" rotWithShape="0">
                <a:srgbClr val="000000"/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15" name="Picture 14" descr="A picture containing screenshot, logo, design&#10;&#10;Description automatically generated">
              <a:extLst>
                <a:ext uri="{FF2B5EF4-FFF2-40B4-BE49-F238E27FC236}">
                  <a16:creationId xmlns:a16="http://schemas.microsoft.com/office/drawing/2014/main" id="{7A1B91E5-5188-4A74-9B0A-B9098982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57605" y="1469105"/>
              <a:ext cx="437697" cy="437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81583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0ABBF501-35C2-49B1-AA61-655B30170DB8}"/>
              </a:ext>
            </a:extLst>
          </p:cNvPr>
          <p:cNvSpPr txBox="1"/>
          <p:nvPr/>
        </p:nvSpPr>
        <p:spPr>
          <a:xfrm>
            <a:off x="4900975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98%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8DC62-4870-4E75-812A-E6A280C468EF}"/>
              </a:ext>
            </a:extLst>
          </p:cNvPr>
          <p:cNvSpPr txBox="1"/>
          <p:nvPr/>
        </p:nvSpPr>
        <p:spPr>
          <a:xfrm>
            <a:off x="6674153" y="5385718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62%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F9A97C-A513-4994-BF8F-5BC9BD7414C1}"/>
              </a:ext>
            </a:extLst>
          </p:cNvPr>
          <p:cNvSpPr txBox="1"/>
          <p:nvPr/>
        </p:nvSpPr>
        <p:spPr>
          <a:xfrm>
            <a:off x="8406880" y="5377586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92%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9FEF4F-4F92-4668-8083-C97C29678139}"/>
              </a:ext>
            </a:extLst>
          </p:cNvPr>
          <p:cNvSpPr txBox="1"/>
          <p:nvPr/>
        </p:nvSpPr>
        <p:spPr>
          <a:xfrm>
            <a:off x="10121919" y="5378492"/>
            <a:ext cx="579916" cy="3077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93%</a:t>
            </a:r>
            <a:endParaRPr kumimoji="0" lang="it-IT" sz="14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6" name="Slide Number Placeholder 1">
            <a:extLst>
              <a:ext uri="{FF2B5EF4-FFF2-40B4-BE49-F238E27FC236}">
                <a16:creationId xmlns:a16="http://schemas.microsoft.com/office/drawing/2014/main" id="{69274100-B0A8-47F7-AA9C-E6955D3F1B5A}"/>
              </a:ext>
            </a:extLst>
          </p:cNvPr>
          <p:cNvSpPr txBox="1">
            <a:spLocks/>
          </p:cNvSpPr>
          <p:nvPr/>
        </p:nvSpPr>
        <p:spPr>
          <a:xfrm>
            <a:off x="5972488" y="6562104"/>
            <a:ext cx="247023" cy="27699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>
              <a:defRPr lang="it-IT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cs typeface="Calibri"/>
            </a:endParaRPr>
          </a:p>
        </p:txBody>
      </p:sp>
      <p:sp>
        <p:nvSpPr>
          <p:cNvPr id="9" name="Shape 195">
            <a:extLst>
              <a:ext uri="{FF2B5EF4-FFF2-40B4-BE49-F238E27FC236}">
                <a16:creationId xmlns:a16="http://schemas.microsoft.com/office/drawing/2014/main" id="{62019110-B53B-438F-8C7F-944CC659A4A4}"/>
              </a:ext>
            </a:extLst>
          </p:cNvPr>
          <p:cNvSpPr/>
          <p:nvPr/>
        </p:nvSpPr>
        <p:spPr>
          <a:xfrm>
            <a:off x="499313" y="338683"/>
            <a:ext cx="5251004" cy="400110"/>
          </a:xfrm>
          <a:prstGeom prst="rect">
            <a:avLst/>
          </a:prstGeom>
          <a:noFill/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45720" bIns="4572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>
                <a:solidFill>
                  <a:srgbClr val="2199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Agenda</a:t>
            </a:r>
            <a:endParaRPr sz="2000">
              <a:solidFill>
                <a:srgbClr val="2199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92FFC53-A7F7-449C-B16B-0A0DC4AC28BC}"/>
              </a:ext>
            </a:extLst>
          </p:cNvPr>
          <p:cNvSpPr>
            <a:spLocks/>
          </p:cNvSpPr>
          <p:nvPr/>
        </p:nvSpPr>
        <p:spPr>
          <a:xfrm>
            <a:off x="2078270" y="3416222"/>
            <a:ext cx="8528384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Stima certificazioni anno contabile 2022-2023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5516C-ACC6-491C-B663-ACBFFAE0CC75}"/>
              </a:ext>
            </a:extLst>
          </p:cNvPr>
          <p:cNvSpPr>
            <a:spLocks/>
          </p:cNvSpPr>
          <p:nvPr/>
        </p:nvSpPr>
        <p:spPr>
          <a:xfrm>
            <a:off x="1498654" y="147094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Relazione di Attuazione Annuale 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AB95618-C059-4904-8743-D37C86208EF4}"/>
              </a:ext>
            </a:extLst>
          </p:cNvPr>
          <p:cNvSpPr>
            <a:spLocks/>
          </p:cNvSpPr>
          <p:nvPr/>
        </p:nvSpPr>
        <p:spPr>
          <a:xfrm>
            <a:off x="1498656" y="2443582"/>
            <a:ext cx="9107996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Aggiornamento sullo stato di avanzamento del Programma ad aprile 2023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BB8C1B-42DE-4F46-A0A1-9A70546FD005}"/>
              </a:ext>
            </a:extLst>
          </p:cNvPr>
          <p:cNvSpPr>
            <a:spLocks/>
          </p:cNvSpPr>
          <p:nvPr/>
        </p:nvSpPr>
        <p:spPr>
          <a:xfrm>
            <a:off x="1498654" y="1957262"/>
            <a:ext cx="910799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Illustrazione della proposta di riprogrammazione del POR FESR 2014-2020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ADD12-A0AB-405D-8DAB-BD3CB8BEDBDA}"/>
              </a:ext>
            </a:extLst>
          </p:cNvPr>
          <p:cNvSpPr>
            <a:spLocks/>
          </p:cNvSpPr>
          <p:nvPr/>
        </p:nvSpPr>
        <p:spPr>
          <a:xfrm>
            <a:off x="2091361" y="2929902"/>
            <a:ext cx="8515290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7F7F7F"/>
                </a:solidFill>
                <a:latin typeface="Helvetica"/>
                <a:cs typeface="Calibri" panose="020F0502020204030204" pitchFamily="34" charset="0"/>
                <a:sym typeface="Helvetica Light"/>
              </a:rPr>
              <a:t>Stato</a:t>
            </a:r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 di avanzamento fisico e finanziario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60DE1E-95BB-4487-A653-D1D8A245B153}"/>
              </a:ext>
            </a:extLst>
          </p:cNvPr>
          <p:cNvSpPr>
            <a:spLocks/>
          </p:cNvSpPr>
          <p:nvPr/>
        </p:nvSpPr>
        <p:spPr>
          <a:xfrm>
            <a:off x="1498655" y="984620"/>
            <a:ext cx="9107999" cy="293661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1"/>
            <a:r>
              <a:rPr lang="it-IT" sz="1600" b="1">
                <a:solidFill>
                  <a:srgbClr val="FFFFFF">
                    <a:lumMod val="50000"/>
                  </a:srgbClr>
                </a:solidFill>
                <a:latin typeface="Helvetica"/>
                <a:cs typeface="Calibri" panose="020F0502020204030204" pitchFamily="34" charset="0"/>
                <a:sym typeface="Helvetica Light"/>
              </a:rPr>
              <a:t>Approvazione Ordine del Giorno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9AD89C-C617-43CF-A589-48ACE8A24E90}"/>
              </a:ext>
            </a:extLst>
          </p:cNvPr>
          <p:cNvSpPr>
            <a:spLocks/>
          </p:cNvSpPr>
          <p:nvPr/>
        </p:nvSpPr>
        <p:spPr>
          <a:xfrm>
            <a:off x="1498654" y="3902542"/>
            <a:ext cx="9107998" cy="293659"/>
          </a:xfrm>
          <a:prstGeom prst="rect">
            <a:avLst/>
          </a:prstGeom>
          <a:solidFill>
            <a:srgbClr val="21996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lvl="2"/>
            <a:r>
              <a:rPr lang="it-IT" sz="1600" b="1">
                <a:solidFill>
                  <a:schemeClr val="bg1"/>
                </a:solidFill>
                <a:latin typeface="Helvetica"/>
                <a:cs typeface="Calibri" panose="020F0502020204030204" pitchFamily="34" charset="0"/>
                <a:sym typeface="Helvetica Light"/>
              </a:rPr>
              <a:t>Attività di valutazione del Programma 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F964AD-5EE0-4A79-9664-C731D7328338}"/>
              </a:ext>
            </a:extLst>
          </p:cNvPr>
          <p:cNvSpPr>
            <a:spLocks/>
          </p:cNvSpPr>
          <p:nvPr/>
        </p:nvSpPr>
        <p:spPr>
          <a:xfrm>
            <a:off x="1508179" y="4388862"/>
            <a:ext cx="9107995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Informative delle Autorità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33582E-89DC-497B-BB66-1D38BD97064A}"/>
              </a:ext>
            </a:extLst>
          </p:cNvPr>
          <p:cNvSpPr>
            <a:spLocks/>
          </p:cNvSpPr>
          <p:nvPr/>
        </p:nvSpPr>
        <p:spPr>
          <a:xfrm>
            <a:off x="1490165" y="4875182"/>
            <a:ext cx="9126009" cy="318996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Attività di comunicazione del Programma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87D957E-5005-4D6B-8F9B-2F70CA17365F}"/>
              </a:ext>
            </a:extLst>
          </p:cNvPr>
          <p:cNvSpPr>
            <a:spLocks/>
          </p:cNvSpPr>
          <p:nvPr/>
        </p:nvSpPr>
        <p:spPr>
          <a:xfrm>
            <a:off x="1502480" y="5386836"/>
            <a:ext cx="9126009" cy="293659"/>
          </a:xfrm>
          <a:prstGeom prst="rect">
            <a:avLst/>
          </a:prstGeom>
          <a:solidFill>
            <a:srgbClr val="DEE7D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665" tIns="50665" rIns="50665" bIns="50665" numCol="1" spcCol="1270" anchor="ctr" anchorCtr="0">
            <a:noAutofit/>
          </a:bodyPr>
          <a:lstStyle/>
          <a:p>
            <a:pPr marL="3366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cs typeface="Calibri" panose="020F0502020204030204" pitchFamily="34" charset="0"/>
                <a:sym typeface="Helvetica Light"/>
              </a:rPr>
              <a:t>Varie ed eventuali – Sintesi delle decisioni assunte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6EBD661-B378-4159-B117-87DDDCBCA3AA}"/>
              </a:ext>
            </a:extLst>
          </p:cNvPr>
          <p:cNvGrpSpPr/>
          <p:nvPr/>
        </p:nvGrpSpPr>
        <p:grpSpPr>
          <a:xfrm>
            <a:off x="1027862" y="1402214"/>
            <a:ext cx="433370" cy="407943"/>
            <a:chOff x="451116" y="5858179"/>
            <a:chExt cx="549239" cy="52951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7555069-F7AA-4BF6-BC78-087744ABD196}"/>
                </a:ext>
              </a:extLst>
            </p:cNvPr>
            <p:cNvSpPr/>
            <p:nvPr/>
          </p:nvSpPr>
          <p:spPr>
            <a:xfrm>
              <a:off x="451116" y="5858179"/>
              <a:ext cx="549239" cy="519351"/>
            </a:xfrm>
            <a:prstGeom prst="ellipse">
              <a:avLst/>
            </a:prstGeom>
            <a:no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20831E1-D121-442C-A775-CBB77286CC18}"/>
                </a:ext>
              </a:extLst>
            </p:cNvPr>
            <p:cNvSpPr txBox="1"/>
            <p:nvPr/>
          </p:nvSpPr>
          <p:spPr>
            <a:xfrm>
              <a:off x="566984" y="5868346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cs typeface="Calibri"/>
                </a:rPr>
                <a:t>2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E093EF4-183B-40AD-86B7-4126123624F6}"/>
              </a:ext>
            </a:extLst>
          </p:cNvPr>
          <p:cNvGrpSpPr/>
          <p:nvPr/>
        </p:nvGrpSpPr>
        <p:grpSpPr>
          <a:xfrm>
            <a:off x="1027862" y="1909392"/>
            <a:ext cx="433370" cy="407933"/>
            <a:chOff x="451116" y="5858191"/>
            <a:chExt cx="549239" cy="529508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22493AD-6C59-412C-8DC0-F2E11B51DB39}"/>
                </a:ext>
              </a:extLst>
            </p:cNvPr>
            <p:cNvSpPr/>
            <p:nvPr/>
          </p:nvSpPr>
          <p:spPr>
            <a:xfrm>
              <a:off x="451116" y="5858191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24CE316-A6EF-4CBA-A0AB-A645557E83F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2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D35DAB-CDFC-44B8-8557-93CA4E53EA29}"/>
              </a:ext>
            </a:extLst>
          </p:cNvPr>
          <p:cNvGrpSpPr/>
          <p:nvPr/>
        </p:nvGrpSpPr>
        <p:grpSpPr>
          <a:xfrm>
            <a:off x="1021308" y="2398518"/>
            <a:ext cx="433370" cy="407941"/>
            <a:chOff x="451116" y="5858182"/>
            <a:chExt cx="549239" cy="529516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3E00F0-FBB6-4B42-B0B7-9A4623C13B74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no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3D46560-7FE1-486B-9109-99260BF1E398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D885AE8-F64A-4C79-A36B-E4BA5F07D235}"/>
              </a:ext>
            </a:extLst>
          </p:cNvPr>
          <p:cNvGrpSpPr/>
          <p:nvPr/>
        </p:nvGrpSpPr>
        <p:grpSpPr>
          <a:xfrm>
            <a:off x="1027862" y="912822"/>
            <a:ext cx="433370" cy="407938"/>
            <a:chOff x="451116" y="5858186"/>
            <a:chExt cx="549239" cy="529512"/>
          </a:xfrm>
          <a:noFill/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13F7A33-F6CC-4FB6-8D39-46889505E7CB}"/>
                </a:ext>
              </a:extLst>
            </p:cNvPr>
            <p:cNvSpPr/>
            <p:nvPr/>
          </p:nvSpPr>
          <p:spPr>
            <a:xfrm>
              <a:off x="451116" y="5858186"/>
              <a:ext cx="549239" cy="519352"/>
            </a:xfrm>
            <a:prstGeom prst="ellipse">
              <a:avLst/>
            </a:prstGeom>
            <a:grpFill/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4DE4D7C-981E-434F-BA87-02625A236192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grp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Helvetica"/>
                  <a:ea typeface="+mj-ea"/>
                  <a:cs typeface="Helvetica"/>
                  <a:sym typeface="Calibri"/>
                </a:rPr>
                <a:t>1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8A01D0-3B1E-41EC-8784-D4CF7B6A33DF}"/>
              </a:ext>
            </a:extLst>
          </p:cNvPr>
          <p:cNvGrpSpPr/>
          <p:nvPr/>
        </p:nvGrpSpPr>
        <p:grpSpPr>
          <a:xfrm>
            <a:off x="1018108" y="3845400"/>
            <a:ext cx="433370" cy="407941"/>
            <a:chOff x="451116" y="5858182"/>
            <a:chExt cx="549239" cy="52951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F5D39FF-ECA8-43AE-97DF-7000226A2CAD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4F81BD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A9AB049-F0E2-4596-8B3E-F04B658AE91D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chemeClr val="bg1"/>
                  </a:solidFill>
                  <a:latin typeface="Helvetica"/>
                  <a:ea typeface="+mj-ea"/>
                  <a:cs typeface="Helvetica"/>
                  <a:sym typeface="Calibri"/>
                </a:rPr>
                <a:t>5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2713A23-695C-4778-A752-3C33C71D1598}"/>
              </a:ext>
            </a:extLst>
          </p:cNvPr>
          <p:cNvGrpSpPr/>
          <p:nvPr/>
        </p:nvGrpSpPr>
        <p:grpSpPr>
          <a:xfrm>
            <a:off x="1018110" y="4333825"/>
            <a:ext cx="433370" cy="407941"/>
            <a:chOff x="451116" y="5858182"/>
            <a:chExt cx="549239" cy="529516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DD4EEDF3-3E3E-44BD-A4B6-CD02950DF2F6}"/>
                </a:ext>
              </a:extLst>
            </p:cNvPr>
            <p:cNvSpPr/>
            <p:nvPr/>
          </p:nvSpPr>
          <p:spPr>
            <a:xfrm>
              <a:off x="451116" y="585818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F3020D9-7112-414B-8B80-F875035EA280}"/>
                </a:ext>
              </a:extLst>
            </p:cNvPr>
            <p:cNvSpPr txBox="1"/>
            <p:nvPr/>
          </p:nvSpPr>
          <p:spPr>
            <a:xfrm>
              <a:off x="566984" y="5868347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6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B879FCA-A113-4EAB-A35F-416CF41FBBA5}"/>
              </a:ext>
            </a:extLst>
          </p:cNvPr>
          <p:cNvGrpSpPr/>
          <p:nvPr/>
        </p:nvGrpSpPr>
        <p:grpSpPr>
          <a:xfrm>
            <a:off x="1018109" y="4827154"/>
            <a:ext cx="433370" cy="401705"/>
            <a:chOff x="451116" y="5905055"/>
            <a:chExt cx="549239" cy="521423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1B9788-1F9E-4A23-A00E-5CCE79297B71}"/>
                </a:ext>
              </a:extLst>
            </p:cNvPr>
            <p:cNvSpPr/>
            <p:nvPr/>
          </p:nvSpPr>
          <p:spPr>
            <a:xfrm>
              <a:off x="451116" y="5907128"/>
              <a:ext cx="549239" cy="519350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06D29A9-1ADB-4AFD-B7E5-7717AF15DDEE}"/>
                </a:ext>
              </a:extLst>
            </p:cNvPr>
            <p:cNvSpPr txBox="1"/>
            <p:nvPr/>
          </p:nvSpPr>
          <p:spPr>
            <a:xfrm>
              <a:off x="566984" y="5905055"/>
              <a:ext cx="317501" cy="5193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7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9510656-4464-4606-A2CE-F1F27D91DD46}"/>
              </a:ext>
            </a:extLst>
          </p:cNvPr>
          <p:cNvGrpSpPr/>
          <p:nvPr/>
        </p:nvGrpSpPr>
        <p:grpSpPr>
          <a:xfrm>
            <a:off x="1018108" y="5342110"/>
            <a:ext cx="433370" cy="407947"/>
            <a:chOff x="451116" y="5931592"/>
            <a:chExt cx="549239" cy="5295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9BFF5F1-33AB-42E0-915A-84CFEAD47D0E}"/>
                </a:ext>
              </a:extLst>
            </p:cNvPr>
            <p:cNvSpPr/>
            <p:nvPr/>
          </p:nvSpPr>
          <p:spPr>
            <a:xfrm>
              <a:off x="451116" y="5931592"/>
              <a:ext cx="549239" cy="519351"/>
            </a:xfrm>
            <a:prstGeom prst="ellipse">
              <a:avLst/>
            </a:prstGeom>
            <a:solidFill>
              <a:srgbClr val="FFFFFF"/>
            </a:solidFill>
            <a:ln w="34925" cap="flat">
              <a:solidFill>
                <a:srgbClr val="1D804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ctr">
              <a:sp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EF03A0B-361C-408A-8851-ACE4B84C058B}"/>
                </a:ext>
              </a:extLst>
            </p:cNvPr>
            <p:cNvSpPr txBox="1"/>
            <p:nvPr/>
          </p:nvSpPr>
          <p:spPr>
            <a:xfrm>
              <a:off x="566984" y="5941765"/>
              <a:ext cx="317501" cy="5193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45720" rIns="45720" bIns="45720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000" b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Calibri"/>
                </a:rPr>
                <a:t>8</a:t>
              </a:r>
              <a:endParaRPr kumimoji="0" 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</p:grpSp>
      <p:pic>
        <p:nvPicPr>
          <p:cNvPr id="44" name="Graphic 43" descr="Flip calendar with solid fill">
            <a:extLst>
              <a:ext uri="{FF2B5EF4-FFF2-40B4-BE49-F238E27FC236}">
                <a16:creationId xmlns:a16="http://schemas.microsoft.com/office/drawing/2014/main" id="{19C57FFB-CCA9-47B0-9967-936751F31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1015" y="3804024"/>
            <a:ext cx="430495" cy="4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0070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781959E-FD48-4810-87F9-D3D6FEB7927E}"/>
              </a:ext>
            </a:extLst>
          </p:cNvPr>
          <p:cNvSpPr/>
          <p:nvPr/>
        </p:nvSpPr>
        <p:spPr>
          <a:xfrm>
            <a:off x="3871156" y="4815959"/>
            <a:ext cx="454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latin typeface="Helvetica" pitchFamily="34" charset="0"/>
                <a:ea typeface="MS Mincho" panose="02020609040205080304" pitchFamily="49" charset="-128"/>
                <a:cs typeface="Arial" panose="020B0604020202020204" pitchFamily="34" charset="0"/>
                <a:hlinkClick r:id="rId3"/>
              </a:rPr>
              <a:t>www.fesr.regione.lombardia.it</a:t>
            </a:r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4099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CFBCEA-1D15-4BC2-833D-8453C30B8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8A176-C640-4A77-BCF6-50C6CB2E41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7BFE9F-B8BA-4A90-9FF1-1B43162AB28A}"/>
              </a:ext>
            </a:extLst>
          </p:cNvPr>
          <p:cNvGrpSpPr/>
          <p:nvPr/>
        </p:nvGrpSpPr>
        <p:grpSpPr>
          <a:xfrm>
            <a:off x="11503063" y="48232"/>
            <a:ext cx="646882" cy="580902"/>
            <a:chOff x="20626710" y="1881107"/>
            <a:chExt cx="2340001" cy="2196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EB9D47A-CF35-416F-89EB-B9184F17C4CE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1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A5DBE08A-EBA4-4D21-B002-E6C27AB240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58539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C9A5F9-623A-4652-8938-9BC13956F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298AD-5E8A-4781-BE7F-5FB0A55110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3A4926-BC1F-44A0-B14F-B0504C870E98}"/>
              </a:ext>
            </a:extLst>
          </p:cNvPr>
          <p:cNvGrpSpPr/>
          <p:nvPr/>
        </p:nvGrpSpPr>
        <p:grpSpPr>
          <a:xfrm>
            <a:off x="11552939" y="214487"/>
            <a:ext cx="646882" cy="580902"/>
            <a:chOff x="20626710" y="1881107"/>
            <a:chExt cx="2340001" cy="2196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441EAA-9799-4314-9EE2-98D2F3D8D777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0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A9B4E14A-A48B-4FF0-B546-0C4316C97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073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F82E2-C410-41AB-9C09-D560632F6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CD6F4-B1FB-45FC-ABED-5CD39F52F1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F8381F-9F30-47A7-A674-F95C2EB56A4E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A675A6-DA7B-4BD4-AD83-80D19C1F5614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2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F5E65B16-7DA7-4BDE-9DAF-FCD362FA8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26459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4C9645-CB1C-478C-820D-A4C6FCC35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71A86-D87A-4E2D-9DF6-34611457B7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BEB9A1-FDE0-472F-A423-1BC45E2D8985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90FF4D-A170-48AE-A84C-EBBE3166088F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2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DC8BC952-ADBB-4B5F-8F50-EC9FA4B1F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2271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EC9D7-F1B8-43FF-96CC-54405884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34F41-E367-4EB5-AF12-120F46EB22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pPr/>
              <a:t>9</a:t>
            </a:fld>
            <a:endParaRPr lang="it-IT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4CEF5C-1346-46B7-B5E4-F72F207BBFB2}"/>
              </a:ext>
            </a:extLst>
          </p:cNvPr>
          <p:cNvGrpSpPr/>
          <p:nvPr/>
        </p:nvGrpSpPr>
        <p:grpSpPr>
          <a:xfrm>
            <a:off x="11453186" y="48232"/>
            <a:ext cx="646882" cy="580902"/>
            <a:chOff x="20626710" y="1881107"/>
            <a:chExt cx="2340001" cy="2196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A8B3EA-A25F-4CCA-8F3A-D08E8590D04B}"/>
                </a:ext>
              </a:extLst>
            </p:cNvPr>
            <p:cNvSpPr/>
            <p:nvPr/>
          </p:nvSpPr>
          <p:spPr>
            <a:xfrm>
              <a:off x="20626710" y="1881107"/>
              <a:ext cx="2340001" cy="2196000"/>
            </a:xfrm>
            <a:prstGeom prst="ellipse">
              <a:avLst/>
            </a:prstGeom>
            <a:ln>
              <a:solidFill>
                <a:srgbClr val="2D765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j-ea"/>
                <a:cs typeface="Helvetica"/>
                <a:sym typeface="Calibri"/>
              </a:endParaRPr>
            </a:p>
          </p:txBody>
        </p:sp>
        <p:pic>
          <p:nvPicPr>
            <p:cNvPr id="16" name="Picture 2" descr="Tour POR FESR 2014-2020 al via: milioni di opportunità per il ...">
              <a:extLst>
                <a:ext uri="{FF2B5EF4-FFF2-40B4-BE49-F238E27FC236}">
                  <a16:creationId xmlns:a16="http://schemas.microsoft.com/office/drawing/2014/main" id="{29000217-5811-464E-A9E1-E0CCDC9B5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4831" y="2769199"/>
              <a:ext cx="1730721" cy="547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7692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5B55.tmp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ppt5B55.tmp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ppt5B55.tmp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8C295BBC2A43642BF25B76A3C55E8F0" ma:contentTypeVersion="9" ma:contentTypeDescription="Creare un nuovo documento." ma:contentTypeScope="" ma:versionID="3776feaa97679f922c5dfd4ad8ff6642">
  <xsd:schema xmlns:xsd="http://www.w3.org/2001/XMLSchema" xmlns:xs="http://www.w3.org/2001/XMLSchema" xmlns:p="http://schemas.microsoft.com/office/2006/metadata/properties" xmlns:ns2="df2522e6-71ea-4f7d-8c5b-932d10c3ed0e" xmlns:ns3="905688d6-e23d-4a2b-bcde-9cdc788da2aa" targetNamespace="http://schemas.microsoft.com/office/2006/metadata/properties" ma:root="true" ma:fieldsID="0933d5c36fbff211277487b108f1b949" ns2:_="" ns3:_="">
    <xsd:import namespace="df2522e6-71ea-4f7d-8c5b-932d10c3ed0e"/>
    <xsd:import namespace="905688d6-e23d-4a2b-bcde-9cdc788da2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2522e6-71ea-4f7d-8c5b-932d10c3e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688d6-e23d-4a2b-bcde-9cdc788da2a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04A22B-57CD-4FB7-87F4-E0F26B4B817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2de9c63b-c28c-427f-8785-859686c552bb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F4EBA3-8E9F-4395-B304-0174AD62D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2522e6-71ea-4f7d-8c5b-932d10c3ed0e"/>
    <ds:schemaRef ds:uri="905688d6-e23d-4a2b-bcde-9cdc788da2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2E866-01EF-4C75-9062-7DAD5CECAF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ppt8459.tmp</Template>
  <TotalTime>212</TotalTime>
  <Words>2526</Words>
  <Application>Microsoft Office PowerPoint</Application>
  <PresentationFormat>Widescreen</PresentationFormat>
  <Paragraphs>580</Paragraphs>
  <Slides>44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44</vt:i4>
      </vt:variant>
    </vt:vector>
  </HeadingPairs>
  <TitlesOfParts>
    <vt:vector size="50" baseType="lpstr">
      <vt:lpstr>Arial</vt:lpstr>
      <vt:lpstr>Calibri</vt:lpstr>
      <vt:lpstr>Helvetica</vt:lpstr>
      <vt:lpstr>ppt5B55.tmp</vt:lpstr>
      <vt:lpstr>1_ppt5B55.tmp</vt:lpstr>
      <vt:lpstr>2_ppt5B55.tmp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Stato di avanzamento fisico e finanziario del Programma – Importi liquidati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••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•• ••</dc:creator>
  <cp:lastModifiedBy>Mirella Fossati</cp:lastModifiedBy>
  <cp:revision>4</cp:revision>
  <cp:lastPrinted>2020-07-15T10:06:50Z</cp:lastPrinted>
  <dcterms:created xsi:type="dcterms:W3CDTF">2016-08-02T10:47:49Z</dcterms:created>
  <dcterms:modified xsi:type="dcterms:W3CDTF">2023-05-25T06:05:05Z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0x010100E8C295BBC2A43642BF25B76A3C55E8F0</vt:lpwstr>
  </property>
</Properties>
</file>