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61" r:id="rId1"/>
    <p:sldMasterId id="2147483667" r:id="rId2"/>
  </p:sldMasterIdLst>
  <p:notesMasterIdLst>
    <p:notesMasterId r:id="rId21"/>
  </p:notesMasterIdLst>
  <p:handoutMasterIdLst>
    <p:handoutMasterId r:id="rId22"/>
  </p:handoutMasterIdLst>
  <p:sldIdLst>
    <p:sldId id="308" r:id="rId3"/>
    <p:sldId id="335" r:id="rId4"/>
    <p:sldId id="330" r:id="rId5"/>
    <p:sldId id="328" r:id="rId6"/>
    <p:sldId id="315" r:id="rId7"/>
    <p:sldId id="320" r:id="rId8"/>
    <p:sldId id="336" r:id="rId9"/>
    <p:sldId id="319" r:id="rId10"/>
    <p:sldId id="317" r:id="rId11"/>
    <p:sldId id="332" r:id="rId12"/>
    <p:sldId id="321" r:id="rId13"/>
    <p:sldId id="309" r:id="rId14"/>
    <p:sldId id="310" r:id="rId15"/>
    <p:sldId id="324" r:id="rId16"/>
    <p:sldId id="331" r:id="rId17"/>
    <p:sldId id="318" r:id="rId18"/>
    <p:sldId id="325" r:id="rId19"/>
    <p:sldId id="291" r:id="rId20"/>
  </p:sldIdLst>
  <p:sldSz cx="12192000" cy="6858000"/>
  <p:notesSz cx="6797675" cy="9926638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C0A"/>
    <a:srgbClr val="086A2E"/>
    <a:srgbClr val="003300"/>
    <a:srgbClr val="3C3C3B"/>
    <a:srgbClr val="6C6B72"/>
    <a:srgbClr val="3B3D44"/>
    <a:srgbClr val="BEAA3B"/>
    <a:srgbClr val="928D86"/>
    <a:srgbClr val="646463"/>
    <a:srgbClr val="8D83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Stile chiaro 1 - Color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81081" autoAdjust="0"/>
  </p:normalViewPr>
  <p:slideViewPr>
    <p:cSldViewPr snapToGrid="0" snapToObjects="1">
      <p:cViewPr varScale="1">
        <p:scale>
          <a:sx n="69" d="100"/>
          <a:sy n="69" d="100"/>
        </p:scale>
        <p:origin x="1171" y="72"/>
      </p:cViewPr>
      <p:guideLst>
        <p:guide orient="horz" pos="4319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7" d="100"/>
          <a:sy n="77" d="100"/>
        </p:scale>
        <p:origin x="400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886488483216358E-2"/>
          <c:y val="0.12515164485508656"/>
          <c:w val="0.90052237452472417"/>
          <c:h val="0.493412019340136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'Grafici Generali'!$C$1</c:f>
              <c:strCache>
                <c:ptCount val="1"/>
                <c:pt idx="0">
                  <c:v>N° di comuni per AI che hanno partecipato ai Bandi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rgbClr val="4F81BD">
                  <a:lumMod val="60000"/>
                  <a:lumOff val="40000"/>
                </a:srgbClr>
              </a:solidFill>
            </a:ln>
            <a:effectLst/>
          </c:spPr>
          <c:invertIfNegative val="0"/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D751-4E8D-81DB-C78EC5B056A3}"/>
              </c:ext>
            </c:extLst>
          </c:dPt>
          <c:cat>
            <c:strRef>
              <c:f>'Grafici Generali'!$A$2:$A$15</c:f>
              <c:strCache>
                <c:ptCount val="14"/>
                <c:pt idx="0">
                  <c:v>Lomellina</c:v>
                </c:pt>
                <c:pt idx="1">
                  <c:v>Oltrepò Mantovano</c:v>
                </c:pt>
                <c:pt idx="2">
                  <c:v>Valtrompia</c:v>
                </c:pt>
                <c:pt idx="3">
                  <c:v>Oltrepo' Pavese</c:v>
                </c:pt>
                <c:pt idx="4">
                  <c:v>Piambello e Valli del Verbano</c:v>
                </c:pt>
                <c:pt idx="5">
                  <c:v>Lario Intelvese e Valli Lario Ceresio</c:v>
                </c:pt>
                <c:pt idx="6">
                  <c:v>Valchiavenna</c:v>
                </c:pt>
                <c:pt idx="7">
                  <c:v>Valsabbia, Alto Garda</c:v>
                </c:pt>
                <c:pt idx="8">
                  <c:v>Valle Seriana e Val di Scalve</c:v>
                </c:pt>
                <c:pt idx="9">
                  <c:v>Valcamonica</c:v>
                </c:pt>
                <c:pt idx="10">
                  <c:v>Lario Orientale–Valle S.Martino e Valle Imagna</c:v>
                </c:pt>
                <c:pt idx="11">
                  <c:v>Laghi Bergamaschi e Sebino Bresciano</c:v>
                </c:pt>
                <c:pt idx="12">
                  <c:v>Alto Lago di Como e Valli del Lario</c:v>
                </c:pt>
                <c:pt idx="13">
                  <c:v>Valle Brembana e Valtellina di Morbegno</c:v>
                </c:pt>
              </c:strCache>
            </c:strRef>
          </c:cat>
          <c:val>
            <c:numRef>
              <c:f>'Grafici Generali'!$C$2:$C$15</c:f>
              <c:numCache>
                <c:formatCode>General</c:formatCode>
                <c:ptCount val="14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11</c:v>
                </c:pt>
                <c:pt idx="7">
                  <c:v>11</c:v>
                </c:pt>
                <c:pt idx="8">
                  <c:v>12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18</c:v>
                </c:pt>
                <c:pt idx="13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51-4E8D-81DB-C78EC5B056A3}"/>
            </c:ext>
          </c:extLst>
        </c:ser>
        <c:ser>
          <c:idx val="1"/>
          <c:order val="1"/>
          <c:tx>
            <c:strRef>
              <c:f>'Grafici Generali'!$D$1</c:f>
              <c:strCache>
                <c:ptCount val="1"/>
                <c:pt idx="0">
                  <c:v>N° di comuni TOT per AI</c:v>
                </c:pt>
              </c:strCache>
            </c:strRef>
          </c:tx>
          <c:spPr>
            <a:noFill/>
            <a:ln w="12700">
              <a:solidFill>
                <a:srgbClr val="4F81BD">
                  <a:lumMod val="60000"/>
                  <a:lumOff val="40000"/>
                </a:srgbClr>
              </a:solidFill>
            </a:ln>
            <a:effectLst/>
          </c:spPr>
          <c:invertIfNegative val="0"/>
          <c:cat>
            <c:strRef>
              <c:f>'Grafici Generali'!$A$2:$A$15</c:f>
              <c:strCache>
                <c:ptCount val="14"/>
                <c:pt idx="0">
                  <c:v>Lomellina</c:v>
                </c:pt>
                <c:pt idx="1">
                  <c:v>Oltrepò Mantovano</c:v>
                </c:pt>
                <c:pt idx="2">
                  <c:v>Valtrompia</c:v>
                </c:pt>
                <c:pt idx="3">
                  <c:v>Oltrepo' Pavese</c:v>
                </c:pt>
                <c:pt idx="4">
                  <c:v>Piambello e Valli del Verbano</c:v>
                </c:pt>
                <c:pt idx="5">
                  <c:v>Lario Intelvese e Valli Lario Ceresio</c:v>
                </c:pt>
                <c:pt idx="6">
                  <c:v>Valchiavenna</c:v>
                </c:pt>
                <c:pt idx="7">
                  <c:v>Valsabbia, Alto Garda</c:v>
                </c:pt>
                <c:pt idx="8">
                  <c:v>Valle Seriana e Val di Scalve</c:v>
                </c:pt>
                <c:pt idx="9">
                  <c:v>Valcamonica</c:v>
                </c:pt>
                <c:pt idx="10">
                  <c:v>Lario Orientale–Valle S.Martino e Valle Imagna</c:v>
                </c:pt>
                <c:pt idx="11">
                  <c:v>Laghi Bergamaschi e Sebino Bresciano</c:v>
                </c:pt>
                <c:pt idx="12">
                  <c:v>Alto Lago di Como e Valli del Lario</c:v>
                </c:pt>
                <c:pt idx="13">
                  <c:v>Valle Brembana e Valtellina di Morbegno</c:v>
                </c:pt>
              </c:strCache>
            </c:strRef>
          </c:cat>
          <c:val>
            <c:numRef>
              <c:f>'Grafici Generali'!$B$2:$B$15</c:f>
              <c:numCache>
                <c:formatCode>General</c:formatCode>
                <c:ptCount val="14"/>
                <c:pt idx="0">
                  <c:v>41</c:v>
                </c:pt>
                <c:pt idx="1">
                  <c:v>19</c:v>
                </c:pt>
                <c:pt idx="2">
                  <c:v>14</c:v>
                </c:pt>
                <c:pt idx="3">
                  <c:v>18</c:v>
                </c:pt>
                <c:pt idx="4">
                  <c:v>51</c:v>
                </c:pt>
                <c:pt idx="5">
                  <c:v>34</c:v>
                </c:pt>
                <c:pt idx="6">
                  <c:v>12</c:v>
                </c:pt>
                <c:pt idx="7">
                  <c:v>28</c:v>
                </c:pt>
                <c:pt idx="8">
                  <c:v>42</c:v>
                </c:pt>
                <c:pt idx="9">
                  <c:v>35</c:v>
                </c:pt>
                <c:pt idx="10">
                  <c:v>41</c:v>
                </c:pt>
                <c:pt idx="11">
                  <c:v>47</c:v>
                </c:pt>
                <c:pt idx="12">
                  <c:v>31</c:v>
                </c:pt>
                <c:pt idx="13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751-4E8D-81DB-C78EC5B056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91715968"/>
        <c:axId val="191725952"/>
      </c:barChart>
      <c:barChart>
        <c:barDir val="col"/>
        <c:grouping val="clustered"/>
        <c:varyColors val="0"/>
        <c:ser>
          <c:idx val="2"/>
          <c:order val="2"/>
          <c:tx>
            <c:strRef>
              <c:f>'Grafici Generali'!$E$1</c:f>
              <c:strCache>
                <c:ptCount val="1"/>
                <c:pt idx="0">
                  <c:v>N° di progetti per AI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'Grafici Generali'!$A$2:$A$15</c:f>
              <c:strCache>
                <c:ptCount val="14"/>
                <c:pt idx="0">
                  <c:v>Lomellina</c:v>
                </c:pt>
                <c:pt idx="1">
                  <c:v>Oltrepò Mantovano</c:v>
                </c:pt>
                <c:pt idx="2">
                  <c:v>Valtrompia</c:v>
                </c:pt>
                <c:pt idx="3">
                  <c:v>Oltrepo' Pavese</c:v>
                </c:pt>
                <c:pt idx="4">
                  <c:v>Piambello e Valli del Verbano</c:v>
                </c:pt>
                <c:pt idx="5">
                  <c:v>Lario Intelvese e Valli Lario Ceresio</c:v>
                </c:pt>
                <c:pt idx="6">
                  <c:v>Valchiavenna</c:v>
                </c:pt>
                <c:pt idx="7">
                  <c:v>Valsabbia, Alto Garda</c:v>
                </c:pt>
                <c:pt idx="8">
                  <c:v>Valle Seriana e Val di Scalve</c:v>
                </c:pt>
                <c:pt idx="9">
                  <c:v>Valcamonica</c:v>
                </c:pt>
                <c:pt idx="10">
                  <c:v>Lario Orientale–Valle S.Martino e Valle Imagna</c:v>
                </c:pt>
                <c:pt idx="11">
                  <c:v>Laghi Bergamaschi e Sebino Bresciano</c:v>
                </c:pt>
                <c:pt idx="12">
                  <c:v>Alto Lago di Como e Valli del Lario</c:v>
                </c:pt>
                <c:pt idx="13">
                  <c:v>Valle Brembana e Valtellina di Morbegno</c:v>
                </c:pt>
              </c:strCache>
            </c:strRef>
          </c:cat>
          <c:val>
            <c:numRef>
              <c:f>'Grafici Generali'!$E$2:$E$15</c:f>
              <c:numCache>
                <c:formatCode>General</c:formatCode>
                <c:ptCount val="14"/>
                <c:pt idx="0">
                  <c:v>1</c:v>
                </c:pt>
                <c:pt idx="1">
                  <c:v>3</c:v>
                </c:pt>
                <c:pt idx="2">
                  <c:v>7</c:v>
                </c:pt>
                <c:pt idx="3">
                  <c:v>14</c:v>
                </c:pt>
                <c:pt idx="4">
                  <c:v>23</c:v>
                </c:pt>
                <c:pt idx="5">
                  <c:v>21</c:v>
                </c:pt>
                <c:pt idx="6">
                  <c:v>39</c:v>
                </c:pt>
                <c:pt idx="7">
                  <c:v>51</c:v>
                </c:pt>
                <c:pt idx="8">
                  <c:v>25</c:v>
                </c:pt>
                <c:pt idx="9">
                  <c:v>41</c:v>
                </c:pt>
                <c:pt idx="10">
                  <c:v>23</c:v>
                </c:pt>
                <c:pt idx="11">
                  <c:v>40</c:v>
                </c:pt>
                <c:pt idx="12">
                  <c:v>49</c:v>
                </c:pt>
                <c:pt idx="13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751-4E8D-81DB-C78EC5B056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7"/>
        <c:overlap val="-100"/>
        <c:axId val="191729024"/>
        <c:axId val="191727488"/>
      </c:barChart>
      <c:catAx>
        <c:axId val="191715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91725952"/>
        <c:crosses val="autoZero"/>
        <c:auto val="1"/>
        <c:lblAlgn val="ctr"/>
        <c:lblOffset val="100"/>
        <c:noMultiLvlLbl val="0"/>
      </c:catAx>
      <c:valAx>
        <c:axId val="191725952"/>
        <c:scaling>
          <c:orientation val="minMax"/>
          <c:max val="6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91715968"/>
        <c:crosses val="autoZero"/>
        <c:crossBetween val="between"/>
        <c:majorUnit val="5"/>
      </c:valAx>
      <c:valAx>
        <c:axId val="191727488"/>
        <c:scaling>
          <c:orientation val="minMax"/>
          <c:max val="65"/>
          <c:min val="0"/>
        </c:scaling>
        <c:delete val="1"/>
        <c:axPos val="r"/>
        <c:numFmt formatCode="General" sourceLinked="1"/>
        <c:majorTickMark val="out"/>
        <c:minorTickMark val="none"/>
        <c:tickLblPos val="nextTo"/>
        <c:crossAx val="191729024"/>
        <c:crosses val="max"/>
        <c:crossBetween val="between"/>
        <c:majorUnit val="5"/>
      </c:valAx>
      <c:catAx>
        <c:axId val="1917290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172748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4.4935117551030128E-2"/>
          <c:y val="1.7890981935508411E-2"/>
          <c:w val="0.77167635113773414"/>
          <c:h val="0.14051981050585696"/>
        </c:manualLayout>
      </c:layout>
      <c:overlay val="1"/>
      <c:spPr>
        <a:solidFill>
          <a:srgbClr val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1276" tIns="45637" rIns="91276" bIns="45637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442" y="0"/>
            <a:ext cx="2945660" cy="496332"/>
          </a:xfrm>
          <a:prstGeom prst="rect">
            <a:avLst/>
          </a:prstGeom>
        </p:spPr>
        <p:txBody>
          <a:bodyPr vert="horz" lIns="91276" tIns="45637" rIns="91276" bIns="45637" rtlCol="0"/>
          <a:lstStyle>
            <a:lvl1pPr algn="r">
              <a:defRPr sz="1200"/>
            </a:lvl1pPr>
          </a:lstStyle>
          <a:p>
            <a:fld id="{941EFB17-229F-BC46-87D0-DE74F447E993}" type="datetime1">
              <a:rPr lang="it-IT"/>
              <a:pPr/>
              <a:t>23/05/2023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60" cy="496332"/>
          </a:xfrm>
          <a:prstGeom prst="rect">
            <a:avLst/>
          </a:prstGeom>
        </p:spPr>
        <p:txBody>
          <a:bodyPr vert="horz" lIns="91276" tIns="45637" rIns="91276" bIns="45637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442" y="9428584"/>
            <a:ext cx="2945660" cy="496332"/>
          </a:xfrm>
          <a:prstGeom prst="rect">
            <a:avLst/>
          </a:prstGeom>
        </p:spPr>
        <p:txBody>
          <a:bodyPr vert="horz" lIns="91276" tIns="45637" rIns="91276" bIns="45637" rtlCol="0" anchor="b"/>
          <a:lstStyle>
            <a:lvl1pPr algn="r">
              <a:defRPr sz="1200"/>
            </a:lvl1pPr>
          </a:lstStyle>
          <a:p>
            <a:fld id="{814BEA47-39E8-674A-9C58-B295214FFDE1}" type="slidenum">
              <a:rPr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71648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1276" tIns="45637" rIns="91276" bIns="45637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6332"/>
          </a:xfrm>
          <a:prstGeom prst="rect">
            <a:avLst/>
          </a:prstGeom>
        </p:spPr>
        <p:txBody>
          <a:bodyPr vert="horz" lIns="91276" tIns="45637" rIns="91276" bIns="45637" rtlCol="0"/>
          <a:lstStyle>
            <a:lvl1pPr algn="r">
              <a:defRPr sz="1200"/>
            </a:lvl1pPr>
          </a:lstStyle>
          <a:p>
            <a:fld id="{61B10C7F-C682-1840-8327-09A717C71FCC}" type="datetime1">
              <a:rPr lang="it-IT"/>
              <a:pPr/>
              <a:t>23/05/2023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76" tIns="45637" rIns="91276" bIns="45637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276" tIns="45637" rIns="91276" bIns="45637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60" cy="496332"/>
          </a:xfrm>
          <a:prstGeom prst="rect">
            <a:avLst/>
          </a:prstGeom>
        </p:spPr>
        <p:txBody>
          <a:bodyPr vert="horz" lIns="91276" tIns="45637" rIns="91276" bIns="45637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2" y="9428584"/>
            <a:ext cx="2945660" cy="496332"/>
          </a:xfrm>
          <a:prstGeom prst="rect">
            <a:avLst/>
          </a:prstGeom>
        </p:spPr>
        <p:txBody>
          <a:bodyPr vert="horz" lIns="91276" tIns="45637" rIns="91276" bIns="45637" rtlCol="0" anchor="b"/>
          <a:lstStyle>
            <a:lvl1pPr algn="r">
              <a:defRPr sz="1200"/>
            </a:lvl1pPr>
          </a:lstStyle>
          <a:p>
            <a:fld id="{8F9EB3E0-64CD-F143-8CD2-779DA79949AF}" type="slidenum">
              <a:rPr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30213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EB3E0-64CD-F143-8CD2-779DA79949AF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2274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it-IT" baseline="0" dirty="0">
              <a:latin typeface="Helvetica Light" pitchFamily="50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EB3E0-64CD-F143-8CD2-779DA79949AF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7962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EB3E0-64CD-F143-8CD2-779DA79949AF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8768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EB3E0-64CD-F143-8CD2-779DA79949AF}" type="slidenum">
              <a:rPr lang="it-IT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120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EB3E0-64CD-F143-8CD2-779DA79949AF}" type="slidenum">
              <a:rPr lang="it-IT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1140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EB3E0-64CD-F143-8CD2-779DA79949AF}" type="slidenum">
              <a:rPr lang="it-IT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2718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142" indent="-171142">
              <a:buFontTx/>
              <a:buChar char="-"/>
            </a:pPr>
            <a:endParaRPr lang="it-IT" baseline="0" dirty="0">
              <a:latin typeface="Helvetica Light" pitchFamily="50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EB3E0-64CD-F143-8CD2-779DA79949AF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42426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it-IT" baseline="0" dirty="0">
              <a:latin typeface="Helvetica Light" pitchFamily="50" charset="0"/>
            </a:endParaRPr>
          </a:p>
          <a:p>
            <a:pPr marL="0" indent="0">
              <a:buFontTx/>
              <a:buNone/>
            </a:pPr>
            <a:endParaRPr lang="it-IT" baseline="0" dirty="0">
              <a:latin typeface="Helvetica Light" pitchFamily="50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EB3E0-64CD-F143-8CD2-779DA79949AF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06266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EB3E0-64CD-F143-8CD2-779DA79949AF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37887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EB3E0-64CD-F143-8CD2-779DA79949AF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8364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142" indent="-171142">
              <a:buFontTx/>
              <a:buChar char="-"/>
            </a:pPr>
            <a:endParaRPr lang="it-IT" baseline="0" dirty="0">
              <a:latin typeface="Helvetica Light" pitchFamily="50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EB3E0-64CD-F143-8CD2-779DA79949AF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511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142" indent="-171142">
              <a:buFontTx/>
              <a:buChar char="-"/>
            </a:pPr>
            <a:endParaRPr lang="it-IT" baseline="0" dirty="0">
              <a:latin typeface="Helvetica Light" pitchFamily="50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EB3E0-64CD-F143-8CD2-779DA79949AF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3200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it-IT" baseline="0" dirty="0">
              <a:latin typeface="Helvetica Light" pitchFamily="50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EB3E0-64CD-F143-8CD2-779DA79949AF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7390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>
              <a:solidFill>
                <a:schemeClr val="tx1"/>
              </a:solidFill>
              <a:latin typeface="Helvetica Light" pitchFamily="50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EB3E0-64CD-F143-8CD2-779DA79949AF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5867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EB3E0-64CD-F143-8CD2-779DA79949AF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9333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>
              <a:solidFill>
                <a:schemeClr val="tx1"/>
              </a:solidFill>
              <a:latin typeface="Helvetica Light" pitchFamily="50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EB3E0-64CD-F143-8CD2-779DA79949AF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8123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EB3E0-64CD-F143-8CD2-779DA79949AF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5318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0" lvl="5" indent="0">
              <a:buFontTx/>
              <a:buNone/>
            </a:pPr>
            <a:endParaRPr lang="it-IT" baseline="0" dirty="0">
              <a:latin typeface="Helvetica Light" pitchFamily="50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EB3E0-64CD-F143-8CD2-779DA79949AF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1655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7C10DAF5-77F7-1749-8272-35FA24C5A786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3" name="pasted-image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7004" y="-11130"/>
            <a:ext cx="12334672" cy="6880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81" y="466158"/>
            <a:ext cx="9830754" cy="127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89167"/>
      </p:ext>
    </p:extLst>
  </p:cSld>
  <p:clrMapOvr>
    <a:masterClrMapping/>
  </p:clrMapOvr>
  <p:transition spd="med"/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sto +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ttore 1 14"/>
          <p:cNvCxnSpPr/>
          <p:nvPr userDrawn="1"/>
        </p:nvCxnSpPr>
        <p:spPr>
          <a:xfrm>
            <a:off x="805124" y="785210"/>
            <a:ext cx="11040000" cy="0"/>
          </a:xfrm>
          <a:prstGeom prst="line">
            <a:avLst/>
          </a:prstGeom>
          <a:ln w="38100" cmpd="sng">
            <a:solidFill>
              <a:schemeClr val="bg1">
                <a:lumMod val="8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05124" y="409573"/>
            <a:ext cx="11037808" cy="276999"/>
          </a:xfrm>
          <a:noFill/>
        </p:spPr>
        <p:txBody>
          <a:bodyPr wrap="square" lIns="0" tIns="0" rIns="0" bIns="0">
            <a:spAutoFit/>
          </a:bodyPr>
          <a:lstStyle>
            <a:lvl1pPr algn="l">
              <a:defRPr sz="1800">
                <a:solidFill>
                  <a:srgbClr val="3B3D44"/>
                </a:solidFill>
                <a:latin typeface="Helvetica"/>
                <a:cs typeface="Helvetica"/>
              </a:defRPr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9" name="Sottotitolo 2"/>
          <p:cNvSpPr>
            <a:spLocks noGrp="1"/>
          </p:cNvSpPr>
          <p:nvPr>
            <p:ph type="subTitle" idx="1"/>
          </p:nvPr>
        </p:nvSpPr>
        <p:spPr>
          <a:xfrm>
            <a:off x="805124" y="1127945"/>
            <a:ext cx="5980683" cy="4169859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900"/>
              </a:lnSpc>
              <a:buNone/>
              <a:defRPr sz="150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12" name="Rettangolo 11"/>
          <p:cNvSpPr/>
          <p:nvPr userDrawn="1"/>
        </p:nvSpPr>
        <p:spPr>
          <a:xfrm>
            <a:off x="385683" y="295248"/>
            <a:ext cx="11472000" cy="6297646"/>
          </a:xfrm>
          <a:prstGeom prst="rect">
            <a:avLst/>
          </a:prstGeom>
          <a:noFill/>
          <a:ln w="6350" cap="sq" cmpd="sng">
            <a:solidFill>
              <a:srgbClr val="086A2E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3" name="Sottotitolo 2"/>
          <p:cNvSpPr txBox="1">
            <a:spLocks/>
          </p:cNvSpPr>
          <p:nvPr userDrawn="1"/>
        </p:nvSpPr>
        <p:spPr>
          <a:xfrm>
            <a:off x="1064098" y="2447015"/>
            <a:ext cx="5681349" cy="1094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457200" rtl="0" eaLnBrk="1" latinLnBrk="0" hangingPunct="1">
              <a:lnSpc>
                <a:spcPts val="1900"/>
              </a:lnSpc>
              <a:spcBef>
                <a:spcPct val="20000"/>
              </a:spcBef>
              <a:buFont typeface="Arial"/>
              <a:buNone/>
              <a:defRPr sz="1500" kern="1200">
                <a:solidFill>
                  <a:srgbClr val="767675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600"/>
              </a:lnSpc>
            </a:pPr>
            <a:r>
              <a:rPr lang="it-IT" sz="4400" dirty="0">
                <a:solidFill>
                  <a:schemeClr val="bg1"/>
                </a:solidFill>
                <a:latin typeface="Helvetica"/>
                <a:cs typeface="Helvetica"/>
              </a:rPr>
              <a:t>Innovazione</a:t>
            </a:r>
          </a:p>
          <a:p>
            <a:pPr>
              <a:lnSpc>
                <a:spcPts val="3600"/>
              </a:lnSpc>
            </a:pPr>
            <a:r>
              <a:rPr lang="it-IT" sz="4400" dirty="0">
                <a:solidFill>
                  <a:schemeClr val="bg1"/>
                </a:solidFill>
                <a:latin typeface="Helvetica"/>
                <a:cs typeface="Helvetica"/>
              </a:rPr>
              <a:t>e competitività</a:t>
            </a:r>
          </a:p>
        </p:txBody>
      </p:sp>
      <p:pic>
        <p:nvPicPr>
          <p:cNvPr id="17" name="Immagin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347" y="6329867"/>
            <a:ext cx="4031999" cy="416514"/>
          </a:xfrm>
          <a:prstGeom prst="rect">
            <a:avLst/>
          </a:prstGeom>
        </p:spPr>
      </p:pic>
      <p:sp>
        <p:nvSpPr>
          <p:cNvPr id="20" name="Segnaposto immagine 7"/>
          <p:cNvSpPr>
            <a:spLocks noGrp="1"/>
          </p:cNvSpPr>
          <p:nvPr/>
        </p:nvSpPr>
        <p:spPr>
          <a:xfrm>
            <a:off x="5602739" y="-511683"/>
            <a:ext cx="4906789" cy="4715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endParaRPr lang="it-IT" sz="1800"/>
          </a:p>
        </p:txBody>
      </p:sp>
      <p:sp>
        <p:nvSpPr>
          <p:cNvPr id="22" name="Segnaposto immagine 2"/>
          <p:cNvSpPr>
            <a:spLocks noGrp="1"/>
          </p:cNvSpPr>
          <p:nvPr>
            <p:ph type="pic" idx="14"/>
          </p:nvPr>
        </p:nvSpPr>
        <p:spPr>
          <a:xfrm>
            <a:off x="6963547" y="1127944"/>
            <a:ext cx="4500141" cy="4169859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Helvetica"/>
                <a:cs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11" name="Sottotitolo 2">
            <a:extLst>
              <a:ext uri="{FF2B5EF4-FFF2-40B4-BE49-F238E27FC236}">
                <a16:creationId xmlns:a16="http://schemas.microsoft.com/office/drawing/2014/main" id="{B4A16CB4-CD96-472D-992D-F448BD92BFB0}"/>
              </a:ext>
            </a:extLst>
          </p:cNvPr>
          <p:cNvSpPr txBox="1">
            <a:spLocks/>
          </p:cNvSpPr>
          <p:nvPr userDrawn="1"/>
        </p:nvSpPr>
        <p:spPr>
          <a:xfrm>
            <a:off x="805124" y="6294715"/>
            <a:ext cx="5681349" cy="174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457200" rtl="0" eaLnBrk="1" latinLnBrk="0" hangingPunct="1">
              <a:lnSpc>
                <a:spcPts val="1900"/>
              </a:lnSpc>
              <a:spcBef>
                <a:spcPct val="20000"/>
              </a:spcBef>
              <a:buFont typeface="Arial"/>
              <a:buNone/>
              <a:defRPr sz="1500" kern="1200">
                <a:solidFill>
                  <a:srgbClr val="767675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it-IT" sz="1000" dirty="0">
                <a:solidFill>
                  <a:schemeClr val="tx1"/>
                </a:solidFill>
                <a:latin typeface="Helvetica"/>
                <a:cs typeface="Helvetica"/>
              </a:rPr>
              <a:t>Milano, 27 maggio 2021</a:t>
            </a:r>
          </a:p>
        </p:txBody>
      </p:sp>
    </p:spTree>
    <p:extLst>
      <p:ext uri="{BB962C8B-B14F-4D97-AF65-F5344CB8AC3E}">
        <p14:creationId xmlns:p14="http://schemas.microsoft.com/office/powerpoint/2010/main" val="3381143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 userDrawn="1"/>
        </p:nvSpPr>
        <p:spPr>
          <a:xfrm>
            <a:off x="182796" y="142998"/>
            <a:ext cx="11856000" cy="6588000"/>
          </a:xfrm>
          <a:prstGeom prst="rect">
            <a:avLst/>
          </a:prstGeom>
          <a:noFill/>
          <a:ln w="292100" cap="sq" cmpd="sng">
            <a:solidFill>
              <a:srgbClr val="086A2E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pic>
        <p:nvPicPr>
          <p:cNvPr id="13" name="Immagine 12" descr="Cover_Testata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28" y="3112450"/>
            <a:ext cx="10379779" cy="907068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48" y="6648258"/>
            <a:ext cx="3914717" cy="13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17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d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ttore 1 14"/>
          <p:cNvCxnSpPr/>
          <p:nvPr userDrawn="1"/>
        </p:nvCxnSpPr>
        <p:spPr>
          <a:xfrm>
            <a:off x="805124" y="785210"/>
            <a:ext cx="11040000" cy="0"/>
          </a:xfrm>
          <a:prstGeom prst="line">
            <a:avLst/>
          </a:prstGeom>
          <a:ln w="38100" cmpd="sng">
            <a:solidFill>
              <a:schemeClr val="bg1">
                <a:lumMod val="8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05124" y="409573"/>
            <a:ext cx="11037808" cy="276999"/>
          </a:xfrm>
          <a:noFill/>
        </p:spPr>
        <p:txBody>
          <a:bodyPr wrap="square" lIns="0" tIns="0" rIns="0" bIns="0">
            <a:spAutoFit/>
          </a:bodyPr>
          <a:lstStyle>
            <a:lvl1pPr algn="l">
              <a:defRPr sz="1800">
                <a:solidFill>
                  <a:srgbClr val="3B3D44"/>
                </a:solidFill>
                <a:latin typeface="Helvetica"/>
                <a:cs typeface="Helvetica"/>
              </a:defRPr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9" name="Sottotitolo 2"/>
          <p:cNvSpPr>
            <a:spLocks noGrp="1"/>
          </p:cNvSpPr>
          <p:nvPr>
            <p:ph type="subTitle" idx="1"/>
          </p:nvPr>
        </p:nvSpPr>
        <p:spPr>
          <a:xfrm>
            <a:off x="805123" y="5297802"/>
            <a:ext cx="10658564" cy="828386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900"/>
              </a:lnSpc>
              <a:buNone/>
              <a:defRPr sz="150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12" name="Rettangolo 11"/>
          <p:cNvSpPr/>
          <p:nvPr userDrawn="1"/>
        </p:nvSpPr>
        <p:spPr>
          <a:xfrm>
            <a:off x="385683" y="295248"/>
            <a:ext cx="11472000" cy="6297646"/>
          </a:xfrm>
          <a:prstGeom prst="rect">
            <a:avLst/>
          </a:prstGeom>
          <a:noFill/>
          <a:ln w="6350" cap="sq" cmpd="sng">
            <a:solidFill>
              <a:srgbClr val="086A2E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3" name="Sottotitolo 2"/>
          <p:cNvSpPr txBox="1">
            <a:spLocks/>
          </p:cNvSpPr>
          <p:nvPr userDrawn="1"/>
        </p:nvSpPr>
        <p:spPr>
          <a:xfrm>
            <a:off x="1064098" y="2447015"/>
            <a:ext cx="5681349" cy="1094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457200" rtl="0" eaLnBrk="1" latinLnBrk="0" hangingPunct="1">
              <a:lnSpc>
                <a:spcPts val="1900"/>
              </a:lnSpc>
              <a:spcBef>
                <a:spcPct val="20000"/>
              </a:spcBef>
              <a:buFont typeface="Arial"/>
              <a:buNone/>
              <a:defRPr sz="1500" kern="1200">
                <a:solidFill>
                  <a:srgbClr val="767675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600"/>
              </a:lnSpc>
            </a:pPr>
            <a:r>
              <a:rPr lang="it-IT" sz="4400" dirty="0">
                <a:solidFill>
                  <a:schemeClr val="bg1"/>
                </a:solidFill>
                <a:latin typeface="Helvetica"/>
                <a:cs typeface="Helvetica"/>
              </a:rPr>
              <a:t>Innovazione</a:t>
            </a:r>
          </a:p>
          <a:p>
            <a:pPr>
              <a:lnSpc>
                <a:spcPts val="3600"/>
              </a:lnSpc>
            </a:pPr>
            <a:r>
              <a:rPr lang="it-IT" sz="4400" dirty="0">
                <a:solidFill>
                  <a:schemeClr val="bg1"/>
                </a:solidFill>
                <a:latin typeface="Helvetica"/>
                <a:cs typeface="Helvetica"/>
              </a:rPr>
              <a:t>e competitività</a:t>
            </a:r>
          </a:p>
        </p:txBody>
      </p:sp>
      <p:pic>
        <p:nvPicPr>
          <p:cNvPr id="17" name="Immagin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347" y="6329867"/>
            <a:ext cx="4031999" cy="416514"/>
          </a:xfrm>
          <a:prstGeom prst="rect">
            <a:avLst/>
          </a:prstGeom>
        </p:spPr>
      </p:pic>
      <p:sp>
        <p:nvSpPr>
          <p:cNvPr id="20" name="Segnaposto immagine 7"/>
          <p:cNvSpPr>
            <a:spLocks noGrp="1"/>
          </p:cNvSpPr>
          <p:nvPr/>
        </p:nvSpPr>
        <p:spPr>
          <a:xfrm>
            <a:off x="5602739" y="-511683"/>
            <a:ext cx="4906789" cy="4715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endParaRPr lang="it-IT" sz="1800"/>
          </a:p>
        </p:txBody>
      </p:sp>
      <p:sp>
        <p:nvSpPr>
          <p:cNvPr id="22" name="Segnaposto immagine 2"/>
          <p:cNvSpPr>
            <a:spLocks noGrp="1"/>
          </p:cNvSpPr>
          <p:nvPr>
            <p:ph type="pic" idx="14"/>
          </p:nvPr>
        </p:nvSpPr>
        <p:spPr>
          <a:xfrm>
            <a:off x="805125" y="1127944"/>
            <a:ext cx="10658564" cy="3983757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Helvetica"/>
                <a:cs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11" name="Sottotitolo 2">
            <a:extLst>
              <a:ext uri="{FF2B5EF4-FFF2-40B4-BE49-F238E27FC236}">
                <a16:creationId xmlns:a16="http://schemas.microsoft.com/office/drawing/2014/main" id="{23CA5273-78E3-439C-A1C5-BA2A25B51F73}"/>
              </a:ext>
            </a:extLst>
          </p:cNvPr>
          <p:cNvSpPr txBox="1">
            <a:spLocks/>
          </p:cNvSpPr>
          <p:nvPr userDrawn="1"/>
        </p:nvSpPr>
        <p:spPr>
          <a:xfrm>
            <a:off x="805124" y="6294715"/>
            <a:ext cx="5681349" cy="174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457200" rtl="0" eaLnBrk="1" latinLnBrk="0" hangingPunct="1">
              <a:lnSpc>
                <a:spcPts val="1900"/>
              </a:lnSpc>
              <a:spcBef>
                <a:spcPct val="20000"/>
              </a:spcBef>
              <a:buFont typeface="Arial"/>
              <a:buNone/>
              <a:defRPr sz="1500" kern="1200">
                <a:solidFill>
                  <a:srgbClr val="767675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it-IT" sz="1000" dirty="0">
                <a:solidFill>
                  <a:schemeClr val="tx1"/>
                </a:solidFill>
                <a:latin typeface="Helvetica"/>
                <a:cs typeface="Helvetica"/>
              </a:rPr>
              <a:t>Milano, 27 maggio 2021</a:t>
            </a:r>
          </a:p>
        </p:txBody>
      </p:sp>
    </p:spTree>
    <p:extLst>
      <p:ext uri="{BB962C8B-B14F-4D97-AF65-F5344CB8AC3E}">
        <p14:creationId xmlns:p14="http://schemas.microsoft.com/office/powerpoint/2010/main" val="237897607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sto +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ttore 1 14"/>
          <p:cNvCxnSpPr/>
          <p:nvPr userDrawn="1"/>
        </p:nvCxnSpPr>
        <p:spPr>
          <a:xfrm>
            <a:off x="805124" y="785210"/>
            <a:ext cx="11040000" cy="0"/>
          </a:xfrm>
          <a:prstGeom prst="line">
            <a:avLst/>
          </a:prstGeom>
          <a:ln w="38100" cmpd="sng">
            <a:solidFill>
              <a:schemeClr val="bg1">
                <a:lumMod val="8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05124" y="409573"/>
            <a:ext cx="11037808" cy="276999"/>
          </a:xfrm>
          <a:noFill/>
        </p:spPr>
        <p:txBody>
          <a:bodyPr wrap="square" lIns="0" tIns="0" rIns="0" bIns="0">
            <a:spAutoFit/>
          </a:bodyPr>
          <a:lstStyle>
            <a:lvl1pPr algn="l">
              <a:defRPr sz="1800">
                <a:solidFill>
                  <a:srgbClr val="3B3D44"/>
                </a:solidFill>
                <a:latin typeface="Helvetica"/>
                <a:cs typeface="Helvetica"/>
              </a:defRPr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9" name="Sottotitolo 2"/>
          <p:cNvSpPr>
            <a:spLocks noGrp="1"/>
          </p:cNvSpPr>
          <p:nvPr>
            <p:ph type="subTitle" idx="1"/>
          </p:nvPr>
        </p:nvSpPr>
        <p:spPr>
          <a:xfrm>
            <a:off x="805124" y="1127945"/>
            <a:ext cx="10574427" cy="216941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900"/>
              </a:lnSpc>
              <a:buNone/>
              <a:defRPr sz="150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2" name="Rettangolo 11"/>
          <p:cNvSpPr/>
          <p:nvPr userDrawn="1"/>
        </p:nvSpPr>
        <p:spPr>
          <a:xfrm>
            <a:off x="385683" y="295248"/>
            <a:ext cx="11472000" cy="6297646"/>
          </a:xfrm>
          <a:prstGeom prst="rect">
            <a:avLst/>
          </a:prstGeom>
          <a:noFill/>
          <a:ln w="6350" cap="sq" cmpd="sng">
            <a:solidFill>
              <a:srgbClr val="086A2E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pic>
        <p:nvPicPr>
          <p:cNvPr id="17" name="Immagin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347" y="6329867"/>
            <a:ext cx="4031999" cy="416514"/>
          </a:xfrm>
          <a:prstGeom prst="rect">
            <a:avLst/>
          </a:prstGeom>
        </p:spPr>
      </p:pic>
      <p:sp>
        <p:nvSpPr>
          <p:cNvPr id="20" name="Segnaposto immagine 7"/>
          <p:cNvSpPr>
            <a:spLocks noGrp="1"/>
          </p:cNvSpPr>
          <p:nvPr/>
        </p:nvSpPr>
        <p:spPr>
          <a:xfrm>
            <a:off x="5602739" y="-511683"/>
            <a:ext cx="4906789" cy="4715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endParaRPr lang="it-IT" sz="1800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0"/>
          </p:nvPr>
        </p:nvSpPr>
        <p:spPr>
          <a:xfrm>
            <a:off x="805125" y="3541673"/>
            <a:ext cx="4874135" cy="2327316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2500"/>
              </a:lnSpc>
              <a:buNone/>
              <a:defRPr sz="2200"/>
            </a:lvl1pPr>
            <a:lvl2pPr marL="457200" indent="0">
              <a:lnSpc>
                <a:spcPts val="2300"/>
              </a:lnSpc>
              <a:buNone/>
              <a:defRPr sz="2200"/>
            </a:lvl2pPr>
            <a:lvl3pPr marL="914400" indent="0">
              <a:lnSpc>
                <a:spcPts val="2300"/>
              </a:lnSpc>
              <a:buNone/>
              <a:defRPr sz="2200"/>
            </a:lvl3pPr>
            <a:lvl4pPr marL="1371600" indent="0">
              <a:lnSpc>
                <a:spcPts val="2300"/>
              </a:lnSpc>
              <a:buNone/>
              <a:defRPr sz="2200"/>
            </a:lvl4pPr>
            <a:lvl5pPr marL="1828800" indent="0">
              <a:lnSpc>
                <a:spcPts val="2300"/>
              </a:lnSpc>
              <a:buNone/>
              <a:defRPr sz="22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9" name="Segnaposto testo 3"/>
          <p:cNvSpPr>
            <a:spLocks noGrp="1"/>
          </p:cNvSpPr>
          <p:nvPr>
            <p:ph type="body" sz="quarter" idx="11"/>
          </p:nvPr>
        </p:nvSpPr>
        <p:spPr>
          <a:xfrm>
            <a:off x="6295074" y="3541673"/>
            <a:ext cx="5084477" cy="2327316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2500"/>
              </a:lnSpc>
              <a:buNone/>
              <a:defRPr sz="2200"/>
            </a:lvl1pPr>
            <a:lvl2pPr marL="457200" indent="0">
              <a:lnSpc>
                <a:spcPts val="2300"/>
              </a:lnSpc>
              <a:buNone/>
              <a:defRPr sz="2200"/>
            </a:lvl2pPr>
            <a:lvl3pPr marL="914400" indent="0">
              <a:lnSpc>
                <a:spcPts val="2300"/>
              </a:lnSpc>
              <a:buNone/>
              <a:defRPr sz="2200"/>
            </a:lvl3pPr>
            <a:lvl4pPr marL="1371600" indent="0">
              <a:lnSpc>
                <a:spcPts val="2300"/>
              </a:lnSpc>
              <a:buNone/>
              <a:defRPr sz="2200"/>
            </a:lvl4pPr>
            <a:lvl5pPr marL="1828800" indent="0">
              <a:lnSpc>
                <a:spcPts val="2300"/>
              </a:lnSpc>
              <a:buNone/>
              <a:defRPr sz="22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Sottotitolo 2">
            <a:extLst>
              <a:ext uri="{FF2B5EF4-FFF2-40B4-BE49-F238E27FC236}">
                <a16:creationId xmlns:a16="http://schemas.microsoft.com/office/drawing/2014/main" id="{985F9EE5-8252-4DE8-AF79-B0DF7BF1CA81}"/>
              </a:ext>
            </a:extLst>
          </p:cNvPr>
          <p:cNvSpPr txBox="1">
            <a:spLocks/>
          </p:cNvSpPr>
          <p:nvPr userDrawn="1"/>
        </p:nvSpPr>
        <p:spPr>
          <a:xfrm>
            <a:off x="805124" y="6294715"/>
            <a:ext cx="5681349" cy="174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457200" rtl="0" eaLnBrk="1" latinLnBrk="0" hangingPunct="1">
              <a:lnSpc>
                <a:spcPts val="1900"/>
              </a:lnSpc>
              <a:spcBef>
                <a:spcPct val="20000"/>
              </a:spcBef>
              <a:buFont typeface="Arial"/>
              <a:buNone/>
              <a:defRPr sz="1500" kern="1200">
                <a:solidFill>
                  <a:srgbClr val="767675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it-IT" sz="1000" dirty="0">
                <a:solidFill>
                  <a:schemeClr val="tx1"/>
                </a:solidFill>
                <a:latin typeface="Helvetica"/>
                <a:cs typeface="Helvetica"/>
              </a:rPr>
              <a:t>Milano, 27 maggio 2021</a:t>
            </a:r>
          </a:p>
        </p:txBody>
      </p:sp>
    </p:spTree>
    <p:extLst>
      <p:ext uri="{BB962C8B-B14F-4D97-AF65-F5344CB8AC3E}">
        <p14:creationId xmlns:p14="http://schemas.microsoft.com/office/powerpoint/2010/main" val="11670885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82" name="Shape 8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3" name="Shape 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5" name="pasted-image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29" y="-16172"/>
            <a:ext cx="12237128" cy="6883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23"/>
          <p:cNvSpPr/>
          <p:nvPr userDrawn="1"/>
        </p:nvSpPr>
        <p:spPr>
          <a:xfrm>
            <a:off x="402829" y="302900"/>
            <a:ext cx="11411615" cy="6252200"/>
          </a:xfrm>
          <a:prstGeom prst="rect">
            <a:avLst/>
          </a:prstGeom>
          <a:solidFill>
            <a:srgbClr val="FEFDFF"/>
          </a:solidFill>
          <a:ln w="12700">
            <a:solidFill>
              <a:srgbClr val="909090"/>
            </a:solidFill>
            <a:miter lim="400000"/>
          </a:ln>
        </p:spPr>
        <p:txBody>
          <a:bodyPr lIns="45718" tIns="45718" rIns="45718" bIns="45718" anchor="ctr"/>
          <a:lstStyle/>
          <a:p>
            <a:endParaRPr sz="1800"/>
          </a:p>
        </p:txBody>
      </p:sp>
      <p:pic>
        <p:nvPicPr>
          <p:cNvPr id="2" name="Immagin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2221" y="302900"/>
            <a:ext cx="3189251" cy="147886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350" y="6209518"/>
            <a:ext cx="3842917" cy="49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4453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sto +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ttore 1 14"/>
          <p:cNvCxnSpPr/>
          <p:nvPr userDrawn="1"/>
        </p:nvCxnSpPr>
        <p:spPr>
          <a:xfrm>
            <a:off x="805124" y="785210"/>
            <a:ext cx="11040000" cy="0"/>
          </a:xfrm>
          <a:prstGeom prst="line">
            <a:avLst/>
          </a:prstGeom>
          <a:ln w="38100" cmpd="sng">
            <a:solidFill>
              <a:schemeClr val="bg1">
                <a:lumMod val="8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05124" y="409573"/>
            <a:ext cx="11037808" cy="276999"/>
          </a:xfrm>
          <a:noFill/>
        </p:spPr>
        <p:txBody>
          <a:bodyPr wrap="square" lIns="0" tIns="0" rIns="0" bIns="0">
            <a:spAutoFit/>
          </a:bodyPr>
          <a:lstStyle>
            <a:lvl1pPr algn="l">
              <a:defRPr sz="1800">
                <a:solidFill>
                  <a:srgbClr val="3B3D44"/>
                </a:solidFill>
                <a:latin typeface="Helvetica"/>
                <a:cs typeface="Helvetica"/>
              </a:defRPr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9" name="Sottotitolo 2"/>
          <p:cNvSpPr>
            <a:spLocks noGrp="1"/>
          </p:cNvSpPr>
          <p:nvPr>
            <p:ph type="subTitle" idx="1"/>
          </p:nvPr>
        </p:nvSpPr>
        <p:spPr>
          <a:xfrm>
            <a:off x="805124" y="1127945"/>
            <a:ext cx="5980683" cy="4169859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900"/>
              </a:lnSpc>
              <a:buNone/>
              <a:defRPr sz="150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12" name="Rettangolo 11"/>
          <p:cNvSpPr/>
          <p:nvPr userDrawn="1"/>
        </p:nvSpPr>
        <p:spPr>
          <a:xfrm>
            <a:off x="385683" y="295248"/>
            <a:ext cx="11472000" cy="6297646"/>
          </a:xfrm>
          <a:prstGeom prst="rect">
            <a:avLst/>
          </a:prstGeom>
          <a:noFill/>
          <a:ln w="6350" cap="sq" cmpd="sng">
            <a:solidFill>
              <a:srgbClr val="086A2E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3" name="Sottotitolo 2"/>
          <p:cNvSpPr txBox="1">
            <a:spLocks/>
          </p:cNvSpPr>
          <p:nvPr userDrawn="1"/>
        </p:nvSpPr>
        <p:spPr>
          <a:xfrm>
            <a:off x="1064098" y="2447015"/>
            <a:ext cx="5681349" cy="1094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457200" rtl="0" eaLnBrk="1" latinLnBrk="0" hangingPunct="1">
              <a:lnSpc>
                <a:spcPts val="1900"/>
              </a:lnSpc>
              <a:spcBef>
                <a:spcPct val="20000"/>
              </a:spcBef>
              <a:buFont typeface="Arial"/>
              <a:buNone/>
              <a:defRPr sz="1500" kern="1200">
                <a:solidFill>
                  <a:srgbClr val="767675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600"/>
              </a:lnSpc>
            </a:pPr>
            <a:r>
              <a:rPr lang="it-IT" sz="4400" dirty="0">
                <a:solidFill>
                  <a:schemeClr val="bg1"/>
                </a:solidFill>
                <a:latin typeface="Helvetica"/>
                <a:cs typeface="Helvetica"/>
              </a:rPr>
              <a:t>Innovazione</a:t>
            </a:r>
          </a:p>
          <a:p>
            <a:pPr>
              <a:lnSpc>
                <a:spcPts val="3600"/>
              </a:lnSpc>
            </a:pPr>
            <a:r>
              <a:rPr lang="it-IT" sz="4400" dirty="0">
                <a:solidFill>
                  <a:schemeClr val="bg1"/>
                </a:solidFill>
                <a:latin typeface="Helvetica"/>
                <a:cs typeface="Helvetica"/>
              </a:rPr>
              <a:t>e competitività</a:t>
            </a:r>
          </a:p>
        </p:txBody>
      </p:sp>
      <p:sp>
        <p:nvSpPr>
          <p:cNvPr id="14" name="Sottotitolo 2"/>
          <p:cNvSpPr txBox="1">
            <a:spLocks/>
          </p:cNvSpPr>
          <p:nvPr userDrawn="1"/>
        </p:nvSpPr>
        <p:spPr>
          <a:xfrm>
            <a:off x="805124" y="6294715"/>
            <a:ext cx="5681349" cy="174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457200" rtl="0" eaLnBrk="1" latinLnBrk="0" hangingPunct="1">
              <a:lnSpc>
                <a:spcPts val="1900"/>
              </a:lnSpc>
              <a:spcBef>
                <a:spcPct val="20000"/>
              </a:spcBef>
              <a:buFont typeface="Arial"/>
              <a:buNone/>
              <a:defRPr sz="1500" kern="1200">
                <a:solidFill>
                  <a:srgbClr val="767675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it-IT" sz="1000" dirty="0">
                <a:solidFill>
                  <a:schemeClr val="tx1"/>
                </a:solidFill>
                <a:latin typeface="Helvetica"/>
                <a:cs typeface="Helvetica"/>
              </a:rPr>
              <a:t>Milano, 19 maggio 2022</a:t>
            </a:r>
          </a:p>
        </p:txBody>
      </p:sp>
      <p:pic>
        <p:nvPicPr>
          <p:cNvPr id="17" name="Immagin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347" y="6329867"/>
            <a:ext cx="4031999" cy="416514"/>
          </a:xfrm>
          <a:prstGeom prst="rect">
            <a:avLst/>
          </a:prstGeom>
        </p:spPr>
      </p:pic>
      <p:sp>
        <p:nvSpPr>
          <p:cNvPr id="20" name="Segnaposto immagine 7"/>
          <p:cNvSpPr>
            <a:spLocks noGrp="1"/>
          </p:cNvSpPr>
          <p:nvPr/>
        </p:nvSpPr>
        <p:spPr>
          <a:xfrm>
            <a:off x="5602739" y="-511683"/>
            <a:ext cx="4906789" cy="4715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endParaRPr lang="it-IT" sz="1800"/>
          </a:p>
        </p:txBody>
      </p:sp>
      <p:sp>
        <p:nvSpPr>
          <p:cNvPr id="22" name="Segnaposto immagine 2"/>
          <p:cNvSpPr>
            <a:spLocks noGrp="1"/>
          </p:cNvSpPr>
          <p:nvPr>
            <p:ph type="pic" idx="14"/>
          </p:nvPr>
        </p:nvSpPr>
        <p:spPr>
          <a:xfrm>
            <a:off x="6963547" y="1127944"/>
            <a:ext cx="4500141" cy="4169859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Helvetica"/>
                <a:cs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3618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43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4126146" y="6398434"/>
            <a:ext cx="398503" cy="36932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fld id="{7C10DAF5-77F7-1749-8272-35FA24C5A78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6984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59" r:id="rId4"/>
    <p:sldLayoutId id="2147483658" r:id="rId5"/>
    <p:sldLayoutId id="2147483666" r:id="rId6"/>
  </p:sldLayoutIdLst>
  <p:transition spd="med"/>
  <p:hf hdr="0" ftr="0" dt="0"/>
  <p:txStyles>
    <p:titleStyle>
      <a:lvl1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46A34B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46A34B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46A34B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46A34B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46A34B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46A34B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46A34B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46A34B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46A34B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43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4126146" y="6398434"/>
            <a:ext cx="398503" cy="36932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fld id="{7C10DAF5-77F7-1749-8272-35FA24C5A78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911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ransition spd="med"/>
  <p:hf hdr="0" ftr="0" dt="0"/>
  <p:txStyles>
    <p:titleStyle>
      <a:lvl1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46A34B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46A34B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46A34B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46A34B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46A34B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46A34B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46A34B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46A34B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46A34B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esr.regione.lombardia.it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ottotitolo 2">
            <a:extLst>
              <a:ext uri="{FF2B5EF4-FFF2-40B4-BE49-F238E27FC236}">
                <a16:creationId xmlns:a16="http://schemas.microsoft.com/office/drawing/2014/main" id="{2635E971-7B62-4B1C-9F06-409438C13E4A}"/>
              </a:ext>
            </a:extLst>
          </p:cNvPr>
          <p:cNvSpPr txBox="1">
            <a:spLocks/>
          </p:cNvSpPr>
          <p:nvPr/>
        </p:nvSpPr>
        <p:spPr>
          <a:xfrm>
            <a:off x="663610" y="2111171"/>
            <a:ext cx="10864780" cy="41857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457200" rtl="0" eaLnBrk="1" latinLnBrk="0" hangingPunct="1">
              <a:lnSpc>
                <a:spcPts val="1900"/>
              </a:lnSpc>
              <a:spcBef>
                <a:spcPct val="20000"/>
              </a:spcBef>
              <a:buFont typeface="Arial"/>
              <a:buNone/>
              <a:defRPr sz="1500" kern="1200">
                <a:solidFill>
                  <a:srgbClr val="767675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it-IT" sz="4000" b="1" cap="small" dirty="0">
                <a:solidFill>
                  <a:srgbClr val="008000"/>
                </a:solidFill>
                <a:latin typeface="+mj-lt"/>
                <a:cs typeface="+mn-cs"/>
              </a:rPr>
              <a:t>COMITATO DI SORVEGLIANZA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it-IT" sz="4000" b="1" cap="small" dirty="0">
                <a:solidFill>
                  <a:srgbClr val="008000"/>
                </a:solidFill>
                <a:latin typeface="+mj-lt"/>
                <a:cs typeface="+mn-cs"/>
              </a:rPr>
              <a:t>POR FESR 2014-2020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it-IT" sz="4000" b="1" cap="small" dirty="0">
              <a:solidFill>
                <a:srgbClr val="008000"/>
              </a:solidFill>
              <a:latin typeface="+mj-lt"/>
              <a:cs typeface="+mn-cs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it-IT" sz="3600" b="1" cap="small" dirty="0">
                <a:solidFill>
                  <a:srgbClr val="008000"/>
                </a:solidFill>
                <a:latin typeface="+mj-lt"/>
                <a:cs typeface="+mn-cs"/>
              </a:rPr>
              <a:t>Informativa Autorità Ambientale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it-IT" sz="3600" b="1" cap="small" dirty="0">
              <a:solidFill>
                <a:srgbClr val="008000"/>
              </a:solidFill>
              <a:latin typeface="+mj-lt"/>
              <a:cs typeface="+mn-cs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it-IT" sz="2800" b="1" i="1" cap="small" dirty="0">
                <a:solidFill>
                  <a:srgbClr val="008000"/>
                </a:solidFill>
                <a:latin typeface="+mj-lt"/>
                <a:cs typeface="+mn-cs"/>
              </a:rPr>
              <a:t>Focus brevetti, turismo in aree interne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it-IT" sz="2800" b="1" cap="small" dirty="0">
              <a:solidFill>
                <a:srgbClr val="008000"/>
              </a:solidFill>
              <a:latin typeface="+mj-lt"/>
              <a:cs typeface="+mn-cs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it-IT" sz="2400" b="1" dirty="0">
                <a:solidFill>
                  <a:srgbClr val="008000"/>
                </a:solidFill>
                <a:latin typeface="+mj-lt"/>
                <a:cs typeface="+mn-cs"/>
              </a:rPr>
              <a:t>Milano, 25 maggio 2023</a:t>
            </a:r>
          </a:p>
        </p:txBody>
      </p:sp>
    </p:spTree>
    <p:extLst>
      <p:ext uri="{BB962C8B-B14F-4D97-AF65-F5344CB8AC3E}">
        <p14:creationId xmlns:p14="http://schemas.microsoft.com/office/powerpoint/2010/main" val="12258353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>
            <a:extLst>
              <a:ext uri="{FF2B5EF4-FFF2-40B4-BE49-F238E27FC236}">
                <a16:creationId xmlns:a16="http://schemas.microsoft.com/office/drawing/2014/main" id="{2E502ED9-728C-C52C-16E2-F6E2E4DFB88E}"/>
              </a:ext>
            </a:extLst>
          </p:cNvPr>
          <p:cNvSpPr/>
          <p:nvPr/>
        </p:nvSpPr>
        <p:spPr>
          <a:xfrm>
            <a:off x="572874" y="6286500"/>
            <a:ext cx="1913151" cy="276225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B1DF9DFD-E75E-8DD6-4057-D74DA7612C48}"/>
              </a:ext>
            </a:extLst>
          </p:cNvPr>
          <p:cNvSpPr txBox="1">
            <a:spLocks/>
          </p:cNvSpPr>
          <p:nvPr/>
        </p:nvSpPr>
        <p:spPr>
          <a:xfrm>
            <a:off x="381837" y="2678482"/>
            <a:ext cx="11475218" cy="1292662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marL="0" marR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3B3D44"/>
                </a:solidFill>
                <a:uFillTx/>
                <a:latin typeface="Helvetica"/>
                <a:ea typeface="Arial"/>
                <a:cs typeface="Helvetica"/>
                <a:sym typeface="Arial"/>
              </a:defRPr>
            </a:lvl1pPr>
            <a:lvl2pPr marL="0" marR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it-IT" sz="2800" kern="0" dirty="0">
                <a:solidFill>
                  <a:srgbClr val="0070C0"/>
                </a:solidFill>
                <a:cs typeface="Calibri" panose="020F0502020204030204" pitchFamily="34" charset="0"/>
              </a:rPr>
              <a:t>Un’anteprima: Turismo e attrattività e Aree interne </a:t>
            </a:r>
          </a:p>
          <a:p>
            <a:pPr marL="457200" indent="-457200" algn="ctr">
              <a:buFont typeface="+mj-lt"/>
              <a:buAutoNum type="arabicPeriod"/>
            </a:pPr>
            <a:endParaRPr lang="it-IT" sz="2800" kern="0" dirty="0">
              <a:solidFill>
                <a:srgbClr val="0070C0"/>
              </a:solidFill>
              <a:cs typeface="Calibri" panose="020F0502020204030204" pitchFamily="34" charset="0"/>
            </a:endParaRPr>
          </a:p>
          <a:p>
            <a:pPr marL="457200" indent="-457200" algn="ctr">
              <a:buFont typeface="+mj-lt"/>
              <a:buAutoNum type="arabicPeriod"/>
            </a:pPr>
            <a:endParaRPr lang="it-IT" sz="2800" kern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571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8" t="53993" r="21436" b="18020"/>
          <a:stretch/>
        </p:blipFill>
        <p:spPr bwMode="auto">
          <a:xfrm>
            <a:off x="4626332" y="2231780"/>
            <a:ext cx="6999328" cy="208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3622" y="4307352"/>
            <a:ext cx="11363098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it-IT" sz="1600" dirty="0"/>
              <a:t>Il 79% dei progetti finanziati dal bando regionale 2017 e il 97 % di quelli finanziati nel 2020 ha interessato uno o più temi di sostenibilità ambientale.</a:t>
            </a:r>
          </a:p>
          <a:p>
            <a:r>
              <a:rPr lang="it-IT" sz="1600" dirty="0"/>
              <a:t>Si registrano percentuali elevate nei bandi dedicati elle </a:t>
            </a:r>
            <a:r>
              <a:rPr lang="it-IT" sz="1600" b="1" dirty="0"/>
              <a:t>aree interne</a:t>
            </a:r>
            <a:r>
              <a:rPr lang="it-IT" sz="1600" dirty="0"/>
              <a:t>: </a:t>
            </a:r>
            <a:r>
              <a:rPr lang="it-IT" sz="1600" b="1" dirty="0"/>
              <a:t>84,8</a:t>
            </a:r>
            <a:r>
              <a:rPr lang="it-IT" sz="1600" dirty="0"/>
              <a:t>% nel caso della Valchiavenna, </a:t>
            </a:r>
            <a:r>
              <a:rPr lang="it-IT" sz="1600" b="1" dirty="0"/>
              <a:t>87,5</a:t>
            </a:r>
            <a:r>
              <a:rPr lang="it-IT" sz="1600" dirty="0"/>
              <a:t>% per i progetti dell’Area Oltrepò Pavese, arrivando al </a:t>
            </a:r>
            <a:r>
              <a:rPr lang="it-IT" sz="1600" b="1" dirty="0"/>
              <a:t>100%</a:t>
            </a:r>
            <a:r>
              <a:rPr lang="it-IT" sz="1600" dirty="0"/>
              <a:t> dell’Area Interna Como-Lario</a:t>
            </a:r>
          </a:p>
        </p:txBody>
      </p:sp>
      <p:sp>
        <p:nvSpPr>
          <p:cNvPr id="7" name="CasellaDiTesto 2">
            <a:extLst>
              <a:ext uri="{FF2B5EF4-FFF2-40B4-BE49-F238E27FC236}">
                <a16:creationId xmlns:a16="http://schemas.microsoft.com/office/drawing/2014/main" id="{3B9A80CB-B107-68DE-E6E8-260555C2C15B}"/>
              </a:ext>
            </a:extLst>
          </p:cNvPr>
          <p:cNvSpPr txBox="1"/>
          <p:nvPr/>
        </p:nvSpPr>
        <p:spPr>
          <a:xfrm>
            <a:off x="443622" y="942471"/>
            <a:ext cx="11363098" cy="338550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hangingPunct="0"/>
            <a:r>
              <a:rPr lang="it-IT" sz="1600" b="1" dirty="0">
                <a:solidFill>
                  <a:schemeClr val="bg1"/>
                </a:solidFill>
              </a:rPr>
              <a:t>Da dove siamo partiti : esiti del monitoraggio 2022 su Turismo e Attrattività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DCB9B47-E21B-533D-BF1A-4245E8370B3F}"/>
              </a:ext>
            </a:extLst>
          </p:cNvPr>
          <p:cNvSpPr txBox="1"/>
          <p:nvPr/>
        </p:nvSpPr>
        <p:spPr>
          <a:xfrm>
            <a:off x="479834" y="1332025"/>
            <a:ext cx="11262510" cy="830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 hangingPunct="0">
              <a:buFont typeface="Arial"/>
              <a:buChar char="•"/>
            </a:pPr>
            <a:r>
              <a:rPr lang="it-IT" sz="1200" b="1" dirty="0"/>
              <a:t>Bando Turismo e Attrattività</a:t>
            </a:r>
            <a:r>
              <a:rPr lang="it-IT" sz="1200" dirty="0"/>
              <a:t> (2017), esteso a tutto il territorio regionale </a:t>
            </a:r>
          </a:p>
          <a:p>
            <a:pPr marL="285750" indent="-285750" algn="just" hangingPunct="0">
              <a:buFont typeface="Arial"/>
              <a:buChar char="•"/>
            </a:pPr>
            <a:r>
              <a:rPr lang="it-IT" sz="1200" b="1" dirty="0"/>
              <a:t>Bando Turismo e Attrattività -  Valchiavenna (</a:t>
            </a:r>
            <a:r>
              <a:rPr lang="it-IT" sz="1200" dirty="0"/>
              <a:t>2017)</a:t>
            </a:r>
          </a:p>
          <a:p>
            <a:pPr marL="285750" indent="-285750" algn="just" hangingPunct="0">
              <a:buFont typeface="Arial"/>
              <a:buChar char="•"/>
            </a:pPr>
            <a:r>
              <a:rPr lang="it-IT" sz="1200" b="1" dirty="0"/>
              <a:t>Bando Turismo e Attrattività - Alto Lago di Como e Valli del Lario o  Appennino Lombardo – Alto Oltrepò Pavese</a:t>
            </a:r>
            <a:r>
              <a:rPr lang="it-IT" sz="1200" dirty="0"/>
              <a:t> (2019) </a:t>
            </a:r>
          </a:p>
          <a:p>
            <a:pPr marL="285750" indent="-285750" algn="just" hangingPunct="0">
              <a:buFont typeface="Arial"/>
              <a:buChar char="•"/>
            </a:pPr>
            <a:r>
              <a:rPr lang="it-IT" sz="1200" dirty="0"/>
              <a:t>Bando </a:t>
            </a:r>
            <a:r>
              <a:rPr lang="it-IT" sz="1200" b="1" dirty="0"/>
              <a:t>Sostegno alla competitività delle strutture ricettive</a:t>
            </a:r>
            <a:r>
              <a:rPr lang="it-IT" sz="1200" dirty="0"/>
              <a:t> alberghiere e non alberghiere all’aria aperta (2020)</a:t>
            </a:r>
          </a:p>
        </p:txBody>
      </p:sp>
      <p:sp>
        <p:nvSpPr>
          <p:cNvPr id="9" name="Rectangle 8"/>
          <p:cNvSpPr/>
          <p:nvPr/>
        </p:nvSpPr>
        <p:spPr>
          <a:xfrm>
            <a:off x="679526" y="2921507"/>
            <a:ext cx="3693298" cy="1323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it-IT" sz="1600" dirty="0">
                <a:sym typeface="Wingdings" panose="05000000000000000000" pitchFamily="2" charset="2"/>
              </a:rPr>
              <a:t>Criteri sostenibilità ambientale/sociale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it-IT" sz="1600" dirty="0">
                <a:sym typeface="Wingdings" panose="05000000000000000000" pitchFamily="2" charset="2"/>
              </a:rPr>
              <a:t>Scheda di rilevazione delle caratteristiche ambientali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it-IT" sz="1600" dirty="0">
                <a:sym typeface="Wingdings" panose="05000000000000000000" pitchFamily="2" charset="2"/>
              </a:rPr>
              <a:t>Forte risposta dei beneficiari (candidature)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9527" y="2231780"/>
            <a:ext cx="4354713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it-IT" sz="1600" dirty="0">
                <a:sym typeface="Wingdings" panose="05000000000000000000" pitchFamily="2" charset="2"/>
              </a:rPr>
              <a:t>Proficua collaborazione tra</a:t>
            </a:r>
          </a:p>
          <a:p>
            <a:r>
              <a:rPr lang="it-IT" sz="1600" dirty="0">
                <a:sym typeface="Wingdings" panose="05000000000000000000" pitchFamily="2" charset="2"/>
              </a:rPr>
              <a:t>Autorità Ambientale e responsabili DG Turismo:</a:t>
            </a:r>
            <a:endParaRPr lang="it-IT" sz="1600" dirty="0"/>
          </a:p>
        </p:txBody>
      </p:sp>
      <p:sp>
        <p:nvSpPr>
          <p:cNvPr id="11" name="Freccia circolare in giù 11">
            <a:extLst>
              <a:ext uri="{FF2B5EF4-FFF2-40B4-BE49-F238E27FC236}">
                <a16:creationId xmlns:a16="http://schemas.microsoft.com/office/drawing/2014/main" id="{17D342D4-E376-3CB0-EF6C-03FE31F308D7}"/>
              </a:ext>
            </a:extLst>
          </p:cNvPr>
          <p:cNvSpPr/>
          <p:nvPr/>
        </p:nvSpPr>
        <p:spPr>
          <a:xfrm rot="8586823" flipH="1" flipV="1">
            <a:off x="3692074" y="3043912"/>
            <a:ext cx="1605945" cy="375233"/>
          </a:xfrm>
          <a:prstGeom prst="curvedDownArrow">
            <a:avLst/>
          </a:prstGeom>
          <a:solidFill>
            <a:srgbClr val="FFFFFF"/>
          </a:solidFill>
          <a:ln w="25400" cap="flat">
            <a:solidFill>
              <a:schemeClr val="accent3">
                <a:lumMod val="75000"/>
              </a:schemeClr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6E4E7D77-B2AF-297B-F90C-C00C625330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124" y="409573"/>
            <a:ext cx="11037808" cy="307777"/>
          </a:xfrm>
        </p:spPr>
        <p:txBody>
          <a:bodyPr wrap="square" lIns="0" tIns="0" rIns="0" bIns="0" anchor="t">
            <a:spAutoFit/>
          </a:bodyPr>
          <a:lstStyle/>
          <a:p>
            <a:r>
              <a:rPr lang="it-IT" sz="2000" dirty="0">
                <a:solidFill>
                  <a:srgbClr val="0070C0"/>
                </a:solidFill>
              </a:rPr>
              <a:t>Turismo e attrattività nelle Aree interne</a:t>
            </a:r>
          </a:p>
        </p:txBody>
      </p:sp>
      <p:sp>
        <p:nvSpPr>
          <p:cNvPr id="14" name="CasellaDiTesto 2">
            <a:extLst>
              <a:ext uri="{FF2B5EF4-FFF2-40B4-BE49-F238E27FC236}">
                <a16:creationId xmlns:a16="http://schemas.microsoft.com/office/drawing/2014/main" id="{3B9A80CB-B107-68DE-E6E8-260555C2C15B}"/>
              </a:ext>
            </a:extLst>
          </p:cNvPr>
          <p:cNvSpPr txBox="1"/>
          <p:nvPr/>
        </p:nvSpPr>
        <p:spPr>
          <a:xfrm>
            <a:off x="835573" y="5518436"/>
            <a:ext cx="7532008" cy="707882"/>
          </a:xfrm>
          <a:prstGeom prst="rect">
            <a:avLst/>
          </a:prstGeom>
          <a:noFill/>
          <a:ln w="508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hangingPunct="0"/>
            <a:r>
              <a:rPr lang="it-IT" sz="2000" b="1" dirty="0"/>
              <a:t>Focus sui Comuni delle Aree Interne selezionate nell’ambito della Programmazione FESR 2021-2027 rispetto al tema del turismo</a:t>
            </a:r>
          </a:p>
        </p:txBody>
      </p:sp>
      <p:sp>
        <p:nvSpPr>
          <p:cNvPr id="16" name="CasellaDiTesto 2">
            <a:extLst>
              <a:ext uri="{FF2B5EF4-FFF2-40B4-BE49-F238E27FC236}">
                <a16:creationId xmlns:a16="http://schemas.microsoft.com/office/drawing/2014/main" id="{3B9A80CB-B107-68DE-E6E8-260555C2C15B}"/>
              </a:ext>
            </a:extLst>
          </p:cNvPr>
          <p:cNvSpPr txBox="1"/>
          <p:nvPr/>
        </p:nvSpPr>
        <p:spPr>
          <a:xfrm>
            <a:off x="8123573" y="5687046"/>
            <a:ext cx="3232854" cy="369328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hangingPunct="0"/>
            <a:r>
              <a:rPr lang="it-IT" b="1" dirty="0"/>
              <a:t>Supporto alle strategie AI 21-27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B217202-4812-3168-8AD9-BF6C8FEDC287}"/>
              </a:ext>
            </a:extLst>
          </p:cNvPr>
          <p:cNvSpPr/>
          <p:nvPr/>
        </p:nvSpPr>
        <p:spPr>
          <a:xfrm>
            <a:off x="572874" y="6286500"/>
            <a:ext cx="1913151" cy="276225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402144C-65B2-6619-4F5A-14B7B1DFD8CD}"/>
              </a:ext>
            </a:extLst>
          </p:cNvPr>
          <p:cNvSpPr/>
          <p:nvPr/>
        </p:nvSpPr>
        <p:spPr>
          <a:xfrm>
            <a:off x="670473" y="5436532"/>
            <a:ext cx="10851053" cy="830993"/>
          </a:xfrm>
          <a:prstGeom prst="rect">
            <a:avLst/>
          </a:prstGeom>
          <a:noFill/>
          <a:ln w="28575" cap="flat">
            <a:solidFill>
              <a:srgbClr val="0070C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873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4E7D77-B2AF-297B-F90C-C00C625330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124" y="409573"/>
            <a:ext cx="11037808" cy="307777"/>
          </a:xfrm>
        </p:spPr>
        <p:txBody>
          <a:bodyPr wrap="square" lIns="0" tIns="0" rIns="0" bIns="0" anchor="t">
            <a:spAutoFit/>
          </a:bodyPr>
          <a:lstStyle/>
          <a:p>
            <a:r>
              <a:rPr lang="it-IT" sz="2000" dirty="0">
                <a:solidFill>
                  <a:srgbClr val="0070C0"/>
                </a:solidFill>
              </a:rPr>
              <a:t>Turismo e attrattività nelle Aree interne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B9A80CB-B107-68DE-E6E8-260555C2C15B}"/>
              </a:ext>
            </a:extLst>
          </p:cNvPr>
          <p:cNvSpPr txBox="1"/>
          <p:nvPr/>
        </p:nvSpPr>
        <p:spPr>
          <a:xfrm>
            <a:off x="443622" y="932962"/>
            <a:ext cx="11363098" cy="338550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hangingPunct="0"/>
            <a:r>
              <a:rPr lang="it-IT" sz="1600" b="1" dirty="0">
                <a:solidFill>
                  <a:schemeClr val="bg1"/>
                </a:solidFill>
              </a:rPr>
              <a:t>Focus sui Comuni delle Aree Interne selezionate nell’ambito della Programmazione FESR 2021-2027 rispetto al tema del turismo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9C9BE7C-283C-6008-6975-23D6302FD994}"/>
              </a:ext>
            </a:extLst>
          </p:cNvPr>
          <p:cNvSpPr txBox="1"/>
          <p:nvPr/>
        </p:nvSpPr>
        <p:spPr>
          <a:xfrm>
            <a:off x="808892" y="1415562"/>
            <a:ext cx="6426200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hangingPunct="0"/>
            <a:r>
              <a:rPr lang="it-IT" sz="1600" b="1" dirty="0">
                <a:solidFill>
                  <a:srgbClr val="76923C"/>
                </a:solidFill>
              </a:rPr>
              <a:t>Dati</a:t>
            </a:r>
            <a:r>
              <a:rPr lang="it-IT" sz="1600" dirty="0">
                <a:solidFill>
                  <a:srgbClr val="76923C"/>
                </a:solidFill>
              </a:rPr>
              <a:t>: monitoraggio dei Bandi POR FESR Turismo e Attrattività Programmazione 2014-2020: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1E2C3A9-C64C-8840-FE0E-0EF62B659E3F}"/>
              </a:ext>
            </a:extLst>
          </p:cNvPr>
          <p:cNvSpPr txBox="1"/>
          <p:nvPr/>
        </p:nvSpPr>
        <p:spPr>
          <a:xfrm>
            <a:off x="1456592" y="4929833"/>
            <a:ext cx="4635500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hangingPunct="0"/>
            <a:r>
              <a:rPr lang="it-IT" sz="1600" dirty="0">
                <a:solidFill>
                  <a:srgbClr val="76923C"/>
                </a:solidFill>
                <a:sym typeface="Wingdings" panose="05000000000000000000" pitchFamily="2" charset="2"/>
              </a:rPr>
              <a:t></a:t>
            </a:r>
            <a:r>
              <a:rPr lang="it-IT" sz="1600" dirty="0">
                <a:solidFill>
                  <a:srgbClr val="76923C"/>
                </a:solidFill>
              </a:rPr>
              <a:t>ambiti di </a:t>
            </a:r>
            <a:r>
              <a:rPr lang="it-IT" sz="1600" b="1" u="sng" dirty="0">
                <a:solidFill>
                  <a:srgbClr val="76923C"/>
                </a:solidFill>
              </a:rPr>
              <a:t>specializzazione/vocazione</a:t>
            </a:r>
            <a:r>
              <a:rPr lang="it-IT" sz="1600" dirty="0">
                <a:solidFill>
                  <a:srgbClr val="76923C"/>
                </a:solidFill>
              </a:rPr>
              <a:t> dei territori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87F56B9-C6F8-FA45-E177-285F6FDD53D7}"/>
              </a:ext>
            </a:extLst>
          </p:cNvPr>
          <p:cNvSpPr txBox="1"/>
          <p:nvPr/>
        </p:nvSpPr>
        <p:spPr>
          <a:xfrm>
            <a:off x="923453" y="4583723"/>
            <a:ext cx="5518622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hangingPunct="0"/>
            <a:r>
              <a:rPr lang="it-IT" sz="1600" dirty="0">
                <a:solidFill>
                  <a:srgbClr val="76923C"/>
                </a:solidFill>
                <a:sym typeface="Wingdings" panose="05000000000000000000" pitchFamily="2" charset="2"/>
              </a:rPr>
              <a:t></a:t>
            </a:r>
            <a:r>
              <a:rPr lang="it-IT" sz="1600" dirty="0">
                <a:solidFill>
                  <a:srgbClr val="76923C"/>
                </a:solidFill>
              </a:rPr>
              <a:t>grado di </a:t>
            </a:r>
            <a:r>
              <a:rPr lang="it-IT" sz="1600" b="1" u="sng" dirty="0">
                <a:solidFill>
                  <a:srgbClr val="76923C"/>
                </a:solidFill>
              </a:rPr>
              <a:t>dinamismo</a:t>
            </a:r>
            <a:r>
              <a:rPr lang="it-IT" sz="1600" dirty="0">
                <a:solidFill>
                  <a:srgbClr val="76923C"/>
                </a:solidFill>
              </a:rPr>
              <a:t> dimostrato nella recente Programmazione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70E513D-201B-7DAA-68F8-EE2FCC72356C}"/>
              </a:ext>
            </a:extLst>
          </p:cNvPr>
          <p:cNvSpPr txBox="1"/>
          <p:nvPr/>
        </p:nvSpPr>
        <p:spPr>
          <a:xfrm>
            <a:off x="2086635" y="5268383"/>
            <a:ext cx="3771900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hangingPunct="0"/>
            <a:r>
              <a:rPr lang="it-IT" sz="1600" dirty="0">
                <a:solidFill>
                  <a:srgbClr val="76923C"/>
                </a:solidFill>
                <a:sym typeface="Wingdings" panose="05000000000000000000" pitchFamily="2" charset="2"/>
              </a:rPr>
              <a:t></a:t>
            </a:r>
            <a:r>
              <a:rPr lang="it-IT" sz="1600" dirty="0">
                <a:solidFill>
                  <a:srgbClr val="76923C"/>
                </a:solidFill>
              </a:rPr>
              <a:t>sinergia tra </a:t>
            </a:r>
            <a:r>
              <a:rPr lang="it-IT" sz="1600" b="1" u="sng" dirty="0">
                <a:solidFill>
                  <a:srgbClr val="76923C"/>
                </a:solidFill>
              </a:rPr>
              <a:t>temi di sviluppo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DCB9B47-E21B-533D-BF1A-4245E8370B3F}"/>
              </a:ext>
            </a:extLst>
          </p:cNvPr>
          <p:cNvSpPr txBox="1"/>
          <p:nvPr/>
        </p:nvSpPr>
        <p:spPr>
          <a:xfrm>
            <a:off x="800100" y="2057400"/>
            <a:ext cx="5041900" cy="1200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 hangingPunct="0">
              <a:buFont typeface="Arial"/>
              <a:buChar char="•"/>
            </a:pPr>
            <a:r>
              <a:rPr lang="it-IT" sz="1200" b="1" dirty="0"/>
              <a:t>Bando Turismo e Attrattività</a:t>
            </a:r>
            <a:r>
              <a:rPr lang="it-IT" sz="1200" dirty="0"/>
              <a:t> (2017), esteso a tutto il territorio regionale </a:t>
            </a:r>
          </a:p>
          <a:p>
            <a:pPr marL="285750" indent="-285750" algn="just" hangingPunct="0">
              <a:buFont typeface="Arial"/>
              <a:buChar char="•"/>
            </a:pPr>
            <a:r>
              <a:rPr lang="it-IT" sz="1200" b="1" dirty="0"/>
              <a:t>Bando Turismo e Attrattività -  Valchiavenna (</a:t>
            </a:r>
            <a:r>
              <a:rPr lang="it-IT" sz="1200" dirty="0"/>
              <a:t>2017)</a:t>
            </a:r>
          </a:p>
          <a:p>
            <a:pPr marL="285750" indent="-285750" algn="just" hangingPunct="0">
              <a:buFont typeface="Arial"/>
              <a:buChar char="•"/>
            </a:pPr>
            <a:r>
              <a:rPr lang="it-IT" sz="1200" b="1" dirty="0"/>
              <a:t>Bando Turismo e Attrattività - Alto Lago di Como e Valli del Lario o  Appennino Lombardo – Alto Oltrepò Pavese</a:t>
            </a:r>
            <a:r>
              <a:rPr lang="it-IT" sz="1200" dirty="0"/>
              <a:t> (2019) </a:t>
            </a:r>
          </a:p>
          <a:p>
            <a:pPr marL="285750" indent="-285750" algn="just" hangingPunct="0">
              <a:buFont typeface="Arial"/>
              <a:buChar char="•"/>
            </a:pPr>
            <a:r>
              <a:rPr lang="it-IT" sz="1200" dirty="0"/>
              <a:t>Bando </a:t>
            </a:r>
            <a:r>
              <a:rPr lang="it-IT" sz="1200" b="1" dirty="0"/>
              <a:t>Sostegno alla competitività delle strutture ricettive</a:t>
            </a:r>
            <a:r>
              <a:rPr lang="it-IT" sz="1200" dirty="0"/>
              <a:t> alberghiere e non alberghiere all’aria aperta (2020)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C09735C-6CFD-6C14-33BB-585AFA79B9B3}"/>
              </a:ext>
            </a:extLst>
          </p:cNvPr>
          <p:cNvSpPr txBox="1"/>
          <p:nvPr/>
        </p:nvSpPr>
        <p:spPr>
          <a:xfrm>
            <a:off x="6714391" y="1364761"/>
            <a:ext cx="4826000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hangingPunct="0"/>
            <a:r>
              <a:rPr lang="it-IT" sz="1600" b="1" dirty="0">
                <a:solidFill>
                  <a:schemeClr val="accent3">
                    <a:lumMod val="75000"/>
                  </a:schemeClr>
                </a:solidFill>
              </a:rPr>
              <a:t>Ambito:</a:t>
            </a:r>
            <a:r>
              <a:rPr lang="it-IT" sz="1600" dirty="0">
                <a:solidFill>
                  <a:srgbClr val="76923C"/>
                </a:solidFill>
              </a:rPr>
              <a:t> Aree Interne selezionate nell’ambito della Programmazione FESR 2021-2027 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0ACC236-7395-0B59-E0E6-BD4E4841B11C}"/>
              </a:ext>
            </a:extLst>
          </p:cNvPr>
          <p:cNvSpPr txBox="1"/>
          <p:nvPr/>
        </p:nvSpPr>
        <p:spPr>
          <a:xfrm>
            <a:off x="808891" y="4171461"/>
            <a:ext cx="6426200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hangingPunct="0"/>
            <a:r>
              <a:rPr lang="it-IT" sz="1600" b="1" dirty="0">
                <a:solidFill>
                  <a:schemeClr val="accent3">
                    <a:lumMod val="75000"/>
                  </a:schemeClr>
                </a:solidFill>
              </a:rPr>
              <a:t>Obiettivo: far emergere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F225C90E-88E6-B7E6-F037-2D9F8D8BAB7A}"/>
              </a:ext>
            </a:extLst>
          </p:cNvPr>
          <p:cNvSpPr/>
          <p:nvPr/>
        </p:nvSpPr>
        <p:spPr>
          <a:xfrm>
            <a:off x="697117" y="4091321"/>
            <a:ext cx="5744958" cy="1684790"/>
          </a:xfrm>
          <a:prstGeom prst="rect">
            <a:avLst/>
          </a:prstGeom>
          <a:noFill/>
          <a:ln w="44450" cap="flat">
            <a:solidFill>
              <a:srgbClr val="0070C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4" name="Immagine 12" descr="Immagine che contiene mappa&#10;&#10;Descrizione generata automaticamente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6"/>
          <a:stretch/>
        </p:blipFill>
        <p:spPr bwMode="auto">
          <a:xfrm>
            <a:off x="6838290" y="2057400"/>
            <a:ext cx="4813520" cy="40678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Freccia circolare in giù 11">
            <a:extLst>
              <a:ext uri="{FF2B5EF4-FFF2-40B4-BE49-F238E27FC236}">
                <a16:creationId xmlns:a16="http://schemas.microsoft.com/office/drawing/2014/main" id="{17D342D4-E376-3CB0-EF6C-03FE31F308D7}"/>
              </a:ext>
            </a:extLst>
          </p:cNvPr>
          <p:cNvSpPr/>
          <p:nvPr/>
        </p:nvSpPr>
        <p:spPr>
          <a:xfrm rot="-2520000" flipV="1">
            <a:off x="5841704" y="2429998"/>
            <a:ext cx="1749552" cy="513080"/>
          </a:xfrm>
          <a:prstGeom prst="curvedDownArrow">
            <a:avLst/>
          </a:prstGeom>
          <a:solidFill>
            <a:srgbClr val="FFFFFF"/>
          </a:solidFill>
          <a:ln w="25400" cap="flat">
            <a:solidFill>
              <a:schemeClr val="accent3">
                <a:lumMod val="75000"/>
              </a:schemeClr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4F39661-9AE1-1391-897D-2B2C4712BA90}"/>
              </a:ext>
            </a:extLst>
          </p:cNvPr>
          <p:cNvSpPr/>
          <p:nvPr/>
        </p:nvSpPr>
        <p:spPr>
          <a:xfrm>
            <a:off x="572874" y="6286500"/>
            <a:ext cx="1913151" cy="276225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1394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3892A4-EDA3-FB71-5760-57FC43618C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124" y="409573"/>
            <a:ext cx="11037808" cy="307777"/>
          </a:xfrm>
        </p:spPr>
        <p:txBody>
          <a:bodyPr/>
          <a:lstStyle/>
          <a:p>
            <a:r>
              <a:rPr lang="it-IT" sz="2000" dirty="0">
                <a:solidFill>
                  <a:srgbClr val="0070C0"/>
                </a:solidFill>
              </a:rPr>
              <a:t>Turismo e attrattività nelle Aree interne</a:t>
            </a:r>
          </a:p>
        </p:txBody>
      </p:sp>
      <p:sp>
        <p:nvSpPr>
          <p:cNvPr id="3" name="Rectangle 2"/>
          <p:cNvSpPr/>
          <p:nvPr/>
        </p:nvSpPr>
        <p:spPr>
          <a:xfrm>
            <a:off x="417423" y="940647"/>
            <a:ext cx="46850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u="sng" dirty="0">
                <a:solidFill>
                  <a:srgbClr val="76923C"/>
                </a:solidFill>
              </a:rPr>
              <a:t>Dinamismo</a:t>
            </a:r>
            <a:r>
              <a:rPr lang="it-IT" dirty="0">
                <a:solidFill>
                  <a:srgbClr val="76923C"/>
                </a:solidFill>
              </a:rPr>
              <a:t> dimostrato dai comuni delle</a:t>
            </a:r>
          </a:p>
          <a:p>
            <a:r>
              <a:rPr lang="it-IT" dirty="0">
                <a:solidFill>
                  <a:srgbClr val="76923C"/>
                </a:solidFill>
              </a:rPr>
              <a:t>Aree Interne 21-27 nella Programmazione 14-20</a:t>
            </a:r>
            <a:endParaRPr lang="it-IT" dirty="0"/>
          </a:p>
        </p:txBody>
      </p:sp>
      <p:graphicFrame>
        <p:nvGraphicFramePr>
          <p:cNvPr id="6" name="Grafico 47">
            <a:extLst>
              <a:ext uri="{FF2B5EF4-FFF2-40B4-BE49-F238E27FC236}">
                <a16:creationId xmlns:a16="http://schemas.microsoft.com/office/drawing/2014/main" id="{3BFFE907-1F71-4D81-9ACC-BF3637B09048}"/>
              </a:ext>
            </a:extLst>
          </p:cNvPr>
          <p:cNvGraphicFramePr/>
          <p:nvPr/>
        </p:nvGraphicFramePr>
        <p:xfrm>
          <a:off x="618660" y="1731833"/>
          <a:ext cx="3944287" cy="4259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68320" y="5797791"/>
            <a:ext cx="2294216" cy="738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hangingPunct="0"/>
            <a:r>
              <a:rPr lang="it-IT" sz="1400" b="1" dirty="0"/>
              <a:t>367</a:t>
            </a:r>
            <a:r>
              <a:rPr lang="it-IT" sz="1400" dirty="0"/>
              <a:t> progetti finanziati nelle AI</a:t>
            </a:r>
          </a:p>
          <a:p>
            <a:pPr hangingPunct="0"/>
            <a:r>
              <a:rPr lang="it-IT" sz="1400" b="1" dirty="0"/>
              <a:t>149</a:t>
            </a:r>
            <a:r>
              <a:rPr lang="it-IT" sz="1400" dirty="0"/>
              <a:t> Comuni partecipanti</a:t>
            </a:r>
            <a:endParaRPr lang="it-IT" sz="1400" dirty="0">
              <a:solidFill>
                <a:srgbClr val="000000"/>
              </a:solidFill>
              <a:sym typeface="Calibri"/>
            </a:endParaRPr>
          </a:p>
          <a:p>
            <a:pPr hangingPunct="0"/>
            <a:r>
              <a:rPr lang="it-IT" sz="1400" b="1" dirty="0"/>
              <a:t>36%</a:t>
            </a:r>
            <a:r>
              <a:rPr lang="it-IT" sz="1400" dirty="0"/>
              <a:t> del tot dei comuni in AI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7" t="27855" r="11040" b="9439"/>
          <a:stretch/>
        </p:blipFill>
        <p:spPr bwMode="auto">
          <a:xfrm>
            <a:off x="5102466" y="1031177"/>
            <a:ext cx="6494854" cy="30881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039085" y="4514486"/>
            <a:ext cx="66670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/>
              <a:t>Natura &amp; green</a:t>
            </a:r>
            <a:r>
              <a:rPr lang="it-IT" sz="1600" dirty="0"/>
              <a:t> (283) </a:t>
            </a:r>
            <a:r>
              <a:rPr lang="it-IT" sz="1600" b="1" dirty="0"/>
              <a:t>Sport &amp; turismo</a:t>
            </a:r>
            <a:r>
              <a:rPr lang="it-IT" sz="1600" dirty="0"/>
              <a:t> </a:t>
            </a:r>
            <a:r>
              <a:rPr lang="it-IT" sz="1600" b="1" dirty="0"/>
              <a:t>attivo</a:t>
            </a:r>
            <a:r>
              <a:rPr lang="it-IT" sz="1600" dirty="0"/>
              <a:t> (244) e </a:t>
            </a:r>
            <a:r>
              <a:rPr lang="it-IT" sz="1600" b="1" dirty="0"/>
              <a:t>Enogastronomia &amp; food</a:t>
            </a:r>
            <a:r>
              <a:rPr lang="it-IT" sz="1600" dirty="0"/>
              <a:t> </a:t>
            </a:r>
            <a:r>
              <a:rPr lang="it-IT" sz="1600" b="1" dirty="0"/>
              <a:t>experience</a:t>
            </a:r>
            <a:r>
              <a:rPr lang="it-IT" sz="1600" dirty="0"/>
              <a:t> (193) i più diffusi temi di posizionamento strategico turistico </a:t>
            </a:r>
            <a:r>
              <a:rPr lang="it-IT" sz="1400" i="1" dirty="0"/>
              <a:t>(d.g.r. n. 651/2013)</a:t>
            </a:r>
            <a:endParaRPr lang="it-IT" sz="1600" i="1" dirty="0"/>
          </a:p>
        </p:txBody>
      </p:sp>
      <p:sp>
        <p:nvSpPr>
          <p:cNvPr id="11" name="Rectangle 10"/>
          <p:cNvSpPr/>
          <p:nvPr/>
        </p:nvSpPr>
        <p:spPr>
          <a:xfrm>
            <a:off x="5039085" y="4152874"/>
            <a:ext cx="3873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u="sng" dirty="0">
                <a:solidFill>
                  <a:srgbClr val="76923C"/>
                </a:solidFill>
              </a:rPr>
              <a:t>Specializzazione/vocazione</a:t>
            </a:r>
            <a:r>
              <a:rPr lang="it-IT" dirty="0">
                <a:solidFill>
                  <a:srgbClr val="76923C"/>
                </a:solidFill>
              </a:rPr>
              <a:t> dei territori</a:t>
            </a:r>
            <a:endParaRPr lang="it-IT" dirty="0"/>
          </a:p>
        </p:txBody>
      </p:sp>
      <p:sp>
        <p:nvSpPr>
          <p:cNvPr id="12" name="Rectangle 11"/>
          <p:cNvSpPr/>
          <p:nvPr/>
        </p:nvSpPr>
        <p:spPr>
          <a:xfrm>
            <a:off x="5039085" y="5336124"/>
            <a:ext cx="66670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/>
            <a:r>
              <a:rPr lang="it-IT" sz="1600" dirty="0">
                <a:sym typeface="Wingdings" panose="05000000000000000000" pitchFamily="2" charset="2"/>
              </a:rPr>
              <a:t></a:t>
            </a:r>
            <a:r>
              <a:rPr lang="it-IT" sz="1600" dirty="0"/>
              <a:t>aree interne prealpine più attive di quelle di pianura (scarsa partecipazione in Lomellina e Oltrepò Mantovano)</a:t>
            </a:r>
          </a:p>
          <a:p>
            <a:pPr marL="180975" indent="-180975"/>
            <a:r>
              <a:rPr lang="it-IT" sz="1600" dirty="0">
                <a:sym typeface="Wingdings" panose="05000000000000000000" pitchFamily="2" charset="2"/>
              </a:rPr>
              <a:t></a:t>
            </a:r>
            <a:r>
              <a:rPr lang="it-IT" sz="1600" dirty="0"/>
              <a:t>Laghi attrattori di progettualità: beneficiari più attivi nei comuni rivieraschi</a:t>
            </a:r>
          </a:p>
        </p:txBody>
      </p:sp>
      <p:sp>
        <p:nvSpPr>
          <p:cNvPr id="14" name="TextBox 13"/>
          <p:cNvSpPr txBox="1"/>
          <p:nvPr/>
        </p:nvSpPr>
        <p:spPr>
          <a:xfrm rot="21031006">
            <a:off x="9009122" y="3827892"/>
            <a:ext cx="2793800" cy="523216"/>
          </a:xfrm>
          <a:prstGeom prst="rect">
            <a:avLst/>
          </a:prstGeom>
          <a:solidFill>
            <a:schemeClr val="accent3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 hangingPunct="0"/>
            <a:r>
              <a:rPr lang="it-IT" sz="1400" b="1" dirty="0"/>
              <a:t>SCHEDA  di APPROFONDIMENTO PER CIASCUNA AI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42E0DB1-8B74-57BE-A2AB-5939F6EAC8A7}"/>
              </a:ext>
            </a:extLst>
          </p:cNvPr>
          <p:cNvSpPr/>
          <p:nvPr/>
        </p:nvSpPr>
        <p:spPr>
          <a:xfrm>
            <a:off x="572875" y="6286500"/>
            <a:ext cx="1694076" cy="276225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618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6" grpId="0">
        <p:bldAsOne/>
      </p:bldGraphic>
      <p:bldP spid="5" grpId="0" animBg="1"/>
      <p:bldP spid="10" grpId="0"/>
      <p:bldP spid="11" grpId="0"/>
      <p:bldP spid="12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3892A4-EDA3-FB71-5760-57FC43618C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124" y="409573"/>
            <a:ext cx="11037808" cy="307777"/>
          </a:xfrm>
        </p:spPr>
        <p:txBody>
          <a:bodyPr/>
          <a:lstStyle/>
          <a:p>
            <a:r>
              <a:rPr lang="it-IT" sz="2000" dirty="0">
                <a:solidFill>
                  <a:srgbClr val="0070C0"/>
                </a:solidFill>
              </a:rPr>
              <a:t>Le 14 schede di approfondimento – una carta d’identità delle Aree interne</a:t>
            </a:r>
          </a:p>
        </p:txBody>
      </p:sp>
      <p:pic>
        <p:nvPicPr>
          <p:cNvPr id="18" name="Immagine 4">
            <a:extLst>
              <a:ext uri="{FF2B5EF4-FFF2-40B4-BE49-F238E27FC236}">
                <a16:creationId xmlns:a16="http://schemas.microsoft.com/office/drawing/2014/main" id="{2CC09692-A4F7-4D04-AA23-3E1D2006E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29" y="847849"/>
            <a:ext cx="7711799" cy="53680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</p:pic>
      <p:sp>
        <p:nvSpPr>
          <p:cNvPr id="19" name="CasellaDiTesto 3">
            <a:extLst>
              <a:ext uri="{FF2B5EF4-FFF2-40B4-BE49-F238E27FC236}">
                <a16:creationId xmlns:a16="http://schemas.microsoft.com/office/drawing/2014/main" id="{9D4D3F2F-2E9D-46DB-8E50-AB02DB2D7EEE}"/>
              </a:ext>
            </a:extLst>
          </p:cNvPr>
          <p:cNvSpPr txBox="1"/>
          <p:nvPr/>
        </p:nvSpPr>
        <p:spPr>
          <a:xfrm>
            <a:off x="8275518" y="847849"/>
            <a:ext cx="3478118" cy="307777"/>
          </a:xfrm>
          <a:prstGeom prst="rect">
            <a:avLst/>
          </a:prstGeom>
          <a:solidFill>
            <a:srgbClr val="FFFF00">
              <a:alpha val="50000"/>
            </a:srgb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it-IT" sz="1400" dirty="0"/>
              <a:t>Localizzazione dell’AI e info di base</a:t>
            </a:r>
          </a:p>
        </p:txBody>
      </p:sp>
      <p:sp>
        <p:nvSpPr>
          <p:cNvPr id="20" name="CasellaDiTesto 22">
            <a:extLst>
              <a:ext uri="{FF2B5EF4-FFF2-40B4-BE49-F238E27FC236}">
                <a16:creationId xmlns:a16="http://schemas.microsoft.com/office/drawing/2014/main" id="{2FEFFC20-F890-42FE-ABA0-10B69DD8DA29}"/>
              </a:ext>
            </a:extLst>
          </p:cNvPr>
          <p:cNvSpPr txBox="1"/>
          <p:nvPr/>
        </p:nvSpPr>
        <p:spPr>
          <a:xfrm>
            <a:off x="8275518" y="1239373"/>
            <a:ext cx="3478118" cy="1169551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it-IT" sz="1400" b="1" dirty="0"/>
              <a:t>Mappe: </a:t>
            </a:r>
            <a:r>
              <a:rPr lang="it-IT" sz="1400" dirty="0"/>
              <a:t>Progetti T&amp;A localizzati rispetto alle caratterizzazioni  per il Paesaggio (Quaderno 1), per tema di posizionamento strategico prevalente (</a:t>
            </a:r>
            <a:r>
              <a:rPr lang="it-IT" sz="1400" b="1" dirty="0">
                <a:solidFill>
                  <a:srgbClr val="FF0000"/>
                </a:solidFill>
              </a:rPr>
              <a:t>ENOGASTRONOMIA, </a:t>
            </a:r>
            <a:r>
              <a:rPr lang="it-IT" sz="1400" b="1" dirty="0">
                <a:solidFill>
                  <a:schemeClr val="accent4"/>
                </a:solidFill>
              </a:rPr>
              <a:t>SPORT, </a:t>
            </a:r>
            <a:r>
              <a:rPr lang="it-IT" sz="1400" b="1" dirty="0">
                <a:solidFill>
                  <a:schemeClr val="accent6"/>
                </a:solidFill>
              </a:rPr>
              <a:t>NATURA)</a:t>
            </a:r>
          </a:p>
        </p:txBody>
      </p:sp>
      <p:sp>
        <p:nvSpPr>
          <p:cNvPr id="21" name="CasellaDiTesto 28">
            <a:extLst>
              <a:ext uri="{FF2B5EF4-FFF2-40B4-BE49-F238E27FC236}">
                <a16:creationId xmlns:a16="http://schemas.microsoft.com/office/drawing/2014/main" id="{59B95627-DA8B-4890-82DD-B5AFDB01EED2}"/>
              </a:ext>
            </a:extLst>
          </p:cNvPr>
          <p:cNvSpPr txBox="1"/>
          <p:nvPr/>
        </p:nvSpPr>
        <p:spPr>
          <a:xfrm>
            <a:off x="8275520" y="2492671"/>
            <a:ext cx="3478118" cy="307777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it-IT" sz="1400" dirty="0"/>
              <a:t>Descrizione degli elementi del contesto</a:t>
            </a:r>
          </a:p>
        </p:txBody>
      </p:sp>
      <p:sp>
        <p:nvSpPr>
          <p:cNvPr id="22" name="CasellaDiTesto 16">
            <a:extLst>
              <a:ext uri="{FF2B5EF4-FFF2-40B4-BE49-F238E27FC236}">
                <a16:creationId xmlns:a16="http://schemas.microsoft.com/office/drawing/2014/main" id="{63544E67-F967-425F-BAB8-EF978B4FD9A3}"/>
              </a:ext>
            </a:extLst>
          </p:cNvPr>
          <p:cNvSpPr txBox="1"/>
          <p:nvPr/>
        </p:nvSpPr>
        <p:spPr>
          <a:xfrm>
            <a:off x="8275520" y="2884195"/>
            <a:ext cx="3478118" cy="954107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it-IT" sz="1400" b="1" dirty="0"/>
              <a:t>Grafici: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dirty="0"/>
              <a:t>N° di progetti per tema di posizionamento strategico (radar)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dirty="0"/>
              <a:t>N° di progetti per sotto-tema specifico</a:t>
            </a:r>
          </a:p>
        </p:txBody>
      </p:sp>
      <p:sp>
        <p:nvSpPr>
          <p:cNvPr id="23" name="CasellaDiTesto 23">
            <a:extLst>
              <a:ext uri="{FF2B5EF4-FFF2-40B4-BE49-F238E27FC236}">
                <a16:creationId xmlns:a16="http://schemas.microsoft.com/office/drawing/2014/main" id="{772AA9D7-02EC-42C7-9F3E-D5889926DDFB}"/>
              </a:ext>
            </a:extLst>
          </p:cNvPr>
          <p:cNvSpPr txBox="1"/>
          <p:nvPr/>
        </p:nvSpPr>
        <p:spPr>
          <a:xfrm>
            <a:off x="8275520" y="3922049"/>
            <a:ext cx="3478117" cy="1169551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it-IT" sz="1400" b="1" dirty="0"/>
              <a:t>Descrizione qualitativa dei progetti T&amp;A: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dirty="0"/>
              <a:t>Selezione e menzione delle proposte progettuali più interessanti rispetto al dialogo con i contesti territoriali e all’impatto ambientale</a:t>
            </a:r>
          </a:p>
        </p:txBody>
      </p:sp>
      <p:sp>
        <p:nvSpPr>
          <p:cNvPr id="24" name="CasellaDiTesto 13">
            <a:extLst>
              <a:ext uri="{FF2B5EF4-FFF2-40B4-BE49-F238E27FC236}">
                <a16:creationId xmlns:a16="http://schemas.microsoft.com/office/drawing/2014/main" id="{66CCCC91-945B-4718-8072-CB2D5A5B01BD}"/>
              </a:ext>
            </a:extLst>
          </p:cNvPr>
          <p:cNvSpPr txBox="1"/>
          <p:nvPr/>
        </p:nvSpPr>
        <p:spPr>
          <a:xfrm>
            <a:off x="8275519" y="5175345"/>
            <a:ext cx="3478118" cy="954107"/>
          </a:xfrm>
          <a:prstGeom prst="rect">
            <a:avLst/>
          </a:prstGeom>
          <a:solidFill>
            <a:schemeClr val="accent1">
              <a:alpha val="5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it-IT" sz="1400" b="1" dirty="0"/>
              <a:t>Mappa: Esiti del  Monitoraggio integrato POR-PSR 2014-2020 (Quaderno 1)</a:t>
            </a:r>
          </a:p>
          <a:p>
            <a:r>
              <a:rPr lang="it-IT" sz="1400" dirty="0"/>
              <a:t>Individuazione di sinergie e complementarietà</a:t>
            </a:r>
          </a:p>
        </p:txBody>
      </p:sp>
      <p:sp>
        <p:nvSpPr>
          <p:cNvPr id="4" name="Rectangle 3"/>
          <p:cNvSpPr/>
          <p:nvPr/>
        </p:nvSpPr>
        <p:spPr>
          <a:xfrm>
            <a:off x="455629" y="847849"/>
            <a:ext cx="1698291" cy="2245870"/>
          </a:xfrm>
          <a:prstGeom prst="rect">
            <a:avLst/>
          </a:prstGeom>
          <a:solidFill>
            <a:srgbClr val="FFFF00">
              <a:alpha val="50000"/>
            </a:srgbClr>
          </a:solidFill>
          <a:ln w="381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53920" y="847848"/>
            <a:ext cx="6013508" cy="2864779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 w="381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68566" y="3712628"/>
            <a:ext cx="4093461" cy="2503238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 w="381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53920" y="3712626"/>
            <a:ext cx="1914646" cy="1462719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 w="381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5629" y="3093718"/>
            <a:ext cx="3612937" cy="3122147"/>
          </a:xfrm>
          <a:custGeom>
            <a:avLst/>
            <a:gdLst>
              <a:gd name="connsiteX0" fmla="*/ 0 w 3612937"/>
              <a:gd name="connsiteY0" fmla="*/ 0 h 3076427"/>
              <a:gd name="connsiteX1" fmla="*/ 3612937 w 3612937"/>
              <a:gd name="connsiteY1" fmla="*/ 0 h 3076427"/>
              <a:gd name="connsiteX2" fmla="*/ 3612937 w 3612937"/>
              <a:gd name="connsiteY2" fmla="*/ 3076427 h 3076427"/>
              <a:gd name="connsiteX3" fmla="*/ 0 w 3612937"/>
              <a:gd name="connsiteY3" fmla="*/ 3076427 h 3076427"/>
              <a:gd name="connsiteX4" fmla="*/ 0 w 3612937"/>
              <a:gd name="connsiteY4" fmla="*/ 0 h 3076427"/>
              <a:gd name="connsiteX0" fmla="*/ 0 w 3612937"/>
              <a:gd name="connsiteY0" fmla="*/ 0 h 3076427"/>
              <a:gd name="connsiteX1" fmla="*/ 1779057 w 3612937"/>
              <a:gd name="connsiteY1" fmla="*/ 1838960 h 3076427"/>
              <a:gd name="connsiteX2" fmla="*/ 3612937 w 3612937"/>
              <a:gd name="connsiteY2" fmla="*/ 3076427 h 3076427"/>
              <a:gd name="connsiteX3" fmla="*/ 0 w 3612937"/>
              <a:gd name="connsiteY3" fmla="*/ 3076427 h 3076427"/>
              <a:gd name="connsiteX4" fmla="*/ 0 w 3612937"/>
              <a:gd name="connsiteY4" fmla="*/ 0 h 3076427"/>
              <a:gd name="connsiteX0" fmla="*/ 0 w 3612937"/>
              <a:gd name="connsiteY0" fmla="*/ 0 h 3076427"/>
              <a:gd name="connsiteX1" fmla="*/ 1591097 w 3612937"/>
              <a:gd name="connsiteY1" fmla="*/ 2240280 h 3076427"/>
              <a:gd name="connsiteX2" fmla="*/ 3612937 w 3612937"/>
              <a:gd name="connsiteY2" fmla="*/ 3076427 h 3076427"/>
              <a:gd name="connsiteX3" fmla="*/ 0 w 3612937"/>
              <a:gd name="connsiteY3" fmla="*/ 3076427 h 3076427"/>
              <a:gd name="connsiteX4" fmla="*/ 0 w 3612937"/>
              <a:gd name="connsiteY4" fmla="*/ 0 h 3076427"/>
              <a:gd name="connsiteX0" fmla="*/ 0 w 3612937"/>
              <a:gd name="connsiteY0" fmla="*/ 0 h 3076427"/>
              <a:gd name="connsiteX1" fmla="*/ 1707937 w 3612937"/>
              <a:gd name="connsiteY1" fmla="*/ 2032000 h 3076427"/>
              <a:gd name="connsiteX2" fmla="*/ 3612937 w 3612937"/>
              <a:gd name="connsiteY2" fmla="*/ 3076427 h 3076427"/>
              <a:gd name="connsiteX3" fmla="*/ 0 w 3612937"/>
              <a:gd name="connsiteY3" fmla="*/ 3076427 h 3076427"/>
              <a:gd name="connsiteX4" fmla="*/ 0 w 3612937"/>
              <a:gd name="connsiteY4" fmla="*/ 0 h 3076427"/>
              <a:gd name="connsiteX0" fmla="*/ 0 w 3612937"/>
              <a:gd name="connsiteY0" fmla="*/ 135089 h 3211516"/>
              <a:gd name="connsiteX1" fmla="*/ 1713531 w 3612937"/>
              <a:gd name="connsiteY1" fmla="*/ 89370 h 3211516"/>
              <a:gd name="connsiteX2" fmla="*/ 1707937 w 3612937"/>
              <a:gd name="connsiteY2" fmla="*/ 2167089 h 3211516"/>
              <a:gd name="connsiteX3" fmla="*/ 3612937 w 3612937"/>
              <a:gd name="connsiteY3" fmla="*/ 3211516 h 3211516"/>
              <a:gd name="connsiteX4" fmla="*/ 0 w 3612937"/>
              <a:gd name="connsiteY4" fmla="*/ 3211516 h 3211516"/>
              <a:gd name="connsiteX5" fmla="*/ 0 w 3612937"/>
              <a:gd name="connsiteY5" fmla="*/ 135089 h 3211516"/>
              <a:gd name="connsiteX0" fmla="*/ 15240 w 3612937"/>
              <a:gd name="connsiteY0" fmla="*/ 94342 h 3216489"/>
              <a:gd name="connsiteX1" fmla="*/ 1713531 w 3612937"/>
              <a:gd name="connsiteY1" fmla="*/ 94343 h 3216489"/>
              <a:gd name="connsiteX2" fmla="*/ 1707937 w 3612937"/>
              <a:gd name="connsiteY2" fmla="*/ 2172062 h 3216489"/>
              <a:gd name="connsiteX3" fmla="*/ 3612937 w 3612937"/>
              <a:gd name="connsiteY3" fmla="*/ 3216489 h 3216489"/>
              <a:gd name="connsiteX4" fmla="*/ 0 w 3612937"/>
              <a:gd name="connsiteY4" fmla="*/ 3216489 h 3216489"/>
              <a:gd name="connsiteX5" fmla="*/ 15240 w 3612937"/>
              <a:gd name="connsiteY5" fmla="*/ 94342 h 3216489"/>
              <a:gd name="connsiteX0" fmla="*/ 15240 w 3612937"/>
              <a:gd name="connsiteY0" fmla="*/ 144874 h 3267021"/>
              <a:gd name="connsiteX1" fmla="*/ 1713531 w 3612937"/>
              <a:gd name="connsiteY1" fmla="*/ 144875 h 3267021"/>
              <a:gd name="connsiteX2" fmla="*/ 1707937 w 3612937"/>
              <a:gd name="connsiteY2" fmla="*/ 2222594 h 3267021"/>
              <a:gd name="connsiteX3" fmla="*/ 3612937 w 3612937"/>
              <a:gd name="connsiteY3" fmla="*/ 3267021 h 3267021"/>
              <a:gd name="connsiteX4" fmla="*/ 0 w 3612937"/>
              <a:gd name="connsiteY4" fmla="*/ 3267021 h 3267021"/>
              <a:gd name="connsiteX5" fmla="*/ 15240 w 3612937"/>
              <a:gd name="connsiteY5" fmla="*/ 144874 h 3267021"/>
              <a:gd name="connsiteX0" fmla="*/ 15240 w 3612937"/>
              <a:gd name="connsiteY0" fmla="*/ 0 h 3122147"/>
              <a:gd name="connsiteX1" fmla="*/ 1713531 w 3612937"/>
              <a:gd name="connsiteY1" fmla="*/ 1 h 3122147"/>
              <a:gd name="connsiteX2" fmla="*/ 1707937 w 3612937"/>
              <a:gd name="connsiteY2" fmla="*/ 2077720 h 3122147"/>
              <a:gd name="connsiteX3" fmla="*/ 3612937 w 3612937"/>
              <a:gd name="connsiteY3" fmla="*/ 3122147 h 3122147"/>
              <a:gd name="connsiteX4" fmla="*/ 0 w 3612937"/>
              <a:gd name="connsiteY4" fmla="*/ 3122147 h 3122147"/>
              <a:gd name="connsiteX5" fmla="*/ 15240 w 3612937"/>
              <a:gd name="connsiteY5" fmla="*/ 0 h 3122147"/>
              <a:gd name="connsiteX0" fmla="*/ 15240 w 3612937"/>
              <a:gd name="connsiteY0" fmla="*/ 0 h 3122147"/>
              <a:gd name="connsiteX1" fmla="*/ 1713531 w 3612937"/>
              <a:gd name="connsiteY1" fmla="*/ 1 h 3122147"/>
              <a:gd name="connsiteX2" fmla="*/ 1707937 w 3612937"/>
              <a:gd name="connsiteY2" fmla="*/ 2077720 h 3122147"/>
              <a:gd name="connsiteX3" fmla="*/ 3608371 w 3612937"/>
              <a:gd name="connsiteY3" fmla="*/ 2077722 h 3122147"/>
              <a:gd name="connsiteX4" fmla="*/ 3612937 w 3612937"/>
              <a:gd name="connsiteY4" fmla="*/ 3122147 h 3122147"/>
              <a:gd name="connsiteX5" fmla="*/ 0 w 3612937"/>
              <a:gd name="connsiteY5" fmla="*/ 3122147 h 3122147"/>
              <a:gd name="connsiteX6" fmla="*/ 15240 w 3612937"/>
              <a:gd name="connsiteY6" fmla="*/ 0 h 3122147"/>
              <a:gd name="connsiteX0" fmla="*/ 15240 w 3612937"/>
              <a:gd name="connsiteY0" fmla="*/ 0 h 3122147"/>
              <a:gd name="connsiteX1" fmla="*/ 1713531 w 3612937"/>
              <a:gd name="connsiteY1" fmla="*/ 1 h 3122147"/>
              <a:gd name="connsiteX2" fmla="*/ 1707937 w 3612937"/>
              <a:gd name="connsiteY2" fmla="*/ 2077720 h 3122147"/>
              <a:gd name="connsiteX3" fmla="*/ 3608371 w 3612937"/>
              <a:gd name="connsiteY3" fmla="*/ 2077722 h 3122147"/>
              <a:gd name="connsiteX4" fmla="*/ 3612937 w 3612937"/>
              <a:gd name="connsiteY4" fmla="*/ 3122147 h 3122147"/>
              <a:gd name="connsiteX5" fmla="*/ 0 w 3612937"/>
              <a:gd name="connsiteY5" fmla="*/ 3122147 h 3122147"/>
              <a:gd name="connsiteX6" fmla="*/ 15240 w 3612937"/>
              <a:gd name="connsiteY6" fmla="*/ 0 h 3122147"/>
              <a:gd name="connsiteX0" fmla="*/ 15240 w 3612937"/>
              <a:gd name="connsiteY0" fmla="*/ 0 h 3122147"/>
              <a:gd name="connsiteX1" fmla="*/ 1713531 w 3612937"/>
              <a:gd name="connsiteY1" fmla="*/ 1 h 3122147"/>
              <a:gd name="connsiteX2" fmla="*/ 1707937 w 3612937"/>
              <a:gd name="connsiteY2" fmla="*/ 2077720 h 3122147"/>
              <a:gd name="connsiteX3" fmla="*/ 3608371 w 3612937"/>
              <a:gd name="connsiteY3" fmla="*/ 2077722 h 3122147"/>
              <a:gd name="connsiteX4" fmla="*/ 3612937 w 3612937"/>
              <a:gd name="connsiteY4" fmla="*/ 3122147 h 3122147"/>
              <a:gd name="connsiteX5" fmla="*/ 0 w 3612937"/>
              <a:gd name="connsiteY5" fmla="*/ 3122147 h 3122147"/>
              <a:gd name="connsiteX6" fmla="*/ 15240 w 3612937"/>
              <a:gd name="connsiteY6" fmla="*/ 0 h 3122147"/>
              <a:gd name="connsiteX0" fmla="*/ 15240 w 3612937"/>
              <a:gd name="connsiteY0" fmla="*/ 0 h 3122147"/>
              <a:gd name="connsiteX1" fmla="*/ 1713531 w 3612937"/>
              <a:gd name="connsiteY1" fmla="*/ 1 h 3122147"/>
              <a:gd name="connsiteX2" fmla="*/ 1707937 w 3612937"/>
              <a:gd name="connsiteY2" fmla="*/ 2077720 h 3122147"/>
              <a:gd name="connsiteX3" fmla="*/ 3608371 w 3612937"/>
              <a:gd name="connsiteY3" fmla="*/ 2077722 h 3122147"/>
              <a:gd name="connsiteX4" fmla="*/ 3612937 w 3612937"/>
              <a:gd name="connsiteY4" fmla="*/ 3122147 h 3122147"/>
              <a:gd name="connsiteX5" fmla="*/ 0 w 3612937"/>
              <a:gd name="connsiteY5" fmla="*/ 3122147 h 3122147"/>
              <a:gd name="connsiteX6" fmla="*/ 15240 w 3612937"/>
              <a:gd name="connsiteY6" fmla="*/ 0 h 3122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12937" h="3122147">
                <a:moveTo>
                  <a:pt x="15240" y="0"/>
                </a:moveTo>
                <a:lnTo>
                  <a:pt x="1713531" y="1"/>
                </a:lnTo>
                <a:cubicBezTo>
                  <a:pt x="1711666" y="692574"/>
                  <a:pt x="1709802" y="1385147"/>
                  <a:pt x="1707937" y="2077720"/>
                </a:cubicBezTo>
                <a:lnTo>
                  <a:pt x="3608371" y="2077722"/>
                </a:lnTo>
                <a:lnTo>
                  <a:pt x="3612937" y="3122147"/>
                </a:lnTo>
                <a:lnTo>
                  <a:pt x="0" y="3122147"/>
                </a:lnTo>
                <a:lnTo>
                  <a:pt x="15240" y="0"/>
                </a:lnTo>
                <a:close/>
              </a:path>
            </a:pathLst>
          </a:custGeom>
          <a:solidFill>
            <a:schemeClr val="accent1">
              <a:lumMod val="75000"/>
              <a:alpha val="5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5629" y="847973"/>
            <a:ext cx="7711799" cy="5368017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DAFF4C69-0C16-D769-C88E-6FF74B02BAF7}"/>
              </a:ext>
            </a:extLst>
          </p:cNvPr>
          <p:cNvSpPr/>
          <p:nvPr/>
        </p:nvSpPr>
        <p:spPr>
          <a:xfrm>
            <a:off x="572874" y="6286500"/>
            <a:ext cx="1913151" cy="276225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89FF0C3-D174-5984-DD8B-E943C2352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2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>
            <a:extLst>
              <a:ext uri="{FF2B5EF4-FFF2-40B4-BE49-F238E27FC236}">
                <a16:creationId xmlns:a16="http://schemas.microsoft.com/office/drawing/2014/main" id="{2E502ED9-728C-C52C-16E2-F6E2E4DFB88E}"/>
              </a:ext>
            </a:extLst>
          </p:cNvPr>
          <p:cNvSpPr/>
          <p:nvPr/>
        </p:nvSpPr>
        <p:spPr>
          <a:xfrm>
            <a:off x="572874" y="6286500"/>
            <a:ext cx="1913151" cy="276225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B1DF9DFD-E75E-8DD6-4057-D74DA7612C48}"/>
              </a:ext>
            </a:extLst>
          </p:cNvPr>
          <p:cNvSpPr txBox="1">
            <a:spLocks/>
          </p:cNvSpPr>
          <p:nvPr/>
        </p:nvSpPr>
        <p:spPr>
          <a:xfrm>
            <a:off x="381837" y="2678482"/>
            <a:ext cx="11475218" cy="2154436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marL="0" marR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3B3D44"/>
                </a:solidFill>
                <a:uFillTx/>
                <a:latin typeface="Helvetica"/>
                <a:ea typeface="Arial"/>
                <a:cs typeface="Helvetica"/>
                <a:sym typeface="Arial"/>
              </a:defRPr>
            </a:lvl1pPr>
            <a:lvl2pPr marL="0" marR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it-IT" sz="2800" kern="0" dirty="0">
                <a:solidFill>
                  <a:srgbClr val="0070C0"/>
                </a:solidFill>
                <a:cs typeface="Calibri" panose="020F0502020204030204" pitchFamily="34" charset="0"/>
              </a:rPr>
              <a:t>Prodotti del monitoraggio ambientale </a:t>
            </a:r>
          </a:p>
          <a:p>
            <a:pPr algn="ctr"/>
            <a:r>
              <a:rPr lang="it-IT" sz="2800" kern="0" dirty="0">
                <a:solidFill>
                  <a:srgbClr val="0070C0"/>
                </a:solidFill>
                <a:cs typeface="Calibri" panose="020F0502020204030204" pitchFamily="34" charset="0"/>
              </a:rPr>
              <a:t>e punti di forza dell’informazione ambientale</a:t>
            </a:r>
          </a:p>
          <a:p>
            <a:pPr algn="ctr"/>
            <a:r>
              <a:rPr lang="it-IT" sz="2800" kern="0" dirty="0">
                <a:solidFill>
                  <a:srgbClr val="0070C0"/>
                </a:solidFill>
                <a:cs typeface="Calibri" panose="020F0502020204030204" pitchFamily="34" charset="0"/>
              </a:rPr>
              <a:t> </a:t>
            </a:r>
          </a:p>
          <a:p>
            <a:pPr marL="457200" indent="-457200" algn="ctr">
              <a:buFont typeface="+mj-lt"/>
              <a:buAutoNum type="arabicPeriod"/>
            </a:pPr>
            <a:endParaRPr lang="it-IT" sz="2800" kern="0" dirty="0">
              <a:solidFill>
                <a:srgbClr val="0070C0"/>
              </a:solidFill>
              <a:cs typeface="Calibri" panose="020F0502020204030204" pitchFamily="34" charset="0"/>
            </a:endParaRPr>
          </a:p>
          <a:p>
            <a:pPr marL="457200" indent="-457200" algn="ctr">
              <a:buFont typeface="+mj-lt"/>
              <a:buAutoNum type="arabicPeriod"/>
            </a:pPr>
            <a:endParaRPr lang="it-IT" sz="2800" kern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174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674495" y="1162701"/>
            <a:ext cx="4760686" cy="3754874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r>
              <a:rPr lang="it-IT" sz="2000" b="1" dirty="0"/>
              <a:t>Report tecnici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Focus asse 4 Energia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Efficienza energetica degli edifici pubblici: Assi 4- 5-6 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Orientamento alla sostenibilità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Monitoraggio Integrato POR-PSR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Report complessivo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Focus sul Bando SAP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Bandi Turismo e Attrattività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Bandi Turismo e Attrattività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Bandi Brevetti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4E81B8DF-40CA-1737-E67B-C30E459088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123" y="409573"/>
            <a:ext cx="11037808" cy="307777"/>
          </a:xfrm>
        </p:spPr>
        <p:txBody>
          <a:bodyPr/>
          <a:lstStyle/>
          <a:p>
            <a:r>
              <a:rPr lang="it-IT" sz="2000" dirty="0">
                <a:solidFill>
                  <a:schemeClr val="tx1"/>
                </a:solidFill>
              </a:rPr>
              <a:t>Prodotti del monitoraggio ambientale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B7226C3-ACD2-D133-4F0F-4CD812D03FE7}"/>
              </a:ext>
            </a:extLst>
          </p:cNvPr>
          <p:cNvSpPr txBox="1"/>
          <p:nvPr/>
        </p:nvSpPr>
        <p:spPr>
          <a:xfrm>
            <a:off x="5660573" y="1161069"/>
            <a:ext cx="5856934" cy="1323435"/>
          </a:xfrm>
          <a:prstGeom prst="rect">
            <a:avLst/>
          </a:prstGeom>
          <a:noFill/>
          <a:ln w="28575" cap="flat">
            <a:solidFill>
              <a:srgbClr val="E46C0A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it-IT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Report con approccio divulgativo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Focus asse 4 Energia 2018: Infografica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sz="2000" dirty="0">
                <a:solidFill>
                  <a:srgbClr val="000000"/>
                </a:solidFill>
                <a:sym typeface="Calibri"/>
              </a:rPr>
              <a:t>Focus asse 4 Energia: Sintesi non tecnica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sz="2000" dirty="0">
                <a:solidFill>
                  <a:srgbClr val="000000"/>
                </a:solidFill>
                <a:sym typeface="Calibri"/>
              </a:rPr>
              <a:t>Monitoraggio ambientale versione SMART 2021</a:t>
            </a:r>
            <a:r>
              <a:rPr kumimoji="0" lang="it-IT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FB3DDE0-5F1B-243D-3F04-B78AEEB9BBB4}"/>
              </a:ext>
            </a:extLst>
          </p:cNvPr>
          <p:cNvSpPr txBox="1"/>
          <p:nvPr/>
        </p:nvSpPr>
        <p:spPr>
          <a:xfrm>
            <a:off x="805123" y="5134207"/>
            <a:ext cx="10225733" cy="1569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000" i="1" dirty="0">
                <a:solidFill>
                  <a:srgbClr val="000000"/>
                </a:solidFill>
                <a:sym typeface="Calibri"/>
              </a:rPr>
              <a:t>Sono in lavorazione</a:t>
            </a:r>
            <a:r>
              <a:rPr lang="it-IT" sz="2000" dirty="0">
                <a:solidFill>
                  <a:srgbClr val="000000"/>
                </a:solidFill>
                <a:sym typeface="Calibri"/>
              </a:rPr>
              <a:t>: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sz="2000" dirty="0">
                <a:solidFill>
                  <a:srgbClr val="000000"/>
                </a:solidFill>
                <a:sym typeface="Calibri"/>
              </a:rPr>
              <a:t>Quaderno 2 con focus sul tema turismo nelle aree interne (estate 2023)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sz="2000" dirty="0">
                <a:solidFill>
                  <a:srgbClr val="000000"/>
                </a:solidFill>
                <a:sym typeface="Calibri"/>
              </a:rPr>
              <a:t>Report complessivo aggiornato (fine anno 2023)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>
                <a:solidFill>
                  <a:srgbClr val="000000"/>
                </a:solidFill>
                <a:sym typeface="Calibri"/>
              </a:rPr>
              <a:t>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A1D4D37-1995-16FC-74AC-BD5C2924F5F3}"/>
              </a:ext>
            </a:extLst>
          </p:cNvPr>
          <p:cNvSpPr txBox="1"/>
          <p:nvPr/>
        </p:nvSpPr>
        <p:spPr>
          <a:xfrm>
            <a:off x="5660573" y="3286363"/>
            <a:ext cx="5856934" cy="1631212"/>
          </a:xfrm>
          <a:prstGeom prst="rect">
            <a:avLst/>
          </a:prstGeom>
          <a:noFill/>
          <a:ln w="28575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hangingPunct="0"/>
            <a:r>
              <a:rPr lang="it-IT" sz="2000" b="1" dirty="0">
                <a:solidFill>
                  <a:srgbClr val="000000"/>
                </a:solidFill>
                <a:sym typeface="Calibri"/>
              </a:rPr>
              <a:t>Report tecnici con approccio sintetico e comunicativo</a:t>
            </a:r>
          </a:p>
          <a:p>
            <a:pPr marL="342900" indent="-342900" hangingPunct="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0000"/>
                </a:solidFill>
                <a:sym typeface="Calibri"/>
              </a:rPr>
              <a:t>Monitoraggio su paesaggio, turismo e biodiversità – Quaderno 1</a:t>
            </a:r>
          </a:p>
          <a:p>
            <a:pPr marL="342900" indent="-342900" hangingPunct="0">
              <a:buFont typeface="Arial" panose="020B0604020202020204" pitchFamily="34" charset="0"/>
              <a:buChar char="•"/>
            </a:pPr>
            <a:r>
              <a:rPr kumimoji="0" lang="it-IT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Lezioni apprese e spunti per la nuova programmazione per il POR FESR e il PC IT- CH</a:t>
            </a:r>
          </a:p>
        </p:txBody>
      </p:sp>
      <p:sp>
        <p:nvSpPr>
          <p:cNvPr id="2" name="Freccia a destra 1">
            <a:extLst>
              <a:ext uri="{FF2B5EF4-FFF2-40B4-BE49-F238E27FC236}">
                <a16:creationId xmlns:a16="http://schemas.microsoft.com/office/drawing/2014/main" id="{D00C51C8-3F24-FCA6-069E-7EA35C6790D8}"/>
              </a:ext>
            </a:extLst>
          </p:cNvPr>
          <p:cNvSpPr/>
          <p:nvPr/>
        </p:nvSpPr>
        <p:spPr>
          <a:xfrm>
            <a:off x="5312229" y="1517224"/>
            <a:ext cx="324337" cy="484632"/>
          </a:xfrm>
          <a:prstGeom prst="rightArrow">
            <a:avLst/>
          </a:prstGeom>
          <a:solidFill>
            <a:srgbClr val="E46C0A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39562516-F56D-6F50-6268-77B9A07ECA59}"/>
              </a:ext>
            </a:extLst>
          </p:cNvPr>
          <p:cNvSpPr/>
          <p:nvPr/>
        </p:nvSpPr>
        <p:spPr>
          <a:xfrm>
            <a:off x="5312229" y="3808363"/>
            <a:ext cx="324336" cy="484632"/>
          </a:xfrm>
          <a:prstGeom prst="rightArrow">
            <a:avLst/>
          </a:prstGeom>
          <a:solidFill>
            <a:srgbClr val="00B0F0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23D8AAE-FF7D-F5DB-671D-008E00CEC765}"/>
              </a:ext>
            </a:extLst>
          </p:cNvPr>
          <p:cNvSpPr/>
          <p:nvPr/>
        </p:nvSpPr>
        <p:spPr>
          <a:xfrm>
            <a:off x="572874" y="6286500"/>
            <a:ext cx="1913151" cy="276225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981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/>
          <p:cNvGrpSpPr/>
          <p:nvPr/>
        </p:nvGrpSpPr>
        <p:grpSpPr>
          <a:xfrm>
            <a:off x="10901566" y="4839915"/>
            <a:ext cx="646696" cy="646696"/>
            <a:chOff x="6148519" y="3396620"/>
            <a:chExt cx="646696" cy="646696"/>
          </a:xfrm>
        </p:grpSpPr>
        <p:grpSp>
          <p:nvGrpSpPr>
            <p:cNvPr id="80" name="Group 79"/>
            <p:cNvGrpSpPr/>
            <p:nvPr/>
          </p:nvGrpSpPr>
          <p:grpSpPr>
            <a:xfrm>
              <a:off x="6148519" y="3396620"/>
              <a:ext cx="646696" cy="646696"/>
              <a:chOff x="6190193" y="2410224"/>
              <a:chExt cx="646696" cy="646696"/>
            </a:xfrm>
          </p:grpSpPr>
          <p:sp>
            <p:nvSpPr>
              <p:cNvPr id="82" name="Oval 81"/>
              <p:cNvSpPr/>
              <p:nvPr/>
            </p:nvSpPr>
            <p:spPr>
              <a:xfrm>
                <a:off x="6190193" y="2410224"/>
                <a:ext cx="646696" cy="646696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5400" cap="flat">
                <a:noFill/>
                <a:prstDash val="solid"/>
                <a:round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6275144" y="2495175"/>
                <a:ext cx="476794" cy="476794"/>
              </a:xfrm>
              <a:prstGeom prst="ellipse">
                <a:avLst/>
              </a:prstGeom>
              <a:solidFill>
                <a:schemeClr val="bg1"/>
              </a:solidFill>
              <a:ln w="25400" cap="flat">
                <a:noFill/>
                <a:prstDash val="solid"/>
                <a:round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6381919" y="2601950"/>
                <a:ext cx="263245" cy="26324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25400" cap="flat">
                <a:noFill/>
                <a:prstDash val="solid"/>
                <a:round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</p:grpSp>
        <p:sp>
          <p:nvSpPr>
            <p:cNvPr id="81" name="Oval 80"/>
            <p:cNvSpPr/>
            <p:nvPr/>
          </p:nvSpPr>
          <p:spPr>
            <a:xfrm>
              <a:off x="6423131" y="3671233"/>
              <a:ext cx="97471" cy="97471"/>
            </a:xfrm>
            <a:prstGeom prst="ellipse">
              <a:avLst/>
            </a:prstGeom>
            <a:solidFill>
              <a:schemeClr val="accent3"/>
            </a:solidFill>
            <a:ln w="25400" cap="flat">
              <a:noFill/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sp>
        <p:nvSpPr>
          <p:cNvPr id="30" name="Notched Right Arrow 29"/>
          <p:cNvSpPr/>
          <p:nvPr/>
        </p:nvSpPr>
        <p:spPr>
          <a:xfrm>
            <a:off x="5550927" y="5024338"/>
            <a:ext cx="5611291" cy="244443"/>
          </a:xfrm>
          <a:prstGeom prst="notchedRightArrow">
            <a:avLst/>
          </a:prstGeom>
          <a:solidFill>
            <a:schemeClr val="accent3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10906446" y="4069331"/>
            <a:ext cx="646696" cy="64669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10991397" y="4168745"/>
            <a:ext cx="476794" cy="476794"/>
          </a:xfrm>
          <a:prstGeom prst="ellipse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11098172" y="4275520"/>
            <a:ext cx="263245" cy="2632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11181058" y="4358407"/>
            <a:ext cx="97471" cy="9747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8" name="Notched Right Arrow 27"/>
          <p:cNvSpPr/>
          <p:nvPr/>
        </p:nvSpPr>
        <p:spPr>
          <a:xfrm>
            <a:off x="6041204" y="4276340"/>
            <a:ext cx="5188589" cy="262425"/>
          </a:xfrm>
          <a:prstGeom prst="notchedRightArrow">
            <a:avLst/>
          </a:prstGeom>
          <a:solidFill>
            <a:schemeClr val="accent4">
              <a:lumMod val="40000"/>
              <a:lumOff val="6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0895732" y="3169674"/>
            <a:ext cx="646696" cy="646696"/>
            <a:chOff x="6148519" y="3396620"/>
            <a:chExt cx="646696" cy="646696"/>
          </a:xfrm>
        </p:grpSpPr>
        <p:grpSp>
          <p:nvGrpSpPr>
            <p:cNvPr id="26" name="Group 25"/>
            <p:cNvGrpSpPr/>
            <p:nvPr/>
          </p:nvGrpSpPr>
          <p:grpSpPr>
            <a:xfrm>
              <a:off x="6148519" y="3396620"/>
              <a:ext cx="646696" cy="646696"/>
              <a:chOff x="6190193" y="2410224"/>
              <a:chExt cx="646696" cy="646696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6190193" y="2410224"/>
                <a:ext cx="646696" cy="646696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5400" cap="flat">
                <a:noFill/>
                <a:prstDash val="solid"/>
                <a:round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6275144" y="2495175"/>
                <a:ext cx="476794" cy="476794"/>
              </a:xfrm>
              <a:prstGeom prst="ellipse">
                <a:avLst/>
              </a:prstGeom>
              <a:solidFill>
                <a:schemeClr val="bg1"/>
              </a:solidFill>
              <a:ln w="25400" cap="flat">
                <a:noFill/>
                <a:prstDash val="solid"/>
                <a:round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6381919" y="2601950"/>
                <a:ext cx="263245" cy="26324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25400" cap="flat">
                <a:noFill/>
                <a:prstDash val="solid"/>
                <a:round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</p:grpSp>
        <p:sp>
          <p:nvSpPr>
            <p:cNvPr id="45" name="Oval 44"/>
            <p:cNvSpPr/>
            <p:nvPr/>
          </p:nvSpPr>
          <p:spPr>
            <a:xfrm>
              <a:off x="6423131" y="3671233"/>
              <a:ext cx="97471" cy="97471"/>
            </a:xfrm>
            <a:prstGeom prst="ellipse">
              <a:avLst/>
            </a:prstGeom>
            <a:solidFill>
              <a:schemeClr val="accent3"/>
            </a:solidFill>
            <a:ln w="25400" cap="flat">
              <a:noFill/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sp>
        <p:nvSpPr>
          <p:cNvPr id="69" name="Notched Right Arrow 68"/>
          <p:cNvSpPr/>
          <p:nvPr/>
        </p:nvSpPr>
        <p:spPr>
          <a:xfrm>
            <a:off x="5325912" y="3383366"/>
            <a:ext cx="5865420" cy="244443"/>
          </a:xfrm>
          <a:prstGeom prst="notchedRightArrow">
            <a:avLst/>
          </a:prstGeom>
          <a:solidFill>
            <a:schemeClr val="accent3">
              <a:lumMod val="40000"/>
              <a:lumOff val="6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6358482" y="4851410"/>
            <a:ext cx="4254721" cy="53052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Autofit/>
          </a:bodyPr>
          <a:lstStyle/>
          <a:p>
            <a:pPr algn="ctr" hangingPunct="0"/>
            <a:r>
              <a:rPr lang="it-IT" dirty="0">
                <a:sym typeface="Calibri"/>
              </a:rPr>
              <a:t>Aree Interne, Aree Urbane,….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6775327" y="4229285"/>
            <a:ext cx="3551487" cy="3385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Autofit/>
          </a:bodyPr>
          <a:lstStyle/>
          <a:p>
            <a:pPr hangingPunct="0"/>
            <a:r>
              <a:rPr lang="it-IT" dirty="0">
                <a:sym typeface="Calibri"/>
              </a:rPr>
              <a:t>Paesaggio, Green procurement, ...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358482" y="3024443"/>
            <a:ext cx="4254721" cy="923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hangingPunct="0"/>
            <a:r>
              <a:rPr lang="it-IT" dirty="0"/>
              <a:t>Efficienza energetica, risparmio idrico, uso efficiente delle risorse, conciliazione benefici economici e sostenibilità ambientale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50145" y="4803516"/>
            <a:ext cx="4793550" cy="69504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Autofit/>
          </a:bodyPr>
          <a:lstStyle/>
          <a:p>
            <a:pPr hangingPunct="0"/>
            <a:endParaRPr lang="it-IT" dirty="0"/>
          </a:p>
          <a:p>
            <a:pPr hangingPunct="0"/>
            <a:r>
              <a:rPr lang="it-IT" dirty="0"/>
              <a:t>Possibilità di orientare le politiche sulla base delle caratteristiche e delle vocazioni territoriali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57478" y="4012412"/>
            <a:ext cx="4651599" cy="7327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Autofit/>
          </a:bodyPr>
          <a:lstStyle/>
          <a:p>
            <a:pPr hangingPunct="0"/>
            <a:r>
              <a:rPr lang="it-IT" dirty="0"/>
              <a:t>Favorire la conoscenza e l’applicazione diffusa di </a:t>
            </a:r>
            <a:r>
              <a:rPr lang="it-IT" b="1" dirty="0"/>
              <a:t>regolamenti e norme </a:t>
            </a:r>
            <a:r>
              <a:rPr lang="it-IT" dirty="0"/>
              <a:t>spesso disattesi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5241" y="3020518"/>
            <a:ext cx="4794945" cy="923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hangingPunct="0"/>
            <a:r>
              <a:rPr lang="it-IT" dirty="0"/>
              <a:t>Possibilità per i beneficiari di </a:t>
            </a:r>
            <a:r>
              <a:rPr lang="it-IT" b="1" dirty="0"/>
              <a:t>valorizzare gli elementi di sostenibilità</a:t>
            </a:r>
            <a:r>
              <a:rPr lang="it-IT" dirty="0"/>
              <a:t> ambientale già in essere o previsti per le proprie attività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6E3892A4-EDA3-FB71-5760-57FC43618C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124" y="409573"/>
            <a:ext cx="11037808" cy="307777"/>
          </a:xfrm>
        </p:spPr>
        <p:txBody>
          <a:bodyPr/>
          <a:lstStyle/>
          <a:p>
            <a:r>
              <a:rPr lang="it-IT" sz="2000" dirty="0">
                <a:solidFill>
                  <a:srgbClr val="0070C0"/>
                </a:solidFill>
              </a:rPr>
              <a:t>Lezioni apprese: i punti di forza dell’informazione ambientale</a:t>
            </a:r>
          </a:p>
        </p:txBody>
      </p:sp>
      <p:sp>
        <p:nvSpPr>
          <p:cNvPr id="12" name="CasellaDiTesto 7">
            <a:extLst>
              <a:ext uri="{FF2B5EF4-FFF2-40B4-BE49-F238E27FC236}">
                <a16:creationId xmlns:a16="http://schemas.microsoft.com/office/drawing/2014/main" id="{ADCB9B47-E21B-533D-BF1A-4245E8370B3F}"/>
              </a:ext>
            </a:extLst>
          </p:cNvPr>
          <p:cNvSpPr txBox="1"/>
          <p:nvPr/>
        </p:nvSpPr>
        <p:spPr>
          <a:xfrm>
            <a:off x="472611" y="5589613"/>
            <a:ext cx="11080531" cy="646800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hangingPunct="0">
              <a:buClr>
                <a:schemeClr val="accent3">
                  <a:lumMod val="75000"/>
                </a:schemeClr>
              </a:buClr>
            </a:pPr>
            <a:r>
              <a:rPr lang="it-IT" dirty="0"/>
              <a:t>Possibilità di valorizzare esiti di sostenibilità ambientale del Programma </a:t>
            </a:r>
          </a:p>
          <a:p>
            <a:pPr algn="ctr" hangingPunct="0">
              <a:buClr>
                <a:schemeClr val="accent3">
                  <a:lumMod val="75000"/>
                </a:schemeClr>
              </a:buClr>
            </a:pPr>
            <a:r>
              <a:rPr lang="it-IT" dirty="0">
                <a:sym typeface="Wingdings" panose="05000000000000000000" pitchFamily="2" charset="2"/>
              </a:rPr>
              <a:t></a:t>
            </a:r>
            <a:r>
              <a:rPr lang="it-IT" dirty="0"/>
              <a:t>Tutti gli assi, compresi quelli «non ambientali»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3EBD6AD-8C54-C729-AD7E-4F1BCBC2C3B6}"/>
              </a:ext>
            </a:extLst>
          </p:cNvPr>
          <p:cNvSpPr/>
          <p:nvPr/>
        </p:nvSpPr>
        <p:spPr>
          <a:xfrm>
            <a:off x="572874" y="6286500"/>
            <a:ext cx="1913151" cy="276225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695" y="1098540"/>
            <a:ext cx="2470331" cy="1451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Immagine 24" descr="Immagine che contiene mappa&#10;&#10;Descrizione generata automaticamente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72754" y="1217972"/>
            <a:ext cx="1744757" cy="157127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asellaDiTesto 7">
            <a:extLst>
              <a:ext uri="{FF2B5EF4-FFF2-40B4-BE49-F238E27FC236}">
                <a16:creationId xmlns:a16="http://schemas.microsoft.com/office/drawing/2014/main" id="{A5F55152-0900-1E4E-749A-6AFA257C7D65}"/>
              </a:ext>
            </a:extLst>
          </p:cNvPr>
          <p:cNvSpPr txBox="1"/>
          <p:nvPr/>
        </p:nvSpPr>
        <p:spPr>
          <a:xfrm>
            <a:off x="1028601" y="1166647"/>
            <a:ext cx="6205220" cy="13234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 hangingPunct="0">
              <a:buFont typeface="Arial"/>
              <a:buChar char="•"/>
            </a:pPr>
            <a:r>
              <a:rPr lang="it-IT" sz="2000" dirty="0"/>
              <a:t>Collaborazione con i responsabili d’azione</a:t>
            </a:r>
          </a:p>
          <a:p>
            <a:pPr marL="285750" indent="-285750" algn="just" hangingPunct="0">
              <a:buFont typeface="Arial"/>
              <a:buChar char="•"/>
            </a:pPr>
            <a:r>
              <a:rPr lang="it-IT" sz="2000" dirty="0"/>
              <a:t>Schede di rilevazione delle caratteristiche ambientali</a:t>
            </a:r>
          </a:p>
          <a:p>
            <a:pPr marL="285750" indent="-285750" algn="just" hangingPunct="0">
              <a:buFont typeface="Arial"/>
              <a:buChar char="•"/>
            </a:pPr>
            <a:r>
              <a:rPr lang="it-IT" sz="2000" dirty="0"/>
              <a:t>Criteri di valutazione della sostenibilità</a:t>
            </a:r>
          </a:p>
          <a:p>
            <a:pPr marL="285750" indent="-285750" algn="just" hangingPunct="0">
              <a:buFont typeface="Arial"/>
              <a:buChar char="•"/>
            </a:pPr>
            <a:r>
              <a:rPr lang="it-IT" sz="2000" dirty="0"/>
              <a:t>DNSH (new entry Programmazione 2021-2027)</a:t>
            </a:r>
          </a:p>
        </p:txBody>
      </p:sp>
    </p:spTree>
    <p:extLst>
      <p:ext uri="{BB962C8B-B14F-4D97-AF65-F5344CB8AC3E}">
        <p14:creationId xmlns:p14="http://schemas.microsoft.com/office/powerpoint/2010/main" val="1551991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781959E-FD48-4810-87F9-D3D6FEB7927E}"/>
              </a:ext>
            </a:extLst>
          </p:cNvPr>
          <p:cNvSpPr/>
          <p:nvPr/>
        </p:nvSpPr>
        <p:spPr>
          <a:xfrm>
            <a:off x="3871156" y="4815959"/>
            <a:ext cx="4546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latin typeface="Helvetica" pitchFamily="34" charset="0"/>
                <a:ea typeface="MS Mincho" panose="02020609040205080304" pitchFamily="49" charset="-128"/>
                <a:cs typeface="Arial" panose="020B0604020202020204" pitchFamily="34" charset="0"/>
                <a:hlinkClick r:id="rId3"/>
              </a:rPr>
              <a:t>www.fesr.regione.lombardia.it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40992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32D5E3B2-3F9B-CAB8-157D-07A0E1FD2E4A}"/>
              </a:ext>
            </a:extLst>
          </p:cNvPr>
          <p:cNvSpPr txBox="1">
            <a:spLocks/>
          </p:cNvSpPr>
          <p:nvPr/>
        </p:nvSpPr>
        <p:spPr>
          <a:xfrm>
            <a:off x="684942" y="1228465"/>
            <a:ext cx="11027595" cy="4801314"/>
          </a:xfrm>
          <a:prstGeom prst="rect">
            <a:avLst/>
          </a:prstGeom>
          <a:noFill/>
          <a:ln w="47625">
            <a:solidFill>
              <a:srgbClr val="0070C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>
              <a:defRPr lang="it-IT"/>
            </a:defPPr>
            <a:lvl1pPr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kern="0" cap="none" spc="0" baseline="0">
                <a:ln>
                  <a:noFill/>
                </a:ln>
                <a:uFillTx/>
                <a:latin typeface="Helvetica"/>
                <a:ea typeface="Arial"/>
                <a:cs typeface="Calibri" panose="020F0502020204030204" pitchFamily="34" charset="0"/>
              </a:defRPr>
            </a:lvl1pPr>
            <a:lvl2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</a:defRPr>
            </a:lvl2pPr>
            <a:lvl3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</a:defRPr>
            </a:lvl3pPr>
            <a:lvl4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</a:defRPr>
            </a:lvl4pPr>
            <a:lvl5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</a:defRPr>
            </a:lvl5pPr>
            <a:lvl6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</a:defRPr>
            </a:lvl6pPr>
            <a:lvl7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</a:defRPr>
            </a:lvl7pPr>
            <a:lvl8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</a:defRPr>
            </a:lvl8pPr>
            <a:lvl9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</a:defRPr>
            </a:lvl9pPr>
          </a:lstStyle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61130" y="337270"/>
            <a:ext cx="11475218" cy="430887"/>
          </a:xfrm>
        </p:spPr>
        <p:txBody>
          <a:bodyPr/>
          <a:lstStyle/>
          <a:p>
            <a:pPr algn="ctr"/>
            <a:r>
              <a:rPr lang="it-IT" sz="2800" dirty="0">
                <a:solidFill>
                  <a:srgbClr val="0070C0"/>
                </a:solidFill>
              </a:rPr>
              <a:t>Autorità Ambientale regionale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2E502ED9-728C-C52C-16E2-F6E2E4DFB88E}"/>
              </a:ext>
            </a:extLst>
          </p:cNvPr>
          <p:cNvSpPr/>
          <p:nvPr/>
        </p:nvSpPr>
        <p:spPr>
          <a:xfrm>
            <a:off x="572874" y="6286500"/>
            <a:ext cx="1913151" cy="276225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B1DF9DFD-E75E-8DD6-4057-D74DA7612C48}"/>
              </a:ext>
            </a:extLst>
          </p:cNvPr>
          <p:cNvSpPr txBox="1">
            <a:spLocks/>
          </p:cNvSpPr>
          <p:nvPr/>
        </p:nvSpPr>
        <p:spPr>
          <a:xfrm>
            <a:off x="1224318" y="1854517"/>
            <a:ext cx="4457291" cy="2585323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marL="0" marR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3B3D44"/>
                </a:solidFill>
                <a:uFillTx/>
                <a:latin typeface="Helvetica"/>
                <a:ea typeface="Arial"/>
                <a:cs typeface="Helvetica"/>
                <a:sym typeface="Arial"/>
              </a:defRPr>
            </a:lvl1pPr>
            <a:lvl2pPr marL="0" marR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it-IT" sz="2400" kern="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algn="ctr"/>
            <a:endParaRPr lang="it-IT" sz="2400" kern="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algn="ctr"/>
            <a:endParaRPr lang="it-IT" sz="2400" kern="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algn="ctr"/>
            <a:r>
              <a:rPr lang="it-IT" sz="2400" kern="0" dirty="0">
                <a:solidFill>
                  <a:schemeClr val="tx1"/>
                </a:solidFill>
                <a:cs typeface="Calibri" panose="020F0502020204030204" pitchFamily="34" charset="0"/>
              </a:rPr>
              <a:t>Alessandra Norcini</a:t>
            </a:r>
          </a:p>
          <a:p>
            <a:pPr marL="457200" indent="-457200" algn="ctr">
              <a:buFont typeface="+mj-lt"/>
              <a:buAutoNum type="arabicPeriod"/>
            </a:pPr>
            <a:endParaRPr lang="it-IT" sz="2400" kern="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algn="ctr"/>
            <a:r>
              <a:rPr lang="it-IT" sz="2400" kern="0" dirty="0">
                <a:cs typeface="Calibri" panose="020F0502020204030204" pitchFamily="34" charset="0"/>
              </a:rPr>
              <a:t>Alessandro Dacomo</a:t>
            </a:r>
            <a:br>
              <a:rPr lang="it-IT" sz="2400" kern="0" dirty="0">
                <a:cs typeface="Calibri" panose="020F0502020204030204" pitchFamily="34" charset="0"/>
              </a:rPr>
            </a:br>
            <a:endParaRPr lang="it-IT" sz="2400" kern="0" dirty="0">
              <a:solidFill>
                <a:schemeClr val="tx1"/>
              </a:solidFill>
            </a:endParaRP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C654BDB9-3F76-3B02-565F-2A94A738F18D}"/>
              </a:ext>
            </a:extLst>
          </p:cNvPr>
          <p:cNvSpPr txBox="1">
            <a:spLocks/>
          </p:cNvSpPr>
          <p:nvPr/>
        </p:nvSpPr>
        <p:spPr>
          <a:xfrm>
            <a:off x="6595990" y="1724980"/>
            <a:ext cx="4457291" cy="3323987"/>
          </a:xfrm>
          <a:prstGeom prst="rect">
            <a:avLst/>
          </a:prstGeom>
          <a:noFill/>
          <a:ln w="28575">
            <a:solidFill>
              <a:srgbClr val="0070C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marL="0" marR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ln>
                  <a:noFill/>
                </a:ln>
                <a:solidFill>
                  <a:srgbClr val="3B3D44"/>
                </a:solidFill>
                <a:uFillTx/>
                <a:latin typeface="Helvetica"/>
                <a:ea typeface="Arial"/>
                <a:cs typeface="Helvetica"/>
                <a:sym typeface="Arial"/>
              </a:defRPr>
            </a:lvl1pPr>
            <a:lvl2pPr marL="0" marR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it-IT" sz="2400" kern="0" dirty="0">
              <a:solidFill>
                <a:srgbClr val="0070C0"/>
              </a:solidFill>
            </a:endParaRPr>
          </a:p>
          <a:p>
            <a:pPr algn="ctr"/>
            <a:r>
              <a:rPr lang="it-IT" sz="2400" kern="0" dirty="0">
                <a:solidFill>
                  <a:srgbClr val="0070C0"/>
                </a:solidFill>
              </a:rPr>
              <a:t>Assistenza tecnica</a:t>
            </a:r>
          </a:p>
          <a:p>
            <a:pPr algn="ctr"/>
            <a:endParaRPr lang="it-IT" sz="2400" kern="0" dirty="0">
              <a:solidFill>
                <a:schemeClr val="tx1"/>
              </a:solidFill>
            </a:endParaRPr>
          </a:p>
          <a:p>
            <a:pPr algn="ctr"/>
            <a:r>
              <a:rPr lang="it-IT" sz="2400" kern="0" dirty="0">
                <a:solidFill>
                  <a:schemeClr val="tx1"/>
                </a:solidFill>
              </a:rPr>
              <a:t>Elena Conte</a:t>
            </a:r>
          </a:p>
          <a:p>
            <a:pPr algn="ctr"/>
            <a:r>
              <a:rPr lang="it-IT" sz="2400" kern="0" dirty="0">
                <a:solidFill>
                  <a:schemeClr val="tx1"/>
                </a:solidFill>
              </a:rPr>
              <a:t>Selene Cremonesi</a:t>
            </a:r>
          </a:p>
          <a:p>
            <a:pPr algn="ctr"/>
            <a:r>
              <a:rPr lang="it-IT" sz="2400" kern="0" dirty="0">
                <a:solidFill>
                  <a:schemeClr val="tx1"/>
                </a:solidFill>
              </a:rPr>
              <a:t>Elenca Girola</a:t>
            </a:r>
          </a:p>
          <a:p>
            <a:pPr algn="ctr"/>
            <a:r>
              <a:rPr lang="it-IT" sz="2400" kern="0" dirty="0">
                <a:solidFill>
                  <a:schemeClr val="tx1"/>
                </a:solidFill>
              </a:rPr>
              <a:t>Valeria Penso</a:t>
            </a:r>
          </a:p>
          <a:p>
            <a:pPr algn="ctr"/>
            <a:r>
              <a:rPr lang="it-IT" sz="2400" kern="0" dirty="0">
                <a:solidFill>
                  <a:schemeClr val="tx1"/>
                </a:solidFill>
              </a:rPr>
              <a:t>Enrica Zucca</a:t>
            </a:r>
          </a:p>
          <a:p>
            <a:pPr algn="ctr"/>
            <a:endParaRPr lang="it-IT" sz="2400" kern="0" dirty="0">
              <a:solidFill>
                <a:schemeClr val="tx1"/>
              </a:solidFill>
            </a:endParaRPr>
          </a:p>
        </p:txBody>
      </p:sp>
      <p:pic>
        <p:nvPicPr>
          <p:cNvPr id="10" name="Elemento grafico 9" descr="Gruppo di persone contorno">
            <a:extLst>
              <a:ext uri="{FF2B5EF4-FFF2-40B4-BE49-F238E27FC236}">
                <a16:creationId xmlns:a16="http://schemas.microsoft.com/office/drawing/2014/main" id="{D73463DB-5399-CCE0-33A7-13E64AD4EB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4017635" y="1477992"/>
            <a:ext cx="4098673" cy="409867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FFE1B79-8922-227F-6B3C-8AA85073C1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96" y="35894"/>
            <a:ext cx="12192000" cy="68580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3A5EF49-64A6-A8B1-13DC-D87FB9A30F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99" y="-1634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2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46208" y="938403"/>
            <a:ext cx="11144347" cy="10988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96394" y="420914"/>
            <a:ext cx="10910478" cy="369332"/>
          </a:xfrm>
        </p:spPr>
        <p:txBody>
          <a:bodyPr/>
          <a:lstStyle/>
          <a:p>
            <a:r>
              <a:rPr lang="it-IT" sz="2400" dirty="0">
                <a:solidFill>
                  <a:srgbClr val="0070C0"/>
                </a:solidFill>
                <a:cs typeface="Calibri" panose="020F0502020204030204" pitchFamily="34" charset="0"/>
              </a:rPr>
              <a:t>Monitoraggio ambientale – </a:t>
            </a:r>
            <a:r>
              <a:rPr lang="it-IT" sz="2400" dirty="0">
                <a:solidFill>
                  <a:srgbClr val="0070C0"/>
                </a:solidFill>
              </a:rPr>
              <a:t>Report sui brevetti</a:t>
            </a:r>
          </a:p>
        </p:txBody>
      </p:sp>
      <p:sp>
        <p:nvSpPr>
          <p:cNvPr id="3" name="Rettangolo 2"/>
          <p:cNvSpPr/>
          <p:nvPr/>
        </p:nvSpPr>
        <p:spPr>
          <a:xfrm>
            <a:off x="717753" y="1036942"/>
            <a:ext cx="60616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cs typeface="Calibri" panose="020F0502020204030204" pitchFamily="34" charset="0"/>
                <a:sym typeface="Arial"/>
              </a:rPr>
              <a:t>Azione I.1.b.1.1 Sostegno all’acquisto di servizi per l’innovazione tecnologica, strategica, organizzativa e commerciale delle imprese</a:t>
            </a:r>
          </a:p>
        </p:txBody>
      </p:sp>
      <p:sp>
        <p:nvSpPr>
          <p:cNvPr id="4" name="Rettangolo 2"/>
          <p:cNvSpPr/>
          <p:nvPr/>
        </p:nvSpPr>
        <p:spPr>
          <a:xfrm>
            <a:off x="769728" y="5422199"/>
            <a:ext cx="10627615" cy="707886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cs typeface="Calibri" panose="020F0502020204030204" pitchFamily="34" charset="0"/>
              </a:rPr>
              <a:t>quadro di </a:t>
            </a:r>
            <a:r>
              <a:rPr lang="it-IT" sz="2000" b="1" dirty="0">
                <a:cs typeface="Calibri" panose="020F0502020204030204" pitchFamily="34" charset="0"/>
              </a:rPr>
              <a:t>riferimento della situazione brevettuale italiana</a:t>
            </a:r>
            <a:r>
              <a:rPr lang="it-IT" sz="2000" dirty="0">
                <a:cs typeface="Calibri" panose="020F0502020204030204" pitchFamily="34" charset="0"/>
              </a:rPr>
              <a:t>, con particolare attenzione ai brevetti di interesse ambientale e </a:t>
            </a:r>
            <a:r>
              <a:rPr lang="it-IT" sz="2000" b="1" dirty="0">
                <a:cs typeface="Calibri" panose="020F0502020204030204" pitchFamily="34" charset="0"/>
              </a:rPr>
              <a:t>confronto col panorama lombardo</a:t>
            </a:r>
            <a:r>
              <a:rPr lang="it-IT" sz="2000" dirty="0"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7705679" y="959998"/>
            <a:ext cx="39848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it-IT" sz="1600" u="sng" dirty="0">
                <a:cs typeface="Calibri" panose="020F0502020204030204" pitchFamily="34" charset="0"/>
              </a:rPr>
              <a:t>Bandi analizzati</a:t>
            </a:r>
            <a:r>
              <a:rPr lang="it-IT" sz="1600" dirty="0">
                <a:cs typeface="Calibri" panose="020F0502020204030204" pitchFamily="34" charset="0"/>
              </a:rPr>
              <a:t>:</a:t>
            </a:r>
          </a:p>
          <a:p>
            <a:pPr marL="271463" lvl="1" indent="-188913">
              <a:buFont typeface="Wingdings" panose="05000000000000000000" pitchFamily="2" charset="2"/>
              <a:buChar char="§"/>
            </a:pPr>
            <a:r>
              <a:rPr lang="it-IT" sz="1600" dirty="0">
                <a:cs typeface="Calibri" panose="020F0502020204030204" pitchFamily="34" charset="0"/>
              </a:rPr>
              <a:t>INNODRIVER-S3 edizione 2017 MISURA C </a:t>
            </a:r>
          </a:p>
          <a:p>
            <a:pPr marL="271463" lvl="1" indent="-188913">
              <a:buFont typeface="Wingdings" panose="05000000000000000000" pitchFamily="2" charset="2"/>
              <a:buChar char="§"/>
            </a:pPr>
            <a:r>
              <a:rPr lang="it-IT" sz="1600" dirty="0">
                <a:cs typeface="Calibri" panose="020F0502020204030204" pitchFamily="34" charset="0"/>
              </a:rPr>
              <a:t>INNODRIVER-S3 edizione 2019 MISURA C </a:t>
            </a:r>
          </a:p>
          <a:p>
            <a:pPr marL="271463" lvl="1" indent="-188913">
              <a:buFont typeface="Wingdings" panose="05000000000000000000" pitchFamily="2" charset="2"/>
              <a:buChar char="§"/>
            </a:pPr>
            <a:r>
              <a:rPr lang="it-IT" sz="1600" dirty="0">
                <a:cs typeface="Calibri" panose="020F0502020204030204" pitchFamily="34" charset="0"/>
              </a:rPr>
              <a:t>Brevetti 2021 </a:t>
            </a:r>
          </a:p>
        </p:txBody>
      </p:sp>
      <p:sp>
        <p:nvSpPr>
          <p:cNvPr id="6" name="Rectangle 5"/>
          <p:cNvSpPr/>
          <p:nvPr/>
        </p:nvSpPr>
        <p:spPr>
          <a:xfrm>
            <a:off x="6379545" y="2182971"/>
            <a:ext cx="5017798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it-IT" dirty="0">
                <a:cs typeface="Calibri" panose="020F0502020204030204" pitchFamily="34" charset="0"/>
              </a:rPr>
              <a:t>Verificare il grado di </a:t>
            </a:r>
            <a:r>
              <a:rPr lang="it-IT" b="1" dirty="0">
                <a:cs typeface="Calibri" panose="020F0502020204030204" pitchFamily="34" charset="0"/>
              </a:rPr>
              <a:t>orientamento alla sostenibilità ambientale </a:t>
            </a:r>
            <a:r>
              <a:rPr lang="it-IT" dirty="0">
                <a:cs typeface="Calibri" panose="020F0502020204030204" pitchFamily="34" charset="0"/>
              </a:rPr>
              <a:t>dei progetti di brevetto</a:t>
            </a:r>
            <a:endParaRPr lang="it-IT" dirty="0"/>
          </a:p>
        </p:txBody>
      </p:sp>
      <p:sp>
        <p:nvSpPr>
          <p:cNvPr id="7" name="Rectangle 6"/>
          <p:cNvSpPr/>
          <p:nvPr/>
        </p:nvSpPr>
        <p:spPr>
          <a:xfrm>
            <a:off x="796394" y="2906642"/>
            <a:ext cx="4504246" cy="53618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anchor="ctr">
            <a:noAutofit/>
          </a:bodyPr>
          <a:lstStyle/>
          <a:p>
            <a:r>
              <a:rPr lang="it-IT" b="1" dirty="0">
                <a:cs typeface="Calibri" panose="020F0502020204030204" pitchFamily="34" charset="0"/>
              </a:rPr>
              <a:t>risposta ai criteri ambientali </a:t>
            </a:r>
            <a:r>
              <a:rPr lang="it-IT" dirty="0">
                <a:cs typeface="Calibri" panose="020F0502020204030204" pitchFamily="34" charset="0"/>
              </a:rPr>
              <a:t>in fase istruttoria</a:t>
            </a:r>
            <a:endParaRPr lang="it-IT" dirty="0"/>
          </a:p>
        </p:txBody>
      </p:sp>
      <p:sp>
        <p:nvSpPr>
          <p:cNvPr id="8" name="Rectangle 7"/>
          <p:cNvSpPr/>
          <p:nvPr/>
        </p:nvSpPr>
        <p:spPr>
          <a:xfrm>
            <a:off x="1925644" y="4256315"/>
            <a:ext cx="4181241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it-IT" b="1" dirty="0">
                <a:cs typeface="Calibri" panose="020F0502020204030204" pitchFamily="34" charset="0"/>
              </a:rPr>
              <a:t>distribuzione territoriale delle domande di brevetto </a:t>
            </a:r>
            <a:endParaRPr lang="it-IT" dirty="0"/>
          </a:p>
        </p:txBody>
      </p:sp>
      <p:sp>
        <p:nvSpPr>
          <p:cNvPr id="9" name="Rectangle 8"/>
          <p:cNvSpPr/>
          <p:nvPr/>
        </p:nvSpPr>
        <p:spPr>
          <a:xfrm>
            <a:off x="7349937" y="4045078"/>
            <a:ext cx="4267903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it-IT" dirty="0">
                <a:cs typeface="Calibri" panose="020F0502020204030204" pitchFamily="34" charset="0"/>
              </a:rPr>
              <a:t>Agevolare la </a:t>
            </a:r>
            <a:r>
              <a:rPr lang="it-IT" b="1" dirty="0">
                <a:cs typeface="Calibri" panose="020F0502020204030204" pitchFamily="34" charset="0"/>
              </a:rPr>
              <a:t>contestualizzazione delle future scelte</a:t>
            </a:r>
            <a:r>
              <a:rPr lang="it-IT" dirty="0">
                <a:cs typeface="Calibri" panose="020F0502020204030204" pitchFamily="34" charset="0"/>
              </a:rPr>
              <a:t> di intervento sul territorio lombardo</a:t>
            </a:r>
            <a:endParaRPr lang="it-IT" dirty="0"/>
          </a:p>
        </p:txBody>
      </p:sp>
      <p:sp>
        <p:nvSpPr>
          <p:cNvPr id="10" name="Rectangle 9"/>
          <p:cNvSpPr/>
          <p:nvPr/>
        </p:nvSpPr>
        <p:spPr>
          <a:xfrm>
            <a:off x="1312430" y="3527847"/>
            <a:ext cx="440257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it-IT" b="1" dirty="0">
                <a:cs typeface="Calibri" panose="020F0502020204030204" pitchFamily="34" charset="0"/>
              </a:rPr>
              <a:t>temi legati alla sostenibilità ambientale </a:t>
            </a:r>
            <a:r>
              <a:rPr lang="it-IT" dirty="0">
                <a:cs typeface="Calibri" panose="020F0502020204030204" pitchFamily="34" charset="0"/>
              </a:rPr>
              <a:t>maggiormente d’interesse e ricorrenti </a:t>
            </a:r>
            <a:endParaRPr lang="it-IT" dirty="0"/>
          </a:p>
        </p:txBody>
      </p:sp>
      <p:sp>
        <p:nvSpPr>
          <p:cNvPr id="11" name="Rectangle 10"/>
          <p:cNvSpPr/>
          <p:nvPr/>
        </p:nvSpPr>
        <p:spPr>
          <a:xfrm>
            <a:off x="6946990" y="2946922"/>
            <a:ext cx="4065886" cy="923330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r>
              <a:rPr lang="it-IT" dirty="0">
                <a:cs typeface="Calibri" panose="020F0502020204030204" pitchFamily="34" charset="0"/>
              </a:rPr>
              <a:t>Fornire un quadro complessivo della qualità progettuale dal punto di vista </a:t>
            </a:r>
            <a:r>
              <a:rPr lang="it-IT" b="1" dirty="0">
                <a:cs typeface="Calibri" panose="020F0502020204030204" pitchFamily="34" charset="0"/>
              </a:rPr>
              <a:t>delle ricadute ambientali</a:t>
            </a:r>
            <a:endParaRPr lang="it-IT" dirty="0"/>
          </a:p>
        </p:txBody>
      </p:sp>
      <p:sp>
        <p:nvSpPr>
          <p:cNvPr id="12" name="Rettangolo 2"/>
          <p:cNvSpPr/>
          <p:nvPr/>
        </p:nvSpPr>
        <p:spPr>
          <a:xfrm>
            <a:off x="556656" y="2238065"/>
            <a:ext cx="25023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accent5"/>
                </a:solidFill>
                <a:cs typeface="Calibri" panose="020F0502020204030204" pitchFamily="34" charset="0"/>
              </a:rPr>
              <a:t>Il report analizza</a:t>
            </a:r>
          </a:p>
        </p:txBody>
      </p:sp>
      <p:sp>
        <p:nvSpPr>
          <p:cNvPr id="13" name="Arc 12"/>
          <p:cNvSpPr/>
          <p:nvPr/>
        </p:nvSpPr>
        <p:spPr>
          <a:xfrm rot="16200000">
            <a:off x="5960934" y="1624989"/>
            <a:ext cx="743832" cy="2378368"/>
          </a:xfrm>
          <a:prstGeom prst="arc">
            <a:avLst>
              <a:gd name="adj1" fmla="val 16200000"/>
              <a:gd name="adj2" fmla="val 74870"/>
            </a:avLst>
          </a:prstGeom>
          <a:noFill/>
          <a:ln w="25400" cap="flat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 w="lg" len="med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6" name="Arc 15"/>
          <p:cNvSpPr/>
          <p:nvPr/>
        </p:nvSpPr>
        <p:spPr>
          <a:xfrm rot="16200000" flipH="1">
            <a:off x="6972447" y="2840874"/>
            <a:ext cx="485929" cy="2838881"/>
          </a:xfrm>
          <a:prstGeom prst="arc">
            <a:avLst>
              <a:gd name="adj1" fmla="val 16930899"/>
              <a:gd name="adj2" fmla="val 22"/>
            </a:avLst>
          </a:prstGeom>
          <a:noFill/>
          <a:ln w="25400" cap="flat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 w="lg" len="med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19" name="Straight Arrow Connector 18"/>
          <p:cNvCxnSpPr>
            <a:cxnSpLocks/>
          </p:cNvCxnSpPr>
          <p:nvPr/>
        </p:nvCxnSpPr>
        <p:spPr>
          <a:xfrm flipV="1">
            <a:off x="5795970" y="3493332"/>
            <a:ext cx="1095392" cy="326768"/>
          </a:xfrm>
          <a:prstGeom prst="straightConnector1">
            <a:avLst/>
          </a:prstGeom>
          <a:noFill/>
          <a:ln w="25400" cap="flat">
            <a:solidFill>
              <a:schemeClr val="accent6"/>
            </a:solidFill>
            <a:prstDash val="solid"/>
            <a:round/>
            <a:tailEnd type="arrow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Straight Connector 21"/>
          <p:cNvCxnSpPr/>
          <p:nvPr/>
        </p:nvCxnSpPr>
        <p:spPr>
          <a:xfrm>
            <a:off x="546208" y="2575004"/>
            <a:ext cx="0" cy="2074906"/>
          </a:xfrm>
          <a:prstGeom prst="line">
            <a:avLst/>
          </a:prstGeom>
          <a:noFill/>
          <a:ln w="25400" cap="flat">
            <a:solidFill>
              <a:schemeClr val="accent6">
                <a:lumMod val="75000"/>
              </a:schemeClr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Arrow Connector 23"/>
          <p:cNvCxnSpPr/>
          <p:nvPr/>
        </p:nvCxnSpPr>
        <p:spPr>
          <a:xfrm>
            <a:off x="546208" y="3223964"/>
            <a:ext cx="223520" cy="0"/>
          </a:xfrm>
          <a:prstGeom prst="straightConnector1">
            <a:avLst/>
          </a:prstGeom>
          <a:noFill/>
          <a:ln w="25400" cap="flat">
            <a:solidFill>
              <a:schemeClr val="accent6">
                <a:lumMod val="75000"/>
              </a:schemeClr>
            </a:solidFill>
            <a:prstDash val="solid"/>
            <a:round/>
            <a:tailEnd type="arrow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Straight Arrow Connector 27"/>
          <p:cNvCxnSpPr>
            <a:endCxn id="10" idx="1"/>
          </p:cNvCxnSpPr>
          <p:nvPr/>
        </p:nvCxnSpPr>
        <p:spPr>
          <a:xfrm flipV="1">
            <a:off x="572874" y="3851013"/>
            <a:ext cx="739556" cy="13403"/>
          </a:xfrm>
          <a:prstGeom prst="straightConnector1">
            <a:avLst/>
          </a:prstGeom>
          <a:noFill/>
          <a:ln w="25400" cap="flat">
            <a:solidFill>
              <a:schemeClr val="accent6">
                <a:lumMod val="75000"/>
              </a:schemeClr>
            </a:solidFill>
            <a:prstDash val="solid"/>
            <a:round/>
            <a:tailEnd type="arrow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/>
          <p:cNvCxnSpPr/>
          <p:nvPr/>
        </p:nvCxnSpPr>
        <p:spPr>
          <a:xfrm>
            <a:off x="546208" y="4649910"/>
            <a:ext cx="1379436" cy="0"/>
          </a:xfrm>
          <a:prstGeom prst="straightConnector1">
            <a:avLst/>
          </a:prstGeom>
          <a:noFill/>
          <a:ln w="25400" cap="flat">
            <a:solidFill>
              <a:schemeClr val="accent6">
                <a:lumMod val="75000"/>
              </a:schemeClr>
            </a:solidFill>
            <a:prstDash val="solid"/>
            <a:round/>
            <a:tailEnd type="arrow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Rettangolo 13">
            <a:extLst>
              <a:ext uri="{FF2B5EF4-FFF2-40B4-BE49-F238E27FC236}">
                <a16:creationId xmlns:a16="http://schemas.microsoft.com/office/drawing/2014/main" id="{2E502ED9-728C-C52C-16E2-F6E2E4DFB88E}"/>
              </a:ext>
            </a:extLst>
          </p:cNvPr>
          <p:cNvSpPr/>
          <p:nvPr/>
        </p:nvSpPr>
        <p:spPr>
          <a:xfrm>
            <a:off x="572874" y="6286500"/>
            <a:ext cx="1913151" cy="276225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23" name="Elemento grafico 22" descr="Aggiungere con riempimento a tinta unita">
            <a:extLst>
              <a:ext uri="{FF2B5EF4-FFF2-40B4-BE49-F238E27FC236}">
                <a16:creationId xmlns:a16="http://schemas.microsoft.com/office/drawing/2014/main" id="{9C7ED634-0A62-5CB7-FF01-B78C3FB40D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79545" y="4809349"/>
            <a:ext cx="577386" cy="57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13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09625" y="430084"/>
            <a:ext cx="11097238" cy="307777"/>
          </a:xfrm>
        </p:spPr>
        <p:txBody>
          <a:bodyPr/>
          <a:lstStyle/>
          <a:p>
            <a:r>
              <a:rPr lang="it-IT" sz="2000" dirty="0">
                <a:solidFill>
                  <a:srgbClr val="0070C0"/>
                </a:solidFill>
              </a:rPr>
              <a:t>Il ruolo dei criteri ambientali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540773" y="5584191"/>
            <a:ext cx="11265147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it-IT" sz="1600" dirty="0">
                <a:latin typeface="Calibri" panose="020F0502020204030204" pitchFamily="34" charset="0"/>
              </a:rPr>
              <a:t>La premialità (bandi 2019 e 2021) ai soggetti che hanno una </a:t>
            </a:r>
            <a:r>
              <a:rPr lang="it-IT" sz="1600" b="1" dirty="0">
                <a:latin typeface="Calibri" panose="020F0502020204030204" pitchFamily="34" charset="0"/>
              </a:rPr>
              <a:t>certificazione di gestione ambientale e/o energetica</a:t>
            </a:r>
            <a:r>
              <a:rPr lang="it-IT" sz="1600" dirty="0">
                <a:latin typeface="Calibri" panose="020F0502020204030204" pitchFamily="34" charset="0"/>
              </a:rPr>
              <a:t>, non è funzionale a rilevare </a:t>
            </a:r>
            <a:r>
              <a:rPr lang="it-IT" sz="1600" b="1" dirty="0">
                <a:latin typeface="Calibri" panose="020F0502020204030204" pitchFamily="34" charset="0"/>
              </a:rPr>
              <a:t> gli eventuali benefici ambientali </a:t>
            </a:r>
            <a:r>
              <a:rPr lang="it-IT" sz="1600" dirty="0">
                <a:latin typeface="Calibri" panose="020F0502020204030204" pitchFamily="34" charset="0"/>
              </a:rPr>
              <a:t>che il nuovo brevetto potrebbe comportare. </a:t>
            </a:r>
            <a:endParaRPr lang="it-IT" sz="1600" dirty="0"/>
          </a:p>
        </p:txBody>
      </p:sp>
      <p:graphicFrame>
        <p:nvGraphicFramePr>
          <p:cNvPr id="17" name="Tabel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809482"/>
              </p:ext>
            </p:extLst>
          </p:nvPr>
        </p:nvGraphicFramePr>
        <p:xfrm>
          <a:off x="591245" y="3885043"/>
          <a:ext cx="7597715" cy="144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7631">
                  <a:extLst>
                    <a:ext uri="{9D8B030D-6E8A-4147-A177-3AD203B41FA5}">
                      <a16:colId xmlns:a16="http://schemas.microsoft.com/office/drawing/2014/main" val="276429438"/>
                    </a:ext>
                  </a:extLst>
                </a:gridCol>
                <a:gridCol w="1394004">
                  <a:extLst>
                    <a:ext uri="{9D8B030D-6E8A-4147-A177-3AD203B41FA5}">
                      <a16:colId xmlns:a16="http://schemas.microsoft.com/office/drawing/2014/main" val="2370355659"/>
                    </a:ext>
                  </a:extLst>
                </a:gridCol>
                <a:gridCol w="1105430">
                  <a:extLst>
                    <a:ext uri="{9D8B030D-6E8A-4147-A177-3AD203B41FA5}">
                      <a16:colId xmlns:a16="http://schemas.microsoft.com/office/drawing/2014/main" val="4202671107"/>
                    </a:ext>
                  </a:extLst>
                </a:gridCol>
                <a:gridCol w="1680824">
                  <a:extLst>
                    <a:ext uri="{9D8B030D-6E8A-4147-A177-3AD203B41FA5}">
                      <a16:colId xmlns:a16="http://schemas.microsoft.com/office/drawing/2014/main" val="1070681369"/>
                    </a:ext>
                  </a:extLst>
                </a:gridCol>
                <a:gridCol w="1409826">
                  <a:extLst>
                    <a:ext uri="{9D8B030D-6E8A-4147-A177-3AD203B41FA5}">
                      <a16:colId xmlns:a16="http://schemas.microsoft.com/office/drawing/2014/main" val="2535046380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r>
                        <a:rPr lang="it-IT" sz="1300" dirty="0">
                          <a:solidFill>
                            <a:schemeClr val="tx1"/>
                          </a:solidFill>
                          <a:latin typeface="+mj-lt"/>
                        </a:rPr>
                        <a:t>Bando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it-IT" sz="1300" dirty="0">
                          <a:solidFill>
                            <a:schemeClr val="tx1"/>
                          </a:solidFill>
                          <a:latin typeface="+mj-lt"/>
                        </a:rPr>
                        <a:t>Totale brevetti</a:t>
                      </a:r>
                      <a:r>
                        <a:rPr lang="it-IT" sz="1300" baseline="0" dirty="0">
                          <a:solidFill>
                            <a:schemeClr val="tx1"/>
                          </a:solidFill>
                          <a:latin typeface="+mj-lt"/>
                        </a:rPr>
                        <a:t> finanziati (515)</a:t>
                      </a:r>
                      <a:endParaRPr lang="it-IT" sz="13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solidFill>
                            <a:schemeClr val="tx1"/>
                          </a:solidFill>
                          <a:latin typeface="+mj-lt"/>
                        </a:rPr>
                        <a:t>Tipologia</a:t>
                      </a:r>
                      <a:r>
                        <a:rPr lang="it-IT" sz="1300" baseline="0" dirty="0">
                          <a:solidFill>
                            <a:schemeClr val="tx1"/>
                          </a:solidFill>
                          <a:latin typeface="+mj-lt"/>
                        </a:rPr>
                        <a:t> di premialità</a:t>
                      </a:r>
                      <a:endParaRPr lang="it-IT" sz="13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51551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1" dirty="0">
                          <a:solidFill>
                            <a:schemeClr val="tx1"/>
                          </a:solidFill>
                          <a:latin typeface="+mj-lt"/>
                        </a:rPr>
                        <a:t>Ambientale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1" dirty="0">
                          <a:latin typeface="+mj-lt"/>
                        </a:rPr>
                        <a:t>Pari opportunità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1" dirty="0">
                          <a:solidFill>
                            <a:schemeClr val="tx1"/>
                          </a:solidFill>
                          <a:latin typeface="+mj-lt"/>
                        </a:rPr>
                        <a:t>Cluster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2615137"/>
                  </a:ext>
                </a:extLst>
              </a:tr>
              <a:tr h="219079">
                <a:tc>
                  <a:txBody>
                    <a:bodyPr/>
                    <a:lstStyle/>
                    <a:p>
                      <a:r>
                        <a:rPr lang="it-IT" sz="1300" dirty="0">
                          <a:latin typeface="+mj-lt"/>
                        </a:rPr>
                        <a:t>Bando Innodriver 2017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latin typeface="+mj-lt"/>
                        </a:rPr>
                        <a:t>219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latin typeface="+mj-lt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latin typeface="+mj-lt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latin typeface="+mj-lt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286540"/>
                  </a:ext>
                </a:extLst>
              </a:tr>
              <a:tr h="219079">
                <a:tc>
                  <a:txBody>
                    <a:bodyPr/>
                    <a:lstStyle/>
                    <a:p>
                      <a:r>
                        <a:rPr lang="it-IT" sz="1300" dirty="0">
                          <a:latin typeface="+mj-lt"/>
                        </a:rPr>
                        <a:t>Bando Innodriver 2019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latin typeface="+mj-lt"/>
                        </a:rPr>
                        <a:t>122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dirty="0">
                          <a:latin typeface="+mj-lt"/>
                        </a:rPr>
                        <a:t>6 (4,9%)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dirty="0">
                          <a:latin typeface="+mj-lt"/>
                        </a:rPr>
                        <a:t>20 (16,4%)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latin typeface="+mj-lt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451478"/>
                  </a:ext>
                </a:extLst>
              </a:tr>
              <a:tr h="219079">
                <a:tc>
                  <a:txBody>
                    <a:bodyPr/>
                    <a:lstStyle/>
                    <a:p>
                      <a:r>
                        <a:rPr lang="it-IT" sz="1300" dirty="0">
                          <a:latin typeface="+mj-lt"/>
                        </a:rPr>
                        <a:t>Bando Brevetti 2021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latin typeface="+mj-lt"/>
                        </a:rPr>
                        <a:t>174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dirty="0">
                          <a:latin typeface="+mj-lt"/>
                        </a:rPr>
                        <a:t>11 (6,3%)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dirty="0">
                          <a:latin typeface="+mj-lt"/>
                        </a:rPr>
                        <a:t>32 (18,3%)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latin typeface="+mj-lt"/>
                        </a:rPr>
                        <a:t>12 (6,9%)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3948860"/>
                  </a:ext>
                </a:extLst>
              </a:tr>
            </a:tbl>
          </a:graphicData>
        </a:graphic>
      </p:graphicFrame>
      <p:sp>
        <p:nvSpPr>
          <p:cNvPr id="18" name="Rettangolo 17"/>
          <p:cNvSpPr/>
          <p:nvPr/>
        </p:nvSpPr>
        <p:spPr>
          <a:xfrm>
            <a:off x="540772" y="3555704"/>
            <a:ext cx="22450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b="1" dirty="0"/>
              <a:t>Adesione alle premialità</a:t>
            </a:r>
          </a:p>
        </p:txBody>
      </p:sp>
      <p:sp>
        <p:nvSpPr>
          <p:cNvPr id="3" name="Rectangle 2"/>
          <p:cNvSpPr/>
          <p:nvPr/>
        </p:nvSpPr>
        <p:spPr>
          <a:xfrm>
            <a:off x="9513824" y="900792"/>
            <a:ext cx="2255520" cy="2585323"/>
          </a:xfrm>
          <a:prstGeom prst="rect">
            <a:avLst/>
          </a:prstGeom>
          <a:ln w="571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endParaRPr lang="it-IT" b="1" dirty="0">
              <a:latin typeface="Calibri" panose="020F0502020204030204" pitchFamily="34" charset="0"/>
            </a:endParaRPr>
          </a:p>
          <a:p>
            <a:pPr algn="ctr"/>
            <a:r>
              <a:rPr lang="it-IT" b="1" dirty="0">
                <a:latin typeface="Calibri" panose="020F0502020204030204" pitchFamily="34" charset="0"/>
              </a:rPr>
              <a:t>Le premialità hanno assunto un ruolo crescente nei tre bandi</a:t>
            </a:r>
          </a:p>
          <a:p>
            <a:pPr algn="ctr"/>
            <a:endParaRPr lang="it-IT" b="1" dirty="0">
              <a:latin typeface="Calibri" panose="020F0502020204030204" pitchFamily="34" charset="0"/>
            </a:endParaRPr>
          </a:p>
          <a:p>
            <a:pPr algn="ctr"/>
            <a:endParaRPr lang="it-IT" b="1" dirty="0">
              <a:latin typeface="Calibri" panose="020F0502020204030204" pitchFamily="34" charset="0"/>
            </a:endParaRPr>
          </a:p>
          <a:p>
            <a:pPr algn="ctr"/>
            <a:endParaRPr lang="it-IT" b="1" dirty="0">
              <a:latin typeface="Calibri" panose="020F0502020204030204" pitchFamily="34" charset="0"/>
            </a:endParaRPr>
          </a:p>
          <a:p>
            <a:pPr algn="ctr"/>
            <a:endParaRPr lang="it-IT" dirty="0"/>
          </a:p>
        </p:txBody>
      </p:sp>
      <p:sp>
        <p:nvSpPr>
          <p:cNvPr id="4" name="Right Arrow 3"/>
          <p:cNvSpPr/>
          <p:nvPr/>
        </p:nvSpPr>
        <p:spPr>
          <a:xfrm>
            <a:off x="9229344" y="2180336"/>
            <a:ext cx="223520" cy="2438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711185" y="4093836"/>
            <a:ext cx="3018536" cy="1200329"/>
          </a:xfrm>
          <a:prstGeom prst="rect">
            <a:avLst/>
          </a:prstGeom>
          <a:ln w="571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latin typeface="Calibri" panose="020F0502020204030204" pitchFamily="34" charset="0"/>
              </a:rPr>
              <a:t>Pochi progetti hanno lavorato su entrambe le premialità ambientale/pari opportunità</a:t>
            </a:r>
          </a:p>
          <a:p>
            <a:pPr algn="ctr"/>
            <a:r>
              <a:rPr lang="it-IT" sz="1600" b="1" dirty="0">
                <a:latin typeface="Calibri" panose="020F0502020204030204" pitchFamily="34" charset="0"/>
              </a:rPr>
              <a:t>(0,8% nel 2019, 4% nel 2021)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8362564" y="4581076"/>
            <a:ext cx="223520" cy="2438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F49B5BF-0C1D-85F0-7EEA-0511D9926230}"/>
              </a:ext>
            </a:extLst>
          </p:cNvPr>
          <p:cNvSpPr/>
          <p:nvPr/>
        </p:nvSpPr>
        <p:spPr>
          <a:xfrm>
            <a:off x="572874" y="6286500"/>
            <a:ext cx="1913151" cy="276225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" name="Freccia in su 6">
            <a:extLst>
              <a:ext uri="{FF2B5EF4-FFF2-40B4-BE49-F238E27FC236}">
                <a16:creationId xmlns:a16="http://schemas.microsoft.com/office/drawing/2014/main" id="{DD3133BA-B1CE-4501-711A-0E7FECBF22EA}"/>
              </a:ext>
            </a:extLst>
          </p:cNvPr>
          <p:cNvSpPr/>
          <p:nvPr/>
        </p:nvSpPr>
        <p:spPr>
          <a:xfrm>
            <a:off x="10318496" y="2529628"/>
            <a:ext cx="646176" cy="758952"/>
          </a:xfrm>
          <a:prstGeom prst="upArrow">
            <a:avLst/>
          </a:prstGeom>
          <a:solidFill>
            <a:srgbClr val="0070C0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graphicFrame>
        <p:nvGraphicFramePr>
          <p:cNvPr id="14" name="Tabel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735844"/>
              </p:ext>
            </p:extLst>
          </p:nvPr>
        </p:nvGraphicFramePr>
        <p:xfrm>
          <a:off x="540775" y="864835"/>
          <a:ext cx="8613386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5569">
                  <a:extLst>
                    <a:ext uri="{9D8B030D-6E8A-4147-A177-3AD203B41FA5}">
                      <a16:colId xmlns:a16="http://schemas.microsoft.com/office/drawing/2014/main" val="276429438"/>
                    </a:ext>
                  </a:extLst>
                </a:gridCol>
                <a:gridCol w="2917394">
                  <a:extLst>
                    <a:ext uri="{9D8B030D-6E8A-4147-A177-3AD203B41FA5}">
                      <a16:colId xmlns:a16="http://schemas.microsoft.com/office/drawing/2014/main" val="2506958320"/>
                    </a:ext>
                  </a:extLst>
                </a:gridCol>
                <a:gridCol w="2196302">
                  <a:extLst>
                    <a:ext uri="{9D8B030D-6E8A-4147-A177-3AD203B41FA5}">
                      <a16:colId xmlns:a16="http://schemas.microsoft.com/office/drawing/2014/main" val="379768365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02671107"/>
                    </a:ext>
                  </a:extLst>
                </a:gridCol>
                <a:gridCol w="2275841">
                  <a:extLst>
                    <a:ext uri="{9D8B030D-6E8A-4147-A177-3AD203B41FA5}">
                      <a16:colId xmlns:a16="http://schemas.microsoft.com/office/drawing/2014/main" val="1554188416"/>
                    </a:ext>
                  </a:extLst>
                </a:gridCol>
              </a:tblGrid>
              <a:tr h="209082"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+mn-lt"/>
                        </a:rPr>
                        <a:t>Bando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+mn-lt"/>
                        </a:rPr>
                        <a:t>Criteri di valutazione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+mn-lt"/>
                        </a:rPr>
                        <a:t>Premialità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+mn-lt"/>
                        </a:rPr>
                        <a:t>A</a:t>
                      </a:r>
                      <a:r>
                        <a:rPr lang="it-IT" sz="1400" baseline="0" dirty="0">
                          <a:solidFill>
                            <a:schemeClr val="tx1"/>
                          </a:solidFill>
                          <a:latin typeface="+mn-lt"/>
                        </a:rPr>
                        <a:t>mmissibilità</a:t>
                      </a:r>
                      <a:endParaRPr lang="it-IT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sz="16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515510"/>
                  </a:ext>
                </a:extLst>
              </a:tr>
              <a:tr h="308645">
                <a:tc rowSpan="2">
                  <a:txBody>
                    <a:bodyPr/>
                    <a:lstStyle/>
                    <a:p>
                      <a:r>
                        <a:rPr lang="it-IT" sz="1400" dirty="0">
                          <a:latin typeface="+mn-lt"/>
                        </a:rPr>
                        <a:t>Innodriver 2017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103188" marR="0" indent="-103188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lang="it-IT" sz="1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Qualità progettuale: coerenza S3 (0-3)</a:t>
                      </a:r>
                    </a:p>
                    <a:p>
                      <a:pPr marL="103188" marR="0" indent="-1031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it-IT" sz="1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Qualità progettuale: congruità costi e tempi (0-3)</a:t>
                      </a:r>
                    </a:p>
                    <a:p>
                      <a:pPr marL="103188" marR="0" indent="-103188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lang="it-IT" sz="1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Grado di innovazione (0-3)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+mn-lt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+mn-lt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286540"/>
                  </a:ext>
                </a:extLst>
              </a:tr>
              <a:tr h="179035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103188" marR="0" indent="-103188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lang="it-IT" sz="1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Certificazione ambientale (0-1)</a:t>
                      </a:r>
                    </a:p>
                    <a:p>
                      <a:pPr marL="103188" marR="0" indent="-1031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it-IT" sz="1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Pari opportunità (0-1)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it-I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it-IT" sz="1400" dirty="0">
                          <a:latin typeface="+mn-lt"/>
                        </a:rPr>
                        <a:t>Le premialità</a:t>
                      </a:r>
                      <a:r>
                        <a:rPr lang="it-IT" sz="1400" baseline="0" dirty="0">
                          <a:latin typeface="+mn-lt"/>
                        </a:rPr>
                        <a:t> NON concorrono all’ammissibilità</a:t>
                      </a:r>
                      <a:endParaRPr lang="it-IT" sz="14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045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+mn-lt"/>
                        </a:rPr>
                        <a:t>Innodriver 2019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103188" marR="0" indent="-103188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endParaRPr lang="it-IT" sz="1300" b="0" i="0" u="none" strike="noStrike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uFillTx/>
                        <a:latin typeface="+mj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405443"/>
                  </a:ext>
                </a:extLst>
              </a:tr>
              <a:tr h="781308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+mn-lt"/>
                        </a:rPr>
                        <a:t>Brevetti 2021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3188" indent="-103188">
                        <a:buFont typeface="Wingdings" panose="05000000000000000000" pitchFamily="2" charset="2"/>
                        <a:buChar char="§"/>
                      </a:pPr>
                      <a:r>
                        <a:rPr lang="it-IT" sz="1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Grado di innovazione: capacità proponente (3-5)</a:t>
                      </a:r>
                    </a:p>
                    <a:p>
                      <a:pPr marL="103188" marR="0" indent="-1031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it-IT" sz="1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Grado di innovazione: avanzamento tecnologico (0-5)</a:t>
                      </a:r>
                    </a:p>
                    <a:p>
                      <a:pPr marL="103188" marR="0" indent="-1031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it-IT" sz="1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Qualità progettuale (0-5)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3188" marR="0" indent="-103188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lang="it-IT" sz="1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Certificazione ambientale (0-1)</a:t>
                      </a:r>
                    </a:p>
                    <a:p>
                      <a:pPr marL="103188" marR="0" indent="-1031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it-IT" sz="1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Pari opportunità (0-1)</a:t>
                      </a:r>
                    </a:p>
                    <a:p>
                      <a:pPr marL="103188" marR="0" indent="-103188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it-IT" sz="1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Cluster tecnologici (0-1)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Le premialità concorrono all’ammissibilità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3948860"/>
                  </a:ext>
                </a:extLst>
              </a:tr>
            </a:tbl>
          </a:graphicData>
        </a:graphic>
      </p:graphicFrame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CEA155C4-8857-4896-1BAD-87BF3B7071BF}"/>
              </a:ext>
            </a:extLst>
          </p:cNvPr>
          <p:cNvSpPr/>
          <p:nvPr/>
        </p:nvSpPr>
        <p:spPr>
          <a:xfrm>
            <a:off x="4328160" y="1180543"/>
            <a:ext cx="2474976" cy="2211009"/>
          </a:xfrm>
          <a:prstGeom prst="roundRect">
            <a:avLst/>
          </a:prstGeom>
          <a:noFill/>
          <a:ln w="79375" cap="flat">
            <a:solidFill>
              <a:srgbClr val="00B0F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300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/>
      <p:bldP spid="3" grpId="0" animBg="1"/>
      <p:bldP spid="4" grpId="0" animBg="1"/>
      <p:bldP spid="10" grpId="0" animBg="1"/>
      <p:bldP spid="11" grpId="0" animBg="1"/>
      <p:bldP spid="7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00100" y="430084"/>
            <a:ext cx="11106763" cy="307777"/>
          </a:xfrm>
        </p:spPr>
        <p:txBody>
          <a:bodyPr/>
          <a:lstStyle/>
          <a:p>
            <a:r>
              <a:rPr lang="it-IT" sz="2000" dirty="0">
                <a:solidFill>
                  <a:srgbClr val="0070C0"/>
                </a:solidFill>
              </a:rPr>
              <a:t>Distribuzione rispetto agli Ecosistemi dell’innovazione e Categorie Green Inventory WIPO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768" y="2088143"/>
            <a:ext cx="4135120" cy="3647808"/>
          </a:xfrm>
          <a:prstGeom prst="rect">
            <a:avLst/>
          </a:prstGeom>
          <a:ln>
            <a:noFill/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8384" y="2288448"/>
            <a:ext cx="6420462" cy="342545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9019" y="5713905"/>
            <a:ext cx="1242656" cy="3106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3768" y="895350"/>
            <a:ext cx="4135120" cy="1077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Rispetto agli 8 ecosistemi dell’Innovazione di</a:t>
            </a:r>
            <a:r>
              <a:rPr kumimoji="0" lang="it-IT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Regione Lombardia, si evidenzia che la sostenibilità territoriale è tra i più diffusi accanto a salute e life science e manifattura avanzata</a:t>
            </a:r>
            <a:endParaRPr kumimoji="0" lang="it-IT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768" y="2105973"/>
            <a:ext cx="4135120" cy="3918597"/>
          </a:xfrm>
          <a:prstGeom prst="rect">
            <a:avLst/>
          </a:prstGeom>
          <a:noFill/>
          <a:ln w="3175" cap="flat">
            <a:solidFill>
              <a:schemeClr val="bg1">
                <a:lumMod val="8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58384" y="895350"/>
            <a:ext cx="64204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</a:rPr>
              <a:t>Con riferimento alla classificazione Green Inventory WIPO si evidenzia che, d</a:t>
            </a:r>
            <a:r>
              <a:rPr lang="it-IT" sz="1600" dirty="0"/>
              <a:t>al 2017 al 2021, la categoria che ha registrato l’incremento maggiore è E</a:t>
            </a:r>
            <a:r>
              <a:rPr lang="it-IT" sz="1600" i="1" dirty="0"/>
              <a:t>nergie rinnovabili, </a:t>
            </a:r>
            <a:r>
              <a:rPr lang="it-IT" sz="1600" dirty="0"/>
              <a:t>passata da 13 a 36 brevetti, </a:t>
            </a:r>
            <a:r>
              <a:rPr lang="it-IT" sz="1600" i="1" dirty="0"/>
              <a:t>trasporti e mobilità</a:t>
            </a:r>
            <a:r>
              <a:rPr lang="it-IT" sz="1600" dirty="0"/>
              <a:t> ha registrato la decrescita maggiore, passando da 13 a 4 brevetti.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0849557-3674-CF5D-7C78-D201849FE747}"/>
              </a:ext>
            </a:extLst>
          </p:cNvPr>
          <p:cNvSpPr/>
          <p:nvPr/>
        </p:nvSpPr>
        <p:spPr>
          <a:xfrm>
            <a:off x="572874" y="6286500"/>
            <a:ext cx="1913151" cy="276225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E56F6771-2F05-C4CE-A9F3-E75C3F22472F}"/>
              </a:ext>
            </a:extLst>
          </p:cNvPr>
          <p:cNvSpPr/>
          <p:nvPr/>
        </p:nvSpPr>
        <p:spPr>
          <a:xfrm>
            <a:off x="5596128" y="4059936"/>
            <a:ext cx="5912104" cy="79248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833C3491-F82A-4D49-C874-0B3F9A307045}"/>
              </a:ext>
            </a:extLst>
          </p:cNvPr>
          <p:cNvSpPr/>
          <p:nvPr/>
        </p:nvSpPr>
        <p:spPr>
          <a:xfrm>
            <a:off x="5596128" y="3404616"/>
            <a:ext cx="5912104" cy="308960"/>
          </a:xfrm>
          <a:prstGeom prst="rect">
            <a:avLst/>
          </a:prstGeom>
          <a:noFill/>
          <a:ln w="38100" cap="flat">
            <a:solidFill>
              <a:srgbClr val="C0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068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5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40775" y="4250509"/>
            <a:ext cx="3116826" cy="901077"/>
          </a:xfrm>
          <a:prstGeom prst="rect">
            <a:avLst/>
          </a:prstGeom>
          <a:solidFill>
            <a:schemeClr val="accent3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09625" y="430084"/>
            <a:ext cx="11097238" cy="307777"/>
          </a:xfrm>
        </p:spPr>
        <p:txBody>
          <a:bodyPr/>
          <a:lstStyle/>
          <a:p>
            <a:r>
              <a:rPr lang="it-IT" sz="2000" dirty="0">
                <a:solidFill>
                  <a:srgbClr val="0070C0"/>
                </a:solidFill>
              </a:rPr>
              <a:t>Potenzialità ambientali significative indotte da specifiche innovazioni</a:t>
            </a:r>
          </a:p>
        </p:txBody>
      </p:sp>
      <p:sp>
        <p:nvSpPr>
          <p:cNvPr id="3" name="Rettangolo 2"/>
          <p:cNvSpPr/>
          <p:nvPr/>
        </p:nvSpPr>
        <p:spPr>
          <a:xfrm>
            <a:off x="540775" y="1261598"/>
            <a:ext cx="331079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I tre bandi oggetto di analisi hanno finanziato un totale di 515 progetti.</a:t>
            </a:r>
          </a:p>
          <a:p>
            <a:endParaRPr lang="it-IT" dirty="0"/>
          </a:p>
          <a:p>
            <a:r>
              <a:rPr lang="it-IT" dirty="0"/>
              <a:t>In assenza di un criterio ambientale dedicato, è stata eseguita un’analisi sui brevetti finanziati, entrando nel merito di ciascun brevetto.</a:t>
            </a:r>
          </a:p>
          <a:p>
            <a:r>
              <a:rPr lang="it-IT" dirty="0"/>
              <a:t> </a:t>
            </a:r>
          </a:p>
          <a:p>
            <a:endParaRPr lang="it-IT" dirty="0"/>
          </a:p>
          <a:p>
            <a:r>
              <a:rPr lang="it-IT" b="1" dirty="0"/>
              <a:t>Circa il 29% dei progetti ha ricadute ambientali su almeno un tema</a:t>
            </a:r>
            <a:r>
              <a:rPr lang="it-IT" dirty="0"/>
              <a:t>.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109" y="1339430"/>
            <a:ext cx="7558463" cy="44240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0848528" y="1810238"/>
            <a:ext cx="657673" cy="3578191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8B8E7A1-1CC0-4B07-CA55-EE2EDA6CCE23}"/>
              </a:ext>
            </a:extLst>
          </p:cNvPr>
          <p:cNvSpPr/>
          <p:nvPr/>
        </p:nvSpPr>
        <p:spPr>
          <a:xfrm>
            <a:off x="572874" y="6286500"/>
            <a:ext cx="1913151" cy="276225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7997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09625" y="376294"/>
            <a:ext cx="11097238" cy="369332"/>
          </a:xfrm>
        </p:spPr>
        <p:txBody>
          <a:bodyPr/>
          <a:lstStyle/>
          <a:p>
            <a:r>
              <a:rPr lang="it-IT" sz="2400" dirty="0">
                <a:solidFill>
                  <a:srgbClr val="0070C0"/>
                </a:solidFill>
              </a:rPr>
              <a:t>Sul territorio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536" y="867336"/>
            <a:ext cx="7283788" cy="438122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CD0D8880-9DD2-A57D-3D39-24E7BDC3E04A}"/>
              </a:ext>
            </a:extLst>
          </p:cNvPr>
          <p:cNvSpPr/>
          <p:nvPr/>
        </p:nvSpPr>
        <p:spPr>
          <a:xfrm>
            <a:off x="572874" y="6286500"/>
            <a:ext cx="1913151" cy="276225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F2E0F62-BBC3-D9DA-5BF4-8F6DDFDE0D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596" y="790094"/>
            <a:ext cx="2602505" cy="236273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EB7E6B1-F17C-4F06-BDA6-5B0737CE5A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930" y="3252756"/>
            <a:ext cx="2785385" cy="2580020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17B8D5D8-A1EB-F5BC-B324-00978A22F3D2}"/>
              </a:ext>
            </a:extLst>
          </p:cNvPr>
          <p:cNvSpPr/>
          <p:nvPr/>
        </p:nvSpPr>
        <p:spPr>
          <a:xfrm>
            <a:off x="10455029" y="2102507"/>
            <a:ext cx="14518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0070C0"/>
                </a:solidFill>
              </a:rPr>
              <a:t>Brevetti totali per comune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06F8BBC4-3182-77AE-0583-8C9F3D32252B}"/>
              </a:ext>
            </a:extLst>
          </p:cNvPr>
          <p:cNvSpPr/>
          <p:nvPr/>
        </p:nvSpPr>
        <p:spPr>
          <a:xfrm>
            <a:off x="10652765" y="4466062"/>
            <a:ext cx="14518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0070C0"/>
                </a:solidFill>
              </a:rPr>
              <a:t>Beneficiari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E7BEDEFD-5CA6-6CDC-F7BE-D3784CACDC5A}"/>
              </a:ext>
            </a:extLst>
          </p:cNvPr>
          <p:cNvSpPr/>
          <p:nvPr/>
        </p:nvSpPr>
        <p:spPr>
          <a:xfrm>
            <a:off x="664759" y="5332392"/>
            <a:ext cx="7322081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it-IT" u="sng" dirty="0">
                <a:latin typeface="Calibri" panose="020F0502020204030204" pitchFamily="34" charset="0"/>
              </a:rPr>
              <a:t>Punto di attenzione</a:t>
            </a:r>
            <a:r>
              <a:rPr lang="it-IT" dirty="0">
                <a:latin typeface="Calibri" panose="020F0502020204030204" pitchFamily="34" charset="0"/>
              </a:rPr>
              <a:t>: </a:t>
            </a:r>
          </a:p>
          <a:p>
            <a:r>
              <a:rPr lang="it-IT" b="1" dirty="0">
                <a:latin typeface="Calibri" panose="020F0502020204030204" pitchFamily="34" charset="0"/>
              </a:rPr>
              <a:t>Promuovere azioni specifiche per territori (aree interne)</a:t>
            </a:r>
            <a:r>
              <a:rPr lang="it-IT" dirty="0">
                <a:latin typeface="Calibri" panose="020F0502020204030204" pitchFamily="34" charset="0"/>
              </a:rPr>
              <a:t>, dove sussistono </a:t>
            </a:r>
            <a:r>
              <a:rPr lang="it-IT" b="1" dirty="0">
                <a:latin typeface="Calibri" panose="020F0502020204030204" pitchFamily="34" charset="0"/>
              </a:rPr>
              <a:t>filiere imprenditoriali con notevoli potenzialità di innovazione</a:t>
            </a:r>
            <a:r>
              <a:rPr lang="it-IT" dirty="0">
                <a:latin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55714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ppa Italia Silhouette Vettore - Immagini vettoriali stock e altre  immagini di Italia - Italia, Carta geografica, Icona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868704"/>
            <a:ext cx="2068472" cy="206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to e vettoriali gratis Mappa Lombardi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7" t="9556" r="3415" b="6445"/>
          <a:stretch/>
        </p:blipFill>
        <p:spPr bwMode="auto">
          <a:xfrm>
            <a:off x="9839325" y="895838"/>
            <a:ext cx="1924050" cy="173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09625" y="430084"/>
            <a:ext cx="11097238" cy="307777"/>
          </a:xfrm>
        </p:spPr>
        <p:txBody>
          <a:bodyPr/>
          <a:lstStyle/>
          <a:p>
            <a:r>
              <a:rPr lang="it-IT" sz="2000" dirty="0">
                <a:solidFill>
                  <a:srgbClr val="0070C0"/>
                </a:solidFill>
              </a:rPr>
              <a:t>Il quadro brevettuale italiano e i brevetti finanziati dal POR FESR in Lombardia</a:t>
            </a:r>
          </a:p>
        </p:txBody>
      </p:sp>
      <p:sp>
        <p:nvSpPr>
          <p:cNvPr id="3" name="Rettangolo 2"/>
          <p:cNvSpPr/>
          <p:nvPr/>
        </p:nvSpPr>
        <p:spPr>
          <a:xfrm>
            <a:off x="1364474" y="964958"/>
            <a:ext cx="381215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600" b="1" dirty="0"/>
              <a:t>In Italia prevalgono i temi:</a:t>
            </a:r>
          </a:p>
          <a:p>
            <a:pPr algn="r"/>
            <a:r>
              <a:rPr lang="it-IT" sz="1600" dirty="0"/>
              <a:t>mobilità sostenibile (23%)</a:t>
            </a:r>
          </a:p>
          <a:p>
            <a:pPr algn="r"/>
            <a:r>
              <a:rPr lang="it-IT" sz="1600" dirty="0"/>
              <a:t>FER – </a:t>
            </a:r>
            <a:r>
              <a:rPr lang="it-IT" sz="1600" dirty="0" err="1"/>
              <a:t>storage</a:t>
            </a:r>
            <a:r>
              <a:rPr lang="it-IT" sz="1600" dirty="0"/>
              <a:t> (16%)</a:t>
            </a:r>
          </a:p>
          <a:p>
            <a:pPr algn="r"/>
            <a:r>
              <a:rPr lang="it-IT" sz="1600" dirty="0"/>
              <a:t>risparmio energetico (16%)</a:t>
            </a:r>
          </a:p>
          <a:p>
            <a:pPr algn="r"/>
            <a:r>
              <a:rPr lang="it-IT" sz="1600" dirty="0"/>
              <a:t>uso delle acque (13%)</a:t>
            </a:r>
          </a:p>
          <a:p>
            <a:pPr algn="r"/>
            <a:r>
              <a:rPr lang="it-IT" sz="1600" dirty="0"/>
              <a:t>produzione di rifiuti e suolo (8%) </a:t>
            </a:r>
          </a:p>
          <a:p>
            <a:pPr algn="r"/>
            <a:r>
              <a:rPr lang="it-IT" sz="1600" dirty="0"/>
              <a:t>qualità dell’aria (5%)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711" y="2769778"/>
            <a:ext cx="3270621" cy="342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42"/>
          <a:stretch/>
        </p:blipFill>
        <p:spPr bwMode="auto">
          <a:xfrm>
            <a:off x="7407723" y="2753486"/>
            <a:ext cx="3393627" cy="342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ttangolo 6"/>
          <p:cNvSpPr/>
          <p:nvPr/>
        </p:nvSpPr>
        <p:spPr>
          <a:xfrm>
            <a:off x="6235998" y="979610"/>
            <a:ext cx="462250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/>
              <a:t>In Lombardia con POR FESR prevalgono i temi:</a:t>
            </a:r>
          </a:p>
          <a:p>
            <a:r>
              <a:rPr lang="it-IT" sz="1600" dirty="0"/>
              <a:t>emissioni climalteranti (19%)</a:t>
            </a:r>
          </a:p>
          <a:p>
            <a:r>
              <a:rPr lang="it-IT" sz="1600" dirty="0"/>
              <a:t>risparmio energetico (13%)</a:t>
            </a:r>
          </a:p>
          <a:p>
            <a:r>
              <a:rPr lang="it-IT" sz="1600" dirty="0"/>
              <a:t>produzione di rifiuti (13%)</a:t>
            </a:r>
          </a:p>
          <a:p>
            <a:r>
              <a:rPr lang="it-IT" sz="1600" dirty="0"/>
              <a:t>FER – </a:t>
            </a:r>
            <a:r>
              <a:rPr lang="it-IT" sz="1600" dirty="0" err="1"/>
              <a:t>storage</a:t>
            </a:r>
            <a:r>
              <a:rPr lang="it-IT" sz="1600" dirty="0"/>
              <a:t> (11%)</a:t>
            </a:r>
          </a:p>
          <a:p>
            <a:r>
              <a:rPr lang="it-IT" sz="1600" dirty="0"/>
              <a:t>uso di materie (11%)</a:t>
            </a:r>
          </a:p>
          <a:p>
            <a:r>
              <a:rPr lang="it-IT" sz="1600" dirty="0"/>
              <a:t>qualità dell’aria (10%)</a:t>
            </a:r>
          </a:p>
        </p:txBody>
      </p:sp>
      <p:pic>
        <p:nvPicPr>
          <p:cNvPr id="9" name="Immagin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5"/>
          <a:stretch/>
        </p:blipFill>
        <p:spPr bwMode="auto">
          <a:xfrm>
            <a:off x="4788273" y="2937176"/>
            <a:ext cx="2209649" cy="342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98BA5015-9071-6D0E-0574-D1AB0C3AF2C4}"/>
              </a:ext>
            </a:extLst>
          </p:cNvPr>
          <p:cNvSpPr/>
          <p:nvPr/>
        </p:nvSpPr>
        <p:spPr>
          <a:xfrm>
            <a:off x="572874" y="6286500"/>
            <a:ext cx="1913151" cy="276225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9454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00099" y="409573"/>
            <a:ext cx="8120707" cy="307777"/>
          </a:xfrm>
        </p:spPr>
        <p:txBody>
          <a:bodyPr/>
          <a:lstStyle/>
          <a:p>
            <a:r>
              <a:rPr lang="it-IT" sz="2000" dirty="0">
                <a:solidFill>
                  <a:srgbClr val="0070C0"/>
                </a:solidFill>
              </a:rPr>
              <a:t>Conclusioni e prospettive</a:t>
            </a:r>
          </a:p>
        </p:txBody>
      </p:sp>
      <p:sp>
        <p:nvSpPr>
          <p:cNvPr id="5" name="Rettangolo 4"/>
          <p:cNvSpPr/>
          <p:nvPr/>
        </p:nvSpPr>
        <p:spPr>
          <a:xfrm>
            <a:off x="504197" y="1139024"/>
            <a:ext cx="11248455" cy="923330"/>
          </a:xfrm>
          <a:prstGeom prst="rect">
            <a:avLst/>
          </a:prstGeom>
          <a:ln w="3492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dirty="0"/>
              <a:t>L’attività svolta sul tema brevettuale e più in generale sui progetti di ricerca e innovazione dall’AA ha portato a una sempre maggiore 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collaborazione con l’</a:t>
            </a:r>
            <a:r>
              <a:rPr lang="it-IT" b="1" dirty="0" err="1">
                <a:solidFill>
                  <a:schemeClr val="accent6">
                    <a:lumMod val="75000"/>
                  </a:schemeClr>
                </a:solidFill>
              </a:rPr>
              <a:t>AdG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 e i responsabili di Azione</a:t>
            </a:r>
            <a:r>
              <a:rPr lang="it-IT" dirty="0"/>
              <a:t>, al fine di orientare e valorizzare al meglio i contenuti ambientali promossi dal Programma.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64027D9-CA2E-7464-BB57-261A4167BB7C}"/>
              </a:ext>
            </a:extLst>
          </p:cNvPr>
          <p:cNvSpPr/>
          <p:nvPr/>
        </p:nvSpPr>
        <p:spPr>
          <a:xfrm>
            <a:off x="572874" y="6286500"/>
            <a:ext cx="1913151" cy="276225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52689F0-6B57-C5E2-4756-265252ACB2F9}"/>
              </a:ext>
            </a:extLst>
          </p:cNvPr>
          <p:cNvSpPr/>
          <p:nvPr/>
        </p:nvSpPr>
        <p:spPr>
          <a:xfrm>
            <a:off x="6471083" y="3904971"/>
            <a:ext cx="5173123" cy="2308324"/>
          </a:xfrm>
          <a:prstGeom prst="rect">
            <a:avLst/>
          </a:prstGeom>
          <a:ln w="508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dirty="0"/>
              <a:t>Per il </a:t>
            </a:r>
            <a:r>
              <a:rPr lang="it-IT" b="1" dirty="0"/>
              <a:t>Bando Brevetti 2023</a:t>
            </a:r>
            <a:r>
              <a:rPr lang="it-IT" dirty="0"/>
              <a:t>, al momento a livello di </a:t>
            </a:r>
            <a:r>
              <a:rPr lang="it-IT" dirty="0" err="1"/>
              <a:t>Dgr</a:t>
            </a:r>
            <a:r>
              <a:rPr lang="it-IT" dirty="0"/>
              <a:t>, è stato </a:t>
            </a:r>
            <a:r>
              <a:rPr lang="it-IT" b="1" dirty="0"/>
              <a:t>integrato il criterio di premialità </a:t>
            </a:r>
            <a:r>
              <a:rPr lang="it-IT" dirty="0"/>
              <a:t>relativo al possesso della certificazione ambientale con una </a:t>
            </a:r>
            <a:r>
              <a:rPr lang="it-IT" b="1" dirty="0"/>
              <a:t>ulteriore premialità:</a:t>
            </a:r>
            <a:r>
              <a:rPr lang="it-IT" dirty="0"/>
              <a:t> Intervento brevettuale afferente ad una tematica GREEN riconducibile a una delle priorità della Strategia di Specializzazione Intelligente S3 che concorrono agli obiettivi del New Green Deal Europeo.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F0E593A-1196-D71C-45E9-A4C50AFC3A0C}"/>
              </a:ext>
            </a:extLst>
          </p:cNvPr>
          <p:cNvSpPr/>
          <p:nvPr/>
        </p:nvSpPr>
        <p:spPr>
          <a:xfrm>
            <a:off x="490821" y="2788550"/>
            <a:ext cx="11248455" cy="923330"/>
          </a:xfrm>
          <a:prstGeom prst="rect">
            <a:avLst/>
          </a:prstGeom>
          <a:ln w="539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/>
              <a:t>In </a:t>
            </a:r>
            <a:r>
              <a:rPr lang="it-IT" b="1" dirty="0"/>
              <a:t>continuità con l’esperienza fatta e a partire dagli esiti del monitoraggio</a:t>
            </a:r>
            <a:r>
              <a:rPr lang="it-IT" dirty="0"/>
              <a:t> dei bandi della Programmazione 2014-2020, tale azione è proseguita anche nel PR FESR 2021-2027, ad esempio nella costruzione dei bandi dell’Azione 1.1.1. Ricerca &amp; Innova e dell’Azione 1.1.4 Bando Brevetti 2023.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35F4327E-3E0A-CD2D-DDF8-93458835ED78}"/>
              </a:ext>
            </a:extLst>
          </p:cNvPr>
          <p:cNvSpPr/>
          <p:nvPr/>
        </p:nvSpPr>
        <p:spPr>
          <a:xfrm>
            <a:off x="569307" y="3847592"/>
            <a:ext cx="5655508" cy="2585323"/>
          </a:xfrm>
          <a:prstGeom prst="rect">
            <a:avLst/>
          </a:prstGeom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dirty="0"/>
              <a:t>Per il bando </a:t>
            </a:r>
            <a:r>
              <a:rPr lang="it-IT" b="1" dirty="0"/>
              <a:t>Ricerca &amp; Innova</a:t>
            </a:r>
            <a:r>
              <a:rPr lang="it-IT" dirty="0"/>
              <a:t> è stata prevista una </a:t>
            </a:r>
            <a:r>
              <a:rPr lang="it-IT" b="1" dirty="0"/>
              <a:t>più favorevole agevolazione </a:t>
            </a:r>
            <a:r>
              <a:rPr lang="it-IT" dirty="0"/>
              <a:t>(60% sotto forma di Finanziamento e il restante 40% sotto forma di Contributo) </a:t>
            </a:r>
            <a:r>
              <a:rPr lang="it-IT" b="1" dirty="0"/>
              <a:t>per i Progetti Green</a:t>
            </a:r>
            <a:r>
              <a:rPr lang="it-IT" dirty="0"/>
              <a:t>, intesi come le tipologie progettuali afferenti alle priorità della Strategia di Specializzazione Intelligente S3 che concorrono agli obiettivi del New Green Deal Europeo, a fronte di una suddivisione del 70% a titolo di Finanziamento e il restante 30% a titolo di Contributo per gli altri progetti. 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79D1E9D3-6BF7-F5DE-668A-B955C7436C38}"/>
              </a:ext>
            </a:extLst>
          </p:cNvPr>
          <p:cNvSpPr/>
          <p:nvPr/>
        </p:nvSpPr>
        <p:spPr>
          <a:xfrm>
            <a:off x="424670" y="2278547"/>
            <a:ext cx="11429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0070C0"/>
                </a:solidFill>
              </a:rPr>
              <a:t>PR-FESR 2021-2027</a:t>
            </a:r>
          </a:p>
        </p:txBody>
      </p:sp>
    </p:spTree>
    <p:extLst>
      <p:ext uri="{BB962C8B-B14F-4D97-AF65-F5344CB8AC3E}">
        <p14:creationId xmlns:p14="http://schemas.microsoft.com/office/powerpoint/2010/main" val="171121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/>
    </p:bldLst>
  </p:timing>
</p:sld>
</file>

<file path=ppt/theme/theme1.xml><?xml version="1.0" encoding="utf-8"?>
<a:theme xmlns:a="http://schemas.openxmlformats.org/drawingml/2006/main" name="ppt5B55.tmp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i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ptC86B.tmp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i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ppt8459.tmp</Template>
  <TotalTime>1437</TotalTime>
  <Words>1775</Words>
  <Application>Microsoft Office PowerPoint</Application>
  <PresentationFormat>Widescreen</PresentationFormat>
  <Paragraphs>244</Paragraphs>
  <Slides>18</Slides>
  <Notes>18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18</vt:i4>
      </vt:variant>
    </vt:vector>
  </HeadingPairs>
  <TitlesOfParts>
    <vt:vector size="25" baseType="lpstr">
      <vt:lpstr>Arial</vt:lpstr>
      <vt:lpstr>Calibri</vt:lpstr>
      <vt:lpstr>Helvetica</vt:lpstr>
      <vt:lpstr>Helvetica Light</vt:lpstr>
      <vt:lpstr>Wingdings</vt:lpstr>
      <vt:lpstr>ppt5B55.tmp</vt:lpstr>
      <vt:lpstr>pptC86B.tmp</vt:lpstr>
      <vt:lpstr>Presentazione standard di PowerPoint</vt:lpstr>
      <vt:lpstr>Autorità Ambientale regionale</vt:lpstr>
      <vt:lpstr>Monitoraggio ambientale – Report sui brevetti</vt:lpstr>
      <vt:lpstr>Il ruolo dei criteri ambientali</vt:lpstr>
      <vt:lpstr>Distribuzione rispetto agli Ecosistemi dell’innovazione e Categorie Green Inventory WIPO</vt:lpstr>
      <vt:lpstr>Potenzialità ambientali significative indotte da specifiche innovazioni</vt:lpstr>
      <vt:lpstr>Sul territorio</vt:lpstr>
      <vt:lpstr>Il quadro brevettuale italiano e i brevetti finanziati dal POR FESR in Lombardia</vt:lpstr>
      <vt:lpstr>Conclusioni e prospettive</vt:lpstr>
      <vt:lpstr>Presentazione standard di PowerPoint</vt:lpstr>
      <vt:lpstr>Turismo e attrattività nelle Aree interne</vt:lpstr>
      <vt:lpstr>Turismo e attrattività nelle Aree interne</vt:lpstr>
      <vt:lpstr>Turismo e attrattività nelle Aree interne</vt:lpstr>
      <vt:lpstr>Le 14 schede di approfondimento – una carta d’identità delle Aree interne</vt:lpstr>
      <vt:lpstr>Presentazione standard di PowerPoint</vt:lpstr>
      <vt:lpstr>Prodotti del monitoraggio ambientale</vt:lpstr>
      <vt:lpstr>Lezioni apprese: i punti di forza dell’informazione ambientale</vt:lpstr>
      <vt:lpstr>Presentazione standard di PowerPoint</vt:lpstr>
    </vt:vector>
  </TitlesOfParts>
  <Company>••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•• ••</dc:creator>
  <cp:lastModifiedBy>Mirella Fossati</cp:lastModifiedBy>
  <cp:revision>597</cp:revision>
  <cp:lastPrinted>2020-07-15T10:06:50Z</cp:lastPrinted>
  <dcterms:created xsi:type="dcterms:W3CDTF">2016-08-02T10:47:49Z</dcterms:created>
  <dcterms:modified xsi:type="dcterms:W3CDTF">2023-05-23T12:58:53Z</dcterms:modified>
</cp:coreProperties>
</file>